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2" r:id="rId2"/>
    <p:sldId id="296" r:id="rId3"/>
    <p:sldId id="298" r:id="rId4"/>
    <p:sldId id="280" r:id="rId5"/>
    <p:sldId id="281" r:id="rId6"/>
    <p:sldId id="278" r:id="rId7"/>
    <p:sldId id="297" r:id="rId8"/>
    <p:sldId id="299" r:id="rId9"/>
    <p:sldId id="283" r:id="rId10"/>
    <p:sldId id="284" r:id="rId11"/>
    <p:sldId id="285" r:id="rId12"/>
    <p:sldId id="286" r:id="rId13"/>
    <p:sldId id="288" r:id="rId14"/>
    <p:sldId id="303" r:id="rId15"/>
    <p:sldId id="301" r:id="rId16"/>
    <p:sldId id="302" r:id="rId17"/>
    <p:sldId id="290" r:id="rId18"/>
    <p:sldId id="291" r:id="rId19"/>
    <p:sldId id="292" r:id="rId20"/>
    <p:sldId id="293" r:id="rId21"/>
    <p:sldId id="294" r:id="rId22"/>
    <p:sldId id="295" r:id="rId2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/>
    <p:restoredTop sz="69877"/>
  </p:normalViewPr>
  <p:slideViewPr>
    <p:cSldViewPr snapToGrid="0">
      <p:cViewPr varScale="1">
        <p:scale>
          <a:sx n="163" d="100"/>
          <a:sy n="163" d="100"/>
        </p:scale>
        <p:origin x="200" y="76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6" name="Shape 4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importing errors</a:t>
            </a:r>
          </a:p>
        </p:txBody>
      </p:sp>
    </p:spTree>
    <p:extLst>
      <p:ext uri="{BB962C8B-B14F-4D97-AF65-F5344CB8AC3E}">
        <p14:creationId xmlns:p14="http://schemas.microsoft.com/office/powerpoint/2010/main" val="307247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r>
              <a:rPr lang="en-US" dirty="0"/>
              <a:t>You may have more control, but if something goes wrong, you have no one else to blame but yourself.</a:t>
            </a:r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E0FE1BF8-A023-FEC4-C45E-F1FDEA21911D}"/>
              </a:ext>
            </a:extLst>
          </p:cNvPr>
          <p:cNvSpPr/>
          <p:nvPr/>
        </p:nvSpPr>
        <p:spPr>
          <a:xfrm>
            <a:off x="5691021" y="1405590"/>
            <a:ext cx="3452979" cy="24857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Adapt</a:t>
            </a: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Order: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structure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investigation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first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then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installation</a:t>
            </a: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Adapt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instructions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install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package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(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pip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list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instead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of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pip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freeze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)</a:t>
            </a:r>
          </a:p>
          <a:p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Add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instructions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inspect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package</a:t>
            </a: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Make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sure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initial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of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package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works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(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etc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)</a:t>
            </a:r>
          </a:p>
          <a:p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Add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from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different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folder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exercise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Can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>
                <a:highlight>
                  <a:srgbClr val="FF0000"/>
                </a:highlight>
              </a:rPr>
              <a:t>import</a:t>
            </a:r>
            <a:r>
              <a:rPr lang="de-DE" dirty="0">
                <a:highlight>
                  <a:srgbClr val="FF0000"/>
                </a:highlight>
              </a:rPr>
              <a:t> x </a:t>
            </a:r>
            <a:r>
              <a:rPr lang="de-DE" dirty="0" err="1">
                <a:highlight>
                  <a:srgbClr val="FF0000"/>
                </a:highlight>
              </a:rPr>
              <a:t>from</a:t>
            </a:r>
            <a:r>
              <a:rPr lang="de-DE" dirty="0">
                <a:highlight>
                  <a:srgbClr val="FF0000"/>
                </a:highlight>
              </a:rPr>
              <a:t> </a:t>
            </a:r>
            <a:r>
              <a:rPr lang="de-DE" dirty="0" err="1">
                <a:highlight>
                  <a:srgbClr val="FF0000"/>
                </a:highlight>
              </a:rPr>
              <a:t>y</a:t>
            </a:r>
            <a:r>
              <a:rPr lang="de-DE" dirty="0">
                <a:highlight>
                  <a:srgbClr val="FF0000"/>
                </a:highlight>
              </a:rPr>
              <a:t> REFERENCE TO PREV SECTION EXERCISE!! 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1601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>
            <a:lvl1pPr defTabSz="841247">
              <a:defRPr sz="3680"/>
            </a:lvl1pPr>
          </a:lstStyle>
          <a:p>
            <a:r>
              <a:rPr lang="en-US" dirty="0"/>
              <a:t>Editable installation?</a:t>
            </a:r>
            <a:endParaRPr dirty="0"/>
          </a:p>
        </p:txBody>
      </p:sp>
      <p:sp>
        <p:nvSpPr>
          <p:cNvPr id="4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2"/>
            <a:ext cx="7405904" cy="334330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 err="1"/>
              <a:t>Importable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: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r>
              <a:rPr lang="de-DE" b="1" dirty="0" err="1">
                <a:solidFill>
                  <a:srgbClr val="FFC000"/>
                </a:solidFill>
              </a:rPr>
              <a:t>Editable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installation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adds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your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to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installed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packages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without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moving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it</a:t>
            </a:r>
            <a:endParaRPr lang="de-DE" b="1" dirty="0">
              <a:solidFill>
                <a:srgbClr val="FFC000"/>
              </a:solidFill>
            </a:endParaRPr>
          </a:p>
        </p:txBody>
      </p:sp>
      <p:sp>
        <p:nvSpPr>
          <p:cNvPr id="2" name="Bogen 1">
            <a:extLst>
              <a:ext uri="{FF2B5EF4-FFF2-40B4-BE49-F238E27FC236}">
                <a16:creationId xmlns:a16="http://schemas.microsoft.com/office/drawing/2014/main" id="{AE111796-DE14-9F1F-95BC-A1FCE590F4D0}"/>
              </a:ext>
            </a:extLst>
          </p:cNvPr>
          <p:cNvSpPr/>
          <p:nvPr/>
        </p:nvSpPr>
        <p:spPr>
          <a:xfrm>
            <a:off x="4156366" y="2385116"/>
            <a:ext cx="3536107" cy="1362006"/>
          </a:xfrm>
          <a:prstGeom prst="arc">
            <a:avLst>
              <a:gd name="adj1" fmla="val 16200000"/>
              <a:gd name="adj2" fmla="val 660186"/>
            </a:avLst>
          </a:prstGeom>
          <a:noFill/>
          <a:ln w="25400" cap="flat">
            <a:solidFill>
              <a:srgbClr val="FFC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20161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t>You can import the package you are currently working on as if it were a package you downloaded. </a:t>
            </a:r>
            <a:br/>
            <a:r>
              <a:t>—&gt; This lets you use your own code as any other package you installed</a:t>
            </a:r>
          </a:p>
          <a:p>
            <a:pPr marL="0" indent="126996">
              <a:buSzTx/>
              <a:buNone/>
            </a:pPr>
            <a:r>
              <a:t>Advantages:</a:t>
            </a:r>
          </a:p>
          <a:p>
            <a:pPr marL="469896" indent="-342900">
              <a:buFontTx/>
              <a:buAutoNum type="arabicPeriod"/>
            </a:pPr>
            <a:r>
              <a:t>you can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t> the objects in the package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>
                <a:latin typeface="Avenir Heavy"/>
                <a:ea typeface="Avenir Heavy"/>
                <a:cs typeface="Avenir Heavy"/>
                <a:sym typeface="Avenir Heavy"/>
              </a:rPr>
            </a:br>
            <a:r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t>at the same time you can keep your project in your current directory</a:t>
            </a:r>
          </a:p>
          <a:p>
            <a:pPr marL="469896" indent="-342900">
              <a:buFontTx/>
              <a:buAutoNum type="arabicPeriod"/>
            </a:pPr>
            <a:r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Pip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2024-heraklion-ODD </a:t>
            </a:r>
            <a:r>
              <a:rPr lang="de-DE" dirty="0" err="1"/>
              <a:t>folder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/ &lt;name-</a:t>
            </a:r>
            <a:r>
              <a:rPr lang="de-DE" dirty="0" err="1"/>
              <a:t>of</a:t>
            </a:r>
            <a:r>
              <a:rPr lang="de-DE" dirty="0"/>
              <a:t>-</a:t>
            </a:r>
            <a:r>
              <a:rPr lang="de-DE" dirty="0" err="1"/>
              <a:t>package</a:t>
            </a:r>
            <a:r>
              <a:rPr lang="de-DE" dirty="0"/>
              <a:t>&gt;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LICENSE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README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– 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possible </a:t>
            </a:r>
            <a:r>
              <a:rPr lang="de-DE" dirty="0" err="1"/>
              <a:t>somehow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1" animBg="1" advAuto="0"/>
      <p:bldP spid="481" grpId="3" animBg="1" advAuto="0"/>
      <p:bldP spid="482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3594600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t>The pyproject.toml file holds static information about the package = meta data</a:t>
            </a:r>
          </a:p>
          <a:p>
            <a:pPr indent="-330192">
              <a:buSzPts val="1400"/>
              <a:defRPr sz="1400"/>
            </a:pPr>
            <a:r>
              <a:t>Required entries: name, version, description, authors</a:t>
            </a:r>
          </a:p>
          <a:p>
            <a:pPr indent="-330192">
              <a:buSzPts val="1400"/>
              <a:defRPr sz="14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dependencies </a:t>
            </a:r>
            <a:r>
              <a:rPr>
                <a:latin typeface="Avenir Book"/>
                <a:ea typeface="Avenir Book"/>
                <a:cs typeface="Avenir Book"/>
                <a:sym typeface="Avenir Book"/>
              </a:rPr>
              <a:t>not optional if code relies on other packages to work (go through modules and update regularly, don’t just copy ‘&gt; pip freeze’)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-&gt; can also go into separate requirements.txt file</a:t>
            </a:r>
            <a:br/>
            <a:endParaRPr/>
          </a:p>
        </p:txBody>
      </p:sp>
      <p:sp>
        <p:nvSpPr>
          <p:cNvPr id="489" name="Rectangle 6"/>
          <p:cNvSpPr/>
          <p:nvPr/>
        </p:nvSpPr>
        <p:spPr>
          <a:xfrm>
            <a:off x="4704290" y="779779"/>
            <a:ext cx="3807322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[</a:t>
            </a:r>
            <a:r>
              <a:t>project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name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"brewing"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r>
              <a:rPr>
                <a:solidFill>
                  <a:srgbClr val="D4D4D4"/>
                </a:solidFill>
              </a:rPr>
              <a:t> = </a:t>
            </a:r>
            <a:r>
              <a:rPr>
                <a:solidFill>
                  <a:srgbClr val="CE9178"/>
                </a:solidFill>
              </a:rPr>
              <a:t>"0.1.0"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description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"a python package for brewing potions"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authors</a:t>
            </a:r>
            <a:r>
              <a:rPr>
                <a:solidFill>
                  <a:srgbClr val="D4D4D4"/>
                </a:solidFill>
              </a:rPr>
              <a:t> = [{ </a:t>
            </a:r>
            <a:r>
              <a:rPr>
                <a:solidFill>
                  <a:srgbClr val="569CD6"/>
                </a:solidFill>
              </a:rPr>
              <a:t>name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"H. Granger"</a:t>
            </a:r>
            <a:r>
              <a:rPr>
                <a:solidFill>
                  <a:srgbClr val="D4D4D4"/>
                </a:solidFill>
              </a:rPr>
              <a:t>, </a:t>
            </a:r>
            <a:r>
              <a:rPr>
                <a:solidFill>
                  <a:srgbClr val="569CD6"/>
                </a:solidFill>
              </a:rPr>
              <a:t>email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"h.granger@hogwarts.ac.uk"</a:t>
            </a:r>
            <a:r>
              <a:rPr>
                <a:solidFill>
                  <a:srgbClr val="D4D4D4"/>
                </a:solidFill>
              </a:rPr>
              <a:t> 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license</a:t>
            </a:r>
            <a:r>
              <a:rPr>
                <a:solidFill>
                  <a:srgbClr val="D4D4D4"/>
                </a:solidFill>
              </a:rPr>
              <a:t> = { </a:t>
            </a:r>
            <a:r>
              <a:rPr>
                <a:solidFill>
                  <a:srgbClr val="569CD6"/>
                </a:solidFill>
              </a:rPr>
              <a:t>file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"LICENSE"</a:t>
            </a:r>
            <a:r>
              <a:rPr>
                <a:solidFill>
                  <a:srgbClr val="D4D4D4"/>
                </a:solidFill>
              </a:rPr>
              <a:t> 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readme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"README.md"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requires-python</a:t>
            </a:r>
            <a:r>
              <a:rPr>
                <a:solidFill>
                  <a:srgbClr val="D4D4D4"/>
                </a:solidFill>
              </a:rPr>
              <a:t> = </a:t>
            </a:r>
            <a:r>
              <a:rPr>
                <a:solidFill>
                  <a:srgbClr val="CE9178"/>
                </a:solidFill>
              </a:rPr>
              <a:t>"&gt;=3.7"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dependencies</a:t>
            </a:r>
            <a:r>
              <a:rPr>
                <a:solidFill>
                  <a:srgbClr val="D4D4D4"/>
                </a:solidFill>
              </a:rPr>
              <a:t> = [</a:t>
            </a:r>
            <a:r>
              <a:t>"numpy"</a:t>
            </a:r>
            <a:r>
              <a:rPr>
                <a:solidFill>
                  <a:srgbClr val="D4D4D4"/>
                </a:solidFill>
              </a:rPr>
              <a:t>, </a:t>
            </a:r>
            <a:r>
              <a:t>"matplotlib &gt;= 3.0.0"</a:t>
            </a:r>
            <a:r>
              <a:rPr>
                <a:solidFill>
                  <a:srgbClr val="D4D4D4"/>
                </a:solidFill>
              </a:rPr>
              <a:t>, </a:t>
            </a:r>
            <a:r>
              <a:t>"pytest"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classifiers</a:t>
            </a:r>
            <a:r>
              <a:rPr>
                <a:solidFill>
                  <a:srgbClr val="D4D4D4"/>
                </a:solidFill>
              </a:rPr>
              <a:t> = [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    </a:t>
            </a:r>
            <a:r>
              <a:t>"Programming Language :: Python :: 3"</a:t>
            </a:r>
            <a:r>
              <a:rPr>
                <a:solidFill>
                  <a:srgbClr val="D4D4D4"/>
                </a:solidFill>
              </a:rPr>
              <a:t>,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    </a:t>
            </a:r>
            <a:r>
              <a:t>"License :: OSI Approved :: BSD License"</a:t>
            </a:r>
            <a:r>
              <a:rPr>
                <a:solidFill>
                  <a:srgbClr val="D4D4D4"/>
                </a:solidFill>
              </a:rPr>
              <a:t>,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    </a:t>
            </a:r>
            <a:r>
              <a:t>"Operating System :: OS Independent"</a:t>
            </a: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[</a:t>
            </a:r>
            <a:r>
              <a:t>tool</a:t>
            </a:r>
            <a:r>
              <a:rPr>
                <a:solidFill>
                  <a:srgbClr val="D4D4D4"/>
                </a:solidFill>
              </a:rPr>
              <a:t>.</a:t>
            </a:r>
            <a:r>
              <a:t>setuptools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packages</a:t>
            </a:r>
            <a:r>
              <a:rPr>
                <a:solidFill>
                  <a:srgbClr val="D4D4D4"/>
                </a:solidFill>
              </a:rPr>
              <a:t> = [</a:t>
            </a:r>
            <a:r>
              <a:t>"brewing"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D4D4D4"/>
                </a:solidFill>
              </a:rPr>
              <a:t>[</a:t>
            </a:r>
            <a:r>
              <a:t>build-system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requires</a:t>
            </a:r>
            <a:r>
              <a:rPr>
                <a:solidFill>
                  <a:srgbClr val="D4D4D4"/>
                </a:solidFill>
              </a:rPr>
              <a:t> = [</a:t>
            </a:r>
            <a:r>
              <a:t>"setuptools&gt;=42"</a:t>
            </a:r>
            <a:r>
              <a:rPr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69CD6"/>
                </a:solidFill>
              </a:rPr>
              <a:t>build-backend</a:t>
            </a:r>
            <a:r>
              <a:rPr>
                <a:solidFill>
                  <a:srgbClr val="D4D4D4"/>
                </a:solidFill>
              </a:rPr>
              <a:t> = </a:t>
            </a:r>
            <a:r>
              <a:t>"setuptools.build_meta"</a:t>
            </a:r>
            <a:endParaRPr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492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9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3594600" cy="3775947"/>
          </a:xfrm>
          <a:prstGeom prst="rect">
            <a:avLst/>
          </a:prstGeom>
        </p:spPr>
        <p:txBody>
          <a:bodyPr/>
          <a:lstStyle/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r>
              <a:t>dependencies should be kept minimal (only what you actually import in your module files)</a:t>
            </a:r>
          </a:p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endParaRPr/>
          </a:p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endParaRPr/>
          </a:p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endParaRPr/>
          </a:p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r>
              <a:t>When possible don’t depend on a specific version of a package. Conflicting version requirements between packages are annoying to handle as a user.</a:t>
            </a:r>
          </a:p>
          <a:p>
            <a:pPr marL="438901" indent="-316984" defTabSz="877823">
              <a:spcBef>
                <a:spcPts val="500"/>
              </a:spcBef>
              <a:buSzPts val="1300"/>
              <a:defRPr sz="1344"/>
            </a:pPr>
            <a:r>
              <a:t>When possible don’t depend on a specific version of Python. It is usually not necessary. </a:t>
            </a:r>
          </a:p>
        </p:txBody>
      </p:sp>
      <p:sp>
        <p:nvSpPr>
          <p:cNvPr id="496" name="Arrow"/>
          <p:cNvSpPr/>
          <p:nvPr/>
        </p:nvSpPr>
        <p:spPr>
          <a:xfrm>
            <a:off x="3443722" y="1647853"/>
            <a:ext cx="1129615" cy="970368"/>
          </a:xfrm>
          <a:prstGeom prst="rightArrow">
            <a:avLst>
              <a:gd name="adj1" fmla="val 32000"/>
              <a:gd name="adj2" fmla="val 74503"/>
            </a:avLst>
          </a:prstGeom>
          <a:solidFill>
            <a:schemeClr val="accent3">
              <a:lumOff val="-9294"/>
            </a:schemeClr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B222273-7F36-D48E-617C-A47875497867}"/>
              </a:ext>
            </a:extLst>
          </p:cNvPr>
          <p:cNvSpPr txBox="1"/>
          <p:nvPr/>
        </p:nvSpPr>
        <p:spPr>
          <a:xfrm>
            <a:off x="6375222" y="1112627"/>
            <a:ext cx="226119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Add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screenshots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of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effectLst/>
                <a:highlight>
                  <a:srgbClr val="FF0000"/>
                </a:highlight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0" i="0" u="none" strike="noStrike" cap="none" spc="0" normalizeH="0" baseline="0" dirty="0">
              <a:ln>
                <a:noFill/>
              </a:ln>
              <a:effectLst/>
              <a:highlight>
                <a:srgbClr val="FF0000"/>
              </a:highlight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break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how to develop code if it’s in a package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BDACEE39-4DC3-506A-2E46-21D7980D991F}"/>
              </a:ext>
            </a:extLst>
          </p:cNvPr>
          <p:cNvSpPr/>
          <p:nvPr/>
        </p:nvSpPr>
        <p:spPr>
          <a:xfrm>
            <a:off x="6145024" y="2338817"/>
            <a:ext cx="2749597" cy="612932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slides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Re-do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slides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about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workflow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/>
            </a:pPr>
            <a:r>
              <a:rPr lang="en-US" dirty="0"/>
              <a:t>Set up the project once, then never worry about it again</a:t>
            </a:r>
          </a:p>
          <a:p>
            <a:pPr indent="-330192">
              <a:buSzPts val="1700"/>
              <a:defRPr sz="1700"/>
            </a:pPr>
            <a:r>
              <a:rPr dirty="0"/>
              <a:t>You set your imports once and then never worry about them again</a:t>
            </a:r>
            <a:endParaRPr lang="en-US" dirty="0"/>
          </a:p>
          <a:p>
            <a:pPr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dirty="0"/>
              <a:t>You have not lost any capability, you only gained usability</a:t>
            </a: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507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3099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/>
            </a:pPr>
            <a:r>
              <a:rPr lang="en-US" dirty="0"/>
              <a:t>1. set up project</a:t>
            </a:r>
          </a:p>
          <a:p>
            <a:pPr indent="-330192">
              <a:buSzPts val="1700"/>
              <a:defRPr sz="1700"/>
            </a:pPr>
            <a:r>
              <a:rPr lang="en-US" dirty="0"/>
              <a:t>2. develop (can re-use the bug / feature joke?)</a:t>
            </a:r>
          </a:p>
          <a:p>
            <a:pPr indent="-330192">
              <a:buSzPts val="1700"/>
              <a:defRPr sz="1700"/>
            </a:pPr>
            <a:r>
              <a:rPr lang="en-US" dirty="0"/>
              <a:t>3. publish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Timeline of this – the longer the project takes, the less significant the setup costs are and the less problems you have on your way. Making code publishable takes an </a:t>
            </a:r>
            <a:r>
              <a:rPr lang="en-US" dirty="0" err="1"/>
              <a:t>enourmous</a:t>
            </a:r>
            <a:r>
              <a:rPr lang="en-US" dirty="0"/>
              <a:t> amount if you don’t work at it.</a:t>
            </a:r>
          </a:p>
          <a:p>
            <a:pPr indent="-330192">
              <a:buSzPts val="1700"/>
              <a:defRPr sz="1700"/>
            </a:pPr>
            <a:r>
              <a:rPr lang="en-US" dirty="0"/>
              <a:t>If you continue to code after your PhD, this will be the standard you will encounter</a:t>
            </a:r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507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764544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t>Write the last remaining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t> </a:t>
            </a:r>
            <a:br/>
            <a:r>
              <a:t>we need before sharing the package</a:t>
            </a:r>
          </a:p>
          <a:p>
            <a:endParaRPr/>
          </a:p>
          <a:p>
            <a:pPr marL="0" indent="101598">
              <a:buSzTx/>
              <a:buNone/>
            </a:pPr>
            <a:r>
              <a:t>Exercise: </a:t>
            </a:r>
          </a:p>
          <a:p>
            <a:r>
              <a:t>Create a branch with a unique name</a:t>
            </a:r>
          </a:p>
          <a:p>
            <a:r>
              <a:t>Follow the instructions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4 Workflow </a:t>
            </a:r>
            <a:r>
              <a:t>to write and test a function to make a “Python expert” potion</a:t>
            </a:r>
          </a:p>
          <a:p>
            <a:r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D62EA9D2-8E5C-DF51-30F8-81C4C5B402E5}"/>
              </a:ext>
            </a:extLst>
          </p:cNvPr>
          <p:cNvSpPr/>
          <p:nvPr/>
        </p:nvSpPr>
        <p:spPr>
          <a:xfrm>
            <a:off x="6145024" y="1244484"/>
            <a:ext cx="2749597" cy="2801598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should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 in terminal +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text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editor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up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was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easy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hard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simultaneously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last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year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hints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find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necessary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tools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Change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instructions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guide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them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towards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running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thing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by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an optional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ones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that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are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fast.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information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access</a:t>
            </a:r>
            <a:r>
              <a:rPr lang="de-DE" sz="1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docstrings</a:t>
            </a:r>
            <a:endParaRPr lang="de-DE" sz="1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507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Folder structure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</Words>
  <Application>Microsoft Macintosh PowerPoint</Application>
  <PresentationFormat>Bildschirmpräsentation (16:9)</PresentationFormat>
  <Paragraphs>284</Paragraphs>
  <Slides>22</Slides>
  <Notes>4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Avenir Book</vt:lpstr>
      <vt:lpstr>Avenir Heavy</vt:lpstr>
      <vt:lpstr>Courier</vt:lpstr>
      <vt:lpstr>Helvetica</vt:lpstr>
      <vt:lpstr>Jacquenetta template</vt:lpstr>
      <vt:lpstr>PowerPoint-Präsentation</vt:lpstr>
      <vt:lpstr>Pip editable installation</vt:lpstr>
      <vt:lpstr>Editable installation?</vt:lpstr>
      <vt:lpstr>Pip editable install</vt:lpstr>
      <vt:lpstr>PowerPoint-Präsentation</vt:lpstr>
      <vt:lpstr>Installing other packages</vt:lpstr>
      <vt:lpstr>Pip editable installation</vt:lpstr>
      <vt:lpstr>Python package structure</vt:lpstr>
      <vt:lpstr>Python package files</vt:lpstr>
      <vt:lpstr>pyproject.toml</vt:lpstr>
      <vt:lpstr>pyproject.toml</vt:lpstr>
      <vt:lpstr>Additional advantages</vt:lpstr>
      <vt:lpstr>PowerPoint-Präsentation</vt:lpstr>
      <vt:lpstr>PowerPoint-Präsentation</vt:lpstr>
      <vt:lpstr>Workflow</vt:lpstr>
      <vt:lpstr>Workflow</vt:lpstr>
      <vt:lpstr>Workflow (ideal)</vt:lpstr>
      <vt:lpstr>Workflow (realistic?)</vt:lpstr>
      <vt:lpstr>Workflow (realistic?)</vt:lpstr>
      <vt:lpstr>Write your function</vt:lpstr>
      <vt:lpstr>Publishing code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11</cp:revision>
  <dcterms:modified xsi:type="dcterms:W3CDTF">2024-08-20T23:03:54Z</dcterms:modified>
</cp:coreProperties>
</file>