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1" r:id="rId2"/>
    <p:sldId id="277" r:id="rId3"/>
    <p:sldId id="278" r:id="rId4"/>
    <p:sldId id="266" r:id="rId5"/>
    <p:sldId id="274" r:id="rId6"/>
    <p:sldId id="279" r:id="rId7"/>
    <p:sldId id="276" r:id="rId8"/>
    <p:sldId id="280" r:id="rId9"/>
    <p:sldId id="265" r:id="rId10"/>
    <p:sldId id="281" r:id="rId11"/>
    <p:sldId id="283" r:id="rId12"/>
    <p:sldId id="284" r:id="rId13"/>
    <p:sldId id="262" r:id="rId14"/>
    <p:sldId id="263" r:id="rId15"/>
    <p:sldId id="264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6"/>
    <p:restoredTop sz="94404" autoAdjust="0"/>
  </p:normalViewPr>
  <p:slideViewPr>
    <p:cSldViewPr snapToGrid="0">
      <p:cViewPr varScale="1">
        <p:scale>
          <a:sx n="94" d="100"/>
          <a:sy n="94" d="100"/>
        </p:scale>
        <p:origin x="528" y="64"/>
      </p:cViewPr>
      <p:guideLst/>
    </p:cSldViewPr>
  </p:slideViewPr>
  <p:notesTextViewPr>
    <p:cViewPr>
      <p:scale>
        <a:sx n="130" d="100"/>
        <a:sy n="130" d="100"/>
      </p:scale>
      <p:origin x="0" y="-12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25 minutes</a:t>
            </a:r>
          </a:p>
        </p:txBody>
      </p:sp>
    </p:spTree>
    <p:extLst>
      <p:ext uri="{BB962C8B-B14F-4D97-AF65-F5344CB8AC3E}">
        <p14:creationId xmlns:p14="http://schemas.microsoft.com/office/powerpoint/2010/main" val="75049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9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1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a-DK" dirty="0" err="1"/>
              <a:t>Answer</a:t>
            </a:r>
            <a:r>
              <a:rPr lang="da-DK" dirty="0"/>
              <a:t>: </a:t>
            </a:r>
            <a:r>
              <a:rPr lang="da-DK" dirty="0" err="1"/>
              <a:t>if</a:t>
            </a:r>
            <a:r>
              <a:rPr lang="da-DK" dirty="0"/>
              <a:t> __</a:t>
            </a:r>
            <a:r>
              <a:rPr lang="da-DK" dirty="0" err="1"/>
              <a:t>name</a:t>
            </a:r>
            <a:r>
              <a:rPr lang="da-DK" dirty="0"/>
              <a:t>__ == ‘__</a:t>
            </a:r>
            <a:r>
              <a:rPr lang="da-DK" dirty="0" err="1"/>
              <a:t>main</a:t>
            </a:r>
            <a:r>
              <a:rPr lang="da-DK" dirty="0"/>
              <a:t>__’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1983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code is, amongst other things, reusable.</a:t>
            </a:r>
          </a:p>
        </p:txBody>
      </p:sp>
    </p:spTree>
    <p:extLst>
      <p:ext uri="{BB962C8B-B14F-4D97-AF65-F5344CB8AC3E}">
        <p14:creationId xmlns:p14="http://schemas.microsoft.com/office/powerpoint/2010/main" val="135576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main.py from </a:t>
            </a:r>
            <a:r>
              <a:rPr lang="en-US" dirty="0" err="1"/>
              <a:t>src</a:t>
            </a:r>
            <a:r>
              <a:rPr lang="en-US" dirty="0"/>
              <a:t>/ to </a:t>
            </a:r>
            <a:r>
              <a:rPr lang="en-US" dirty="0" err="1"/>
              <a:t>notebooks_and_scripts</a:t>
            </a:r>
            <a:r>
              <a:rPr lang="en-US" dirty="0"/>
              <a:t>/.</a:t>
            </a:r>
          </a:p>
          <a:p>
            <a:r>
              <a:rPr lang="en-US" dirty="0"/>
              <a:t>Ask the students, how can I use the Potion class over here?</a:t>
            </a:r>
          </a:p>
        </p:txBody>
      </p:sp>
    </p:spTree>
    <p:extLst>
      <p:ext uri="{BB962C8B-B14F-4D97-AF65-F5344CB8AC3E}">
        <p14:creationId xmlns:p14="http://schemas.microsoft.com/office/powerpoint/2010/main" val="385837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57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did Snape not complain when you imported brew_potions?</a:t>
            </a:r>
          </a:p>
          <a:p>
            <a:endParaRPr/>
          </a:p>
          <a:p>
            <a:r>
              <a:t>explain brewing package code (point out location and organisation)</a:t>
            </a:r>
          </a:p>
          <a:p>
            <a:endParaRPr/>
          </a:p>
          <a:p>
            <a:r>
              <a:t>start with the exercise of importing from different locations.</a:t>
            </a:r>
          </a:p>
          <a:p>
            <a:r>
              <a:t>try to run, if does not work, note and move on</a:t>
            </a:r>
          </a:p>
          <a:p>
            <a:endParaRPr/>
          </a:p>
          <a:p>
            <a:r>
              <a:t>then explain importing from different locations</a:t>
            </a:r>
          </a:p>
          <a:p>
            <a:endParaRPr/>
          </a:p>
          <a:p>
            <a:r>
              <a:t>ask them how we could fix this? get suggestions?</a:t>
            </a:r>
          </a:p>
          <a:p>
            <a:r>
              <a:t>there is no way to fix it for both cases</a:t>
            </a:r>
          </a:p>
          <a:p>
            <a:r>
              <a:t>why is editing pythonpath a bad idea?</a:t>
            </a:r>
          </a:p>
          <a:p>
            <a:endParaRPr/>
          </a:p>
          <a:p>
            <a:r>
              <a:t>even if code is on pythonpath, code in the next folder is not, not usiversal. </a:t>
            </a:r>
          </a:p>
          <a:p>
            <a:endParaRPr/>
          </a:p>
          <a:p>
            <a:r>
              <a:t>is there another way , are there other examples where you can just du import x and have all the code available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401520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Importing from local files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785331" y="0"/>
            <a:ext cx="61260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/>
              <a:t>Partner chat: simple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Consider a directory:</a:t>
            </a:r>
          </a:p>
          <a:p>
            <a:pPr lvl="1"/>
            <a:r>
              <a:rPr lang="en-US" dirty="0">
                <a:latin typeface="Courier"/>
              </a:rPr>
              <a:t>__init__.py</a:t>
            </a:r>
          </a:p>
          <a:p>
            <a:pPr lvl="1"/>
            <a:r>
              <a:rPr lang="en-US" dirty="0"/>
              <a:t>(…)</a:t>
            </a:r>
          </a:p>
          <a:p>
            <a:pPr lvl="1"/>
            <a:r>
              <a:rPr lang="en-US" dirty="0">
                <a:latin typeface="Courier"/>
              </a:rPr>
              <a:t>cooking.py </a:t>
            </a:r>
            <a:r>
              <a:rPr lang="en-US" dirty="0">
                <a:sym typeface="Wingdings" panose="05000000000000000000" pitchFamily="2" charset="2"/>
              </a:rPr>
              <a:t> contains constant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ETERNAL_FLAME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(…)</a:t>
            </a:r>
          </a:p>
          <a:p>
            <a:pPr lvl="1"/>
            <a:r>
              <a:rPr lang="en-US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dirty="0">
                <a:latin typeface="Courier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 want to use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dirty="0">
                <a:sym typeface="Wingdings" panose="05000000000000000000" pitchFamily="2" charset="2"/>
              </a:rPr>
              <a:t> here</a:t>
            </a:r>
            <a:endParaRPr lang="en-US" dirty="0">
              <a:latin typeface="Courier"/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With your partner, list as many ways as you can that you could import the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 ETERNAL_FLAME</a:t>
            </a:r>
            <a:r>
              <a:rPr lang="en-US" dirty="0">
                <a:sym typeface="Wingdings" panose="05000000000000000000" pitchFamily="2" charset="2"/>
              </a:rPr>
              <a:t> constant to be used in </a:t>
            </a:r>
            <a:r>
              <a:rPr lang="en-US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dirty="0">
                <a:sym typeface="Wingdings" panose="05000000000000000000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29647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7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8F00"/>
                </a:solidFill>
              </a:rPr>
              <a:t>+ cook.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br>
              <a:rPr dirty="0"/>
            </a:br>
            <a:endParaRPr dirty="0"/>
          </a:p>
        </p:txBody>
      </p:sp>
      <p:sp>
        <p:nvSpPr>
          <p:cNvPr id="308" name="Text Placeholder 1"/>
          <p:cNvSpPr txBox="1"/>
          <p:nvPr/>
        </p:nvSpPr>
        <p:spPr>
          <a:xfrm>
            <a:off x="5185990" y="22333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cooking.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9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ETERNAL_FLAME</a:t>
            </a:r>
            <a:endParaRPr dirty="0">
              <a:solidFill>
                <a:srgbClr val="A9A9A9"/>
              </a:solidFill>
            </a:endParaRPr>
          </a:p>
        </p:txBody>
      </p:sp>
      <p:sp>
        <p:nvSpPr>
          <p:cNvPr id="31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t>you can always import code from other modules (.py files) in your </a:t>
            </a:r>
            <a:r>
              <a:rPr i="1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r>
              <a:t>Options for e.g. importing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eternal_flame</a:t>
            </a:r>
          </a:p>
        </p:txBody>
      </p:sp>
      <p:sp>
        <p:nvSpPr>
          <p:cNvPr id="3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3" name="Text Placeholder 1"/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</a:t>
            </a:r>
          </a:p>
        </p:txBody>
      </p:sp>
      <p:sp>
        <p:nvSpPr>
          <p:cNvPr id="314" name="Text Placeholder 1"/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 cooking as cook </a:t>
            </a:r>
          </a:p>
        </p:txBody>
      </p:sp>
      <p:sp>
        <p:nvSpPr>
          <p:cNvPr id="315" name="Text Placeholder 1"/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from cooking import </a:t>
            </a:r>
            <a:r>
              <a:rPr lang="en-GB" dirty="0"/>
              <a:t>ETERNAL_FLAME</a:t>
            </a:r>
            <a:r>
              <a:rPr dirty="0"/>
              <a:t>	</a:t>
            </a:r>
          </a:p>
        </p:txBody>
      </p:sp>
      <p:sp>
        <p:nvSpPr>
          <p:cNvPr id="316" name="Text Placeholder 1"/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A9A9A9"/>
                </a:solidFill>
              </a:rPr>
              <a:t>from cooking import *</a:t>
            </a:r>
          </a:p>
        </p:txBody>
      </p:sp>
      <p:sp>
        <p:nvSpPr>
          <p:cNvPr id="317" name="Text Placeholder 1"/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cooking.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8" name="Text Placeholder 1"/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cook.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9" name="Text Placeholder 1"/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X </a:t>
            </a:r>
            <a:r>
              <a:rPr lang="da-DK" dirty="0">
                <a:solidFill>
                  <a:srgbClr val="FF2600"/>
                </a:solidFill>
              </a:rPr>
              <a:t>FIRE</a:t>
            </a:r>
            <a:endParaRPr dirty="0">
              <a:solidFill>
                <a:srgbClr val="FF2600"/>
              </a:solidFill>
            </a:endParaRPr>
          </a:p>
        </p:txBody>
      </p:sp>
      <p:sp>
        <p:nvSpPr>
          <p:cNvPr id="320" name="Text Placeholder 1"/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>
                <a:solidFill>
                  <a:srgbClr val="A9A9A9"/>
                </a:solidFill>
              </a:rPr>
            </a:b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FIRE</a:t>
            </a:r>
            <a:endParaRPr dirty="0">
              <a:solidFill>
                <a:srgbClr val="A9A9A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6" animBg="1" advAuto="0"/>
      <p:bldP spid="307" grpId="4" animBg="1" advAuto="0"/>
      <p:bldP spid="308" grpId="2" animBg="1" advAuto="0"/>
      <p:bldP spid="309" grpId="8" animBg="1" advAuto="0"/>
      <p:bldP spid="313" grpId="1" animBg="1" advAuto="0"/>
      <p:bldP spid="314" grpId="3" animBg="1" advAuto="0"/>
      <p:bldP spid="315" grpId="5" animBg="1" advAuto="0"/>
      <p:bldP spid="316" grpId="7" animBg="1" advAuto="0"/>
      <p:bldP spid="317" grpId="9" animBg="1" advAuto="0"/>
      <p:bldP spid="318" grpId="10" animBg="1" advAuto="0"/>
      <p:bldP spid="319" grpId="11" animBg="1" advAuto="0"/>
      <p:bldP spid="320" grpId="1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69261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2a: Simple </a:t>
            </a:r>
            <a:r>
              <a:rPr lang="da-DK" dirty="0" err="1"/>
              <a:t>local</a:t>
            </a:r>
            <a:r>
              <a:rPr lang="da-DK" dirty="0"/>
              <a:t>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2a Local importing.md</a:t>
            </a:r>
          </a:p>
          <a:p>
            <a:pPr marL="0" indent="0">
              <a:buClrTx/>
              <a:buSzTx/>
              <a:buFontTx/>
              <a:buNone/>
            </a:pPr>
            <a:r>
              <a:rPr lang="en-US" dirty="0"/>
              <a:t>(There is no need to submit a pull request for this exercise)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</p:txBody>
      </p:sp>
    </p:spTree>
    <p:extLst>
      <p:ext uri="{BB962C8B-B14F-4D97-AF65-F5344CB8AC3E}">
        <p14:creationId xmlns:p14="http://schemas.microsoft.com/office/powerpoint/2010/main" val="3786991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824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692610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2b: </a:t>
            </a:r>
            <a:r>
              <a:rPr lang="da-DK" dirty="0" err="1"/>
              <a:t>Unprotected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2b Unprotected code.md</a:t>
            </a:r>
          </a:p>
          <a:p>
            <a:pPr marL="0" indent="0">
              <a:buClrTx/>
              <a:buSzTx/>
              <a:buFontTx/>
              <a:buNone/>
            </a:pPr>
            <a:r>
              <a:rPr lang="en-US" dirty="0"/>
              <a:t>(There is no need to submit a pull request for this exercise)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188932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8411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7813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r>
              <a:t>any code running under </a:t>
            </a:r>
            <a:r>
              <a:rPr i="1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i="1">
                <a:latin typeface="Courier"/>
                <a:ea typeface="Courier"/>
                <a:cs typeface="Courier"/>
                <a:sym typeface="Courier"/>
              </a:rPr>
            </a:br>
            <a:endParaRPr i="1">
              <a:latin typeface="Courier"/>
              <a:ea typeface="Courier"/>
              <a:cs typeface="Courier"/>
              <a:sym typeface="Courier"/>
            </a:endParaRPr>
          </a:p>
          <a:p>
            <a:r>
              <a:t>will be ignored when importing</a:t>
            </a:r>
          </a:p>
          <a:p>
            <a:r>
              <a:t>will be executed when the module is run as a script</a:t>
            </a:r>
            <a:br/>
            <a:br/>
            <a:r>
              <a:rPr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i_will_not_be_imported </a:t>
            </a:r>
            <a:r>
              <a:rPr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)</a:t>
            </a:r>
            <a:br/>
            <a:endParaRPr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Utility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Open discussion.</a:t>
            </a:r>
          </a:p>
          <a:p>
            <a:endParaRPr lang="en-US" dirty="0"/>
          </a:p>
          <a:p>
            <a:r>
              <a:rPr lang="en-US" dirty="0"/>
              <a:t>Why is being able to import things useful?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9823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Limitation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There is a big limitation of local imports.</a:t>
            </a:r>
          </a:p>
          <a:p>
            <a:endParaRPr lang="en-US" dirty="0"/>
          </a:p>
          <a:p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608659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Limitation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There is a big limitation of local imports.</a:t>
            </a:r>
          </a:p>
          <a:p>
            <a:endParaRPr lang="en-US" dirty="0"/>
          </a:p>
          <a:p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i="1" dirty="0"/>
              <a:t>We can’t import from another folder!</a:t>
            </a:r>
          </a:p>
          <a:p>
            <a:pPr marL="558787" lvl="1" indent="0">
              <a:buNone/>
            </a:pPr>
            <a:r>
              <a:rPr 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en-US" dirty="0"/>
              <a:t> Need to organize our code into a </a:t>
            </a:r>
            <a:r>
              <a:rPr lang="en-US" u="sng" dirty="0"/>
              <a:t>package</a:t>
            </a:r>
            <a:r>
              <a:rPr lang="en-US" dirty="0"/>
              <a:t> and </a:t>
            </a:r>
            <a:r>
              <a:rPr lang="en-US" u="sng" dirty="0"/>
              <a:t>install it</a:t>
            </a:r>
            <a:r>
              <a:rPr lang="en-US" dirty="0"/>
              <a:t>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058183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4121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Brewing package</a:t>
            </a:r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t>content of brewing package</a:t>
            </a:r>
          </a:p>
          <a:p>
            <a:pPr lvl="1">
              <a:buChar char="▪"/>
            </a:pPr>
            <a:r>
              <a:t>walk through code</a:t>
            </a:r>
          </a:p>
          <a:p>
            <a:pPr lvl="1">
              <a:buChar char="▪"/>
            </a:pPr>
            <a:r>
              <a:t>run brew_potions.py</a:t>
            </a:r>
          </a:p>
          <a:p>
            <a:pPr lvl="1">
              <a:buChar char="▪"/>
            </a:pPr>
            <a:r>
              <a:t>point out files for exercise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90" name="brewing  package"/>
          <p:cNvSpPr txBox="1"/>
          <p:nvPr/>
        </p:nvSpPr>
        <p:spPr>
          <a:xfrm>
            <a:off x="7246732" y="590812"/>
            <a:ext cx="1280415" cy="777241"/>
          </a:xfrm>
          <a:prstGeom prst="rect">
            <a:avLst/>
          </a:prstGeom>
          <a:solidFill>
            <a:srgbClr val="FF93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lvl="1" indent="127000">
              <a:spcBef>
                <a:spcPts val="500"/>
              </a:spcBef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brewing </a:t>
            </a:r>
            <a:br/>
            <a:r>
              <a:t>package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>
              <a:buSzPct val="100000"/>
            </a:pPr>
            <a:endParaRPr/>
          </a:p>
          <a:p>
            <a:pPr>
              <a:buSzPct val="100000"/>
            </a:pPr>
            <a:r>
              <a:t>Follow the instructions in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2 Importing.md</a:t>
            </a:r>
          </a:p>
          <a:p>
            <a:pPr marL="0" indent="0">
              <a:buClrTx/>
              <a:buSzTx/>
              <a:buFontTx/>
              <a:buNone/>
            </a:pPr>
            <a:r>
              <a:t>(There is no need to submit a pull request for this exercise)</a:t>
            </a:r>
            <a:endParaRPr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9816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code</a:t>
            </a:r>
          </a:p>
        </p:txBody>
      </p:sp>
      <p:sp>
        <p:nvSpPr>
          <p:cNvPr id="29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you can always import code from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 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-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by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calling 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import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, Python will look for 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module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brew_potions.py</a:t>
            </a:r>
            <a:r>
              <a:rPr dirty="0"/>
              <a:t> inside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</a:p>
          <a:p>
            <a:pPr marL="777220" lvl="1" indent="-302252" defTabSz="777240">
              <a:spcBef>
                <a:spcPts val="500"/>
              </a:spcBef>
              <a:buSzPts val="1700"/>
              <a:buChar char="▪"/>
              <a:defRPr sz="1700"/>
            </a:pPr>
            <a:r>
              <a:rPr dirty="0"/>
              <a:t>a package called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brew_potions</a:t>
            </a:r>
            <a:r>
              <a:rPr dirty="0"/>
              <a:t> inside in the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br>
              <a:rPr i="1"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(= folder called brewing with an __</a:t>
            </a:r>
            <a:r>
              <a:rPr dirty="0" err="1"/>
              <a:t>init</a:t>
            </a:r>
            <a:r>
              <a:rPr dirty="0"/>
              <a:t>__.</a:t>
            </a:r>
            <a:r>
              <a:rPr dirty="0" err="1"/>
              <a:t>py</a:t>
            </a:r>
            <a:r>
              <a:rPr dirty="0"/>
              <a:t> file)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388610" indent="-302252" defTabSz="777240">
              <a:spcBef>
                <a:spcPts val="500"/>
              </a:spcBef>
              <a:buSzPts val="1700"/>
              <a:defRPr sz="1700"/>
            </a:pPr>
            <a:r>
              <a:rPr dirty="0"/>
              <a:t>Importing a module will execute </a:t>
            </a:r>
            <a:r>
              <a:rPr u="sng" dirty="0"/>
              <a:t>all</a:t>
            </a:r>
            <a:r>
              <a:rPr dirty="0"/>
              <a:t> the code in the module (including imports, print statements)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300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 Placeholder 1"/>
          <p:cNvSpPr txBox="1"/>
          <p:nvPr/>
        </p:nvSpPr>
        <p:spPr>
          <a:xfrm>
            <a:off x="5148115" y="2581246"/>
            <a:ext cx="3385681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2600"/>
                </a:solidFill>
              </a:rPr>
              <a:t>-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2600"/>
              </a:solidFill>
            </a:endParaRP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package.module.object</a:t>
            </a:r>
            <a:r>
              <a:t>                 </a:t>
            </a:r>
          </a:p>
          <a:p>
            <a:pPr>
              <a:spcBef>
                <a:spcPts val="3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spcBef>
                <a:spcPts val="600"/>
              </a:spcBef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8F00"/>
                </a:solidFill>
              </a:rPr>
              <a:t>+ object</a:t>
            </a:r>
            <a:br/>
            <a:r>
              <a:t>    </a:t>
            </a:r>
            <a:br>
              <a:rPr>
                <a:solidFill>
                  <a:srgbClr val="008F00"/>
                </a:solidFill>
              </a:rPr>
            </a:br>
            <a:endParaRPr>
              <a:solidFill>
                <a:srgbClr val="008F00"/>
              </a:solidFill>
            </a:endParaRPr>
          </a:p>
        </p:txBody>
      </p:sp>
      <p:sp>
        <p:nvSpPr>
          <p:cNvPr id="323" name="Text Placeholder 1"/>
          <p:cNvSpPr txBox="1"/>
          <p:nvPr/>
        </p:nvSpPr>
        <p:spPr>
          <a:xfrm>
            <a:off x="607626" y="2581246"/>
            <a:ext cx="4605357" cy="2251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fontScale="92500" lnSpcReduction="20000"/>
          </a:bodyPr>
          <a:lstStyle/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			</a:t>
            </a:r>
            <a:br/>
            <a:r>
              <a:t>               	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import package.module 		</a:t>
            </a:r>
            <a:br/>
            <a:r>
              <a:t>                      		</a:t>
            </a:r>
          </a:p>
          <a:p>
            <a:pPr marL="469896" indent="-342900">
              <a:spcBef>
                <a:spcPts val="600"/>
              </a:spcBef>
              <a:buClr>
                <a:srgbClr val="000000"/>
              </a:buClr>
              <a:buSzPts val="1600"/>
              <a:buAutoNum type="arabicPeriod"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from package.module import object</a:t>
            </a:r>
            <a:br/>
            <a:endParaRPr/>
          </a:p>
        </p:txBody>
      </p:sp>
      <p:sp>
        <p:nvSpPr>
          <p:cNvPr id="324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31709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a package</a:t>
            </a:r>
          </a:p>
        </p:txBody>
      </p:sp>
      <p:sp>
        <p:nvSpPr>
          <p:cNvPr id="32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736361"/>
          </a:xfrm>
          <a:prstGeom prst="rect">
            <a:avLst/>
          </a:prstGeom>
        </p:spPr>
        <p:txBody>
          <a:bodyPr/>
          <a:lstStyle/>
          <a:p>
            <a:r>
              <a:t>you can always import a package located in your current directory</a:t>
            </a:r>
          </a:p>
          <a:p>
            <a:r>
              <a:t>Modules in the package are bound to the package name</a:t>
            </a:r>
          </a:p>
        </p:txBody>
      </p:sp>
      <p:sp>
        <p:nvSpPr>
          <p:cNvPr id="32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327" name="* this is how it works when the __init__.py file is empty, which it usually is"/>
          <p:cNvSpPr txBox="1"/>
          <p:nvPr/>
        </p:nvSpPr>
        <p:spPr>
          <a:xfrm>
            <a:off x="4378518" y="4936373"/>
            <a:ext cx="4604896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0003"/>
                </a:solidFill>
              </a:defRPr>
            </a:lvl1pPr>
          </a:lstStyle>
          <a:p>
            <a:r>
              <a:t>* this is how it works when the __init__.py file is empty, which it usually is</a:t>
            </a:r>
          </a:p>
        </p:txBody>
      </p:sp>
      <p:sp>
        <p:nvSpPr>
          <p:cNvPr id="328" name="*"/>
          <p:cNvSpPr txBox="1"/>
          <p:nvPr/>
        </p:nvSpPr>
        <p:spPr>
          <a:xfrm>
            <a:off x="4964737" y="2527522"/>
            <a:ext cx="21287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000003"/>
                </a:solidFill>
              </a:defRPr>
            </a:lvl1pPr>
          </a:lstStyle>
          <a:p>
            <a:r>
              <a:t>*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" grpId="1" animBg="1" advAuto="0"/>
      <p:bldP spid="327" grpId="2" animBg="1" advAuto="0"/>
      <p:bldP spid="328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</a:t>
            </a:r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stCxn id="345" idx="0"/>
            <a:endCxn id="342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stCxn id="347" idx="0"/>
            <a:endCxn id="333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potion.py</a:t>
            </a:r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brewing.cooking</a:t>
            </a:r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stCxn id="366" idx="0"/>
            <a:endCxn id="363" idx="0"/>
          </p:cNvCxnSpPr>
          <p:nvPr/>
        </p:nvCxnSpPr>
        <p:spPr>
          <a:xfrm flipH="1">
            <a:off x="5768859" y="1302563"/>
            <a:ext cx="1377383" cy="86093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stCxn id="368" idx="0"/>
            <a:endCxn id="354" idx="0"/>
          </p:cNvCxnSpPr>
          <p:nvPr/>
        </p:nvCxnSpPr>
        <p:spPr>
          <a:xfrm flipH="1">
            <a:off x="6816480" y="2298951"/>
            <a:ext cx="936932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content of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eternal_flame = “eternal_flame”</a:t>
            </a:r>
          </a:p>
        </p:txBody>
      </p:sp>
      <p:cxnSp>
        <p:nvCxnSpPr>
          <p:cNvPr id="372" name="Connection Line"/>
          <p:cNvCxnSpPr>
            <a:stCxn id="371" idx="0"/>
            <a:endCxn id="356" idx="0"/>
          </p:cNvCxnSpPr>
          <p:nvPr/>
        </p:nvCxnSpPr>
        <p:spPr>
          <a:xfrm flipH="1" flipV="1">
            <a:off x="6816481" y="3661692"/>
            <a:ext cx="414237" cy="10010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brewing</a:t>
            </a:r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make_potion.py</a:t>
            </a:r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cooking.py</a:t>
            </a:r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import_pkg.py</a:t>
            </a:r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&gt;  python3 ex_outside.py</a:t>
            </a:r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import_pkg.py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brewing.make_potion</a:t>
            </a:r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stCxn id="390" idx="0"/>
            <a:endCxn id="387" idx="0"/>
          </p:cNvCxnSpPr>
          <p:nvPr/>
        </p:nvCxnSpPr>
        <p:spPr>
          <a:xfrm flipH="1">
            <a:off x="5768859" y="1140925"/>
            <a:ext cx="1370648" cy="1022575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stCxn id="392" idx="0"/>
            <a:endCxn id="378" idx="0"/>
          </p:cNvCxnSpPr>
          <p:nvPr/>
        </p:nvCxnSpPr>
        <p:spPr>
          <a:xfrm flipH="1">
            <a:off x="6816480" y="2298951"/>
            <a:ext cx="1461815" cy="863344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cooking.py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stuff</a:t>
            </a:r>
          </a:p>
        </p:txBody>
      </p:sp>
      <p:cxnSp>
        <p:nvCxnSpPr>
          <p:cNvPr id="396" name="Connection Line"/>
          <p:cNvCxnSpPr>
            <a:stCxn id="395" idx="0"/>
            <a:endCxn id="380" idx="0"/>
          </p:cNvCxnSpPr>
          <p:nvPr/>
        </p:nvCxnSpPr>
        <p:spPr>
          <a:xfrm flipH="1">
            <a:off x="6816481" y="3539200"/>
            <a:ext cx="1461814" cy="1224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# make_potion.py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import cooking</a:t>
            </a:r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editable installation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998</Words>
  <Application>Microsoft Office PowerPoint</Application>
  <PresentationFormat>On-screen Show (16:9)</PresentationFormat>
  <Paragraphs>182</Paragraphs>
  <Slides>21</Slides>
  <Notes>8</Notes>
  <HiddenSlides>5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MS Gothic</vt:lpstr>
      <vt:lpstr>Arial</vt:lpstr>
      <vt:lpstr>Avenir Book</vt:lpstr>
      <vt:lpstr>Avenir Book Oblique</vt:lpstr>
      <vt:lpstr>Avenir Heavy</vt:lpstr>
      <vt:lpstr>Courier</vt:lpstr>
      <vt:lpstr>Helvetica</vt:lpstr>
      <vt:lpstr>Wingdings</vt:lpstr>
      <vt:lpstr>Jacquenetta template</vt:lpstr>
      <vt:lpstr>PowerPoint Presentation</vt:lpstr>
      <vt:lpstr>Partner chat: simple imports</vt:lpstr>
      <vt:lpstr>Notes</vt:lpstr>
      <vt:lpstr>Importing modules</vt:lpstr>
      <vt:lpstr>Exercise 2a: Simple local imports</vt:lpstr>
      <vt:lpstr>Notes</vt:lpstr>
      <vt:lpstr>Exercise 2b: Unprotected code</vt:lpstr>
      <vt:lpstr>Notes</vt:lpstr>
      <vt:lpstr>names &amp; mains</vt:lpstr>
      <vt:lpstr>Utility</vt:lpstr>
      <vt:lpstr>Limitation</vt:lpstr>
      <vt:lpstr>Limitation</vt:lpstr>
      <vt:lpstr>Brewing package</vt:lpstr>
      <vt:lpstr>Importing</vt:lpstr>
      <vt:lpstr>Importing code</vt:lpstr>
      <vt:lpstr>Importing a package</vt:lpstr>
      <vt:lpstr>Order of execution</vt:lpstr>
      <vt:lpstr>Order of execution</vt:lpstr>
      <vt:lpstr>Order of execution</vt:lpstr>
      <vt:lpstr>Importing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20</cp:revision>
  <dcterms:modified xsi:type="dcterms:W3CDTF">2024-08-23T14:29:51Z</dcterms:modified>
</cp:coreProperties>
</file>