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9"/>
  </p:notesMasterIdLst>
  <p:sldIdLst>
    <p:sldId id="272" r:id="rId2"/>
    <p:sldId id="377" r:id="rId3"/>
    <p:sldId id="296" r:id="rId4"/>
    <p:sldId id="378" r:id="rId5"/>
    <p:sldId id="280" r:id="rId6"/>
    <p:sldId id="281" r:id="rId7"/>
    <p:sldId id="379" r:id="rId8"/>
    <p:sldId id="278" r:id="rId9"/>
    <p:sldId id="356" r:id="rId10"/>
    <p:sldId id="357" r:id="rId11"/>
    <p:sldId id="293" r:id="rId12"/>
    <p:sldId id="359" r:id="rId13"/>
    <p:sldId id="360" r:id="rId14"/>
    <p:sldId id="371" r:id="rId15"/>
    <p:sldId id="373" r:id="rId16"/>
    <p:sldId id="294" r:id="rId17"/>
    <p:sldId id="340" r:id="rId18"/>
    <p:sldId id="346" r:id="rId19"/>
    <p:sldId id="297" r:id="rId20"/>
    <p:sldId id="369" r:id="rId21"/>
    <p:sldId id="299" r:id="rId22"/>
    <p:sldId id="284" r:id="rId23"/>
    <p:sldId id="308" r:id="rId24"/>
    <p:sldId id="304" r:id="rId25"/>
    <p:sldId id="339" r:id="rId26"/>
    <p:sldId id="362" r:id="rId27"/>
    <p:sldId id="303" r:id="rId28"/>
    <p:sldId id="376" r:id="rId29"/>
    <p:sldId id="345" r:id="rId30"/>
    <p:sldId id="348" r:id="rId31"/>
    <p:sldId id="347" r:id="rId32"/>
    <p:sldId id="354" r:id="rId33"/>
    <p:sldId id="368" r:id="rId34"/>
    <p:sldId id="283" r:id="rId35"/>
    <p:sldId id="374" r:id="rId36"/>
    <p:sldId id="375" r:id="rId37"/>
    <p:sldId id="361" r:id="rId38"/>
    <p:sldId id="290" r:id="rId39"/>
    <p:sldId id="291" r:id="rId40"/>
    <p:sldId id="292" r:id="rId41"/>
    <p:sldId id="370" r:id="rId42"/>
    <p:sldId id="358" r:id="rId43"/>
    <p:sldId id="363" r:id="rId44"/>
    <p:sldId id="365" r:id="rId45"/>
    <p:sldId id="372" r:id="rId46"/>
    <p:sldId id="367" r:id="rId47"/>
    <p:sldId id="350" r:id="rId48"/>
    <p:sldId id="351" r:id="rId49"/>
    <p:sldId id="352" r:id="rId50"/>
    <p:sldId id="353" r:id="rId51"/>
    <p:sldId id="355" r:id="rId52"/>
    <p:sldId id="349" r:id="rId53"/>
    <p:sldId id="342" r:id="rId54"/>
    <p:sldId id="366" r:id="rId55"/>
    <p:sldId id="364" r:id="rId56"/>
    <p:sldId id="341" r:id="rId57"/>
    <p:sldId id="286" r:id="rId58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28"/>
    <p:restoredTop sz="69880"/>
  </p:normalViewPr>
  <p:slideViewPr>
    <p:cSldViewPr snapToGrid="0">
      <p:cViewPr>
        <p:scale>
          <a:sx n="185" d="100"/>
          <a:sy n="185" d="100"/>
        </p:scale>
        <p:origin x="1168" y="488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9828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I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, but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? I </a:t>
            </a:r>
            <a:r>
              <a:rPr lang="de-DE" dirty="0" err="1"/>
              <a:t>mean</a:t>
            </a:r>
            <a:r>
              <a:rPr lang="de-DE" dirty="0"/>
              <a:t>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don't</a:t>
            </a:r>
            <a:r>
              <a:rPr lang="de-DE" dirty="0"/>
              <a:t> :).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Indeed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caveat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and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and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advise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.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IDE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don't</a:t>
            </a:r>
            <a:r>
              <a:rPr lang="de-DE" dirty="0"/>
              <a:t>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nothing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. So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do a </a:t>
            </a:r>
            <a:r>
              <a:rPr lang="de-DE" dirty="0" err="1"/>
              <a:t>very</a:t>
            </a:r>
            <a:r>
              <a:rPr lang="de-DE" dirty="0"/>
              <a:t> quick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brewing</a:t>
            </a:r>
            <a:r>
              <a:rPr lang="de-DE" dirty="0"/>
              <a:t>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just </a:t>
            </a:r>
            <a:r>
              <a:rPr lang="de-DE" dirty="0" err="1"/>
              <a:t>installed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3</a:t>
            </a:r>
          </a:p>
          <a:p>
            <a:endParaRPr lang="de-DE" dirty="0"/>
          </a:p>
          <a:p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brew_potions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and </a:t>
            </a:r>
            <a:r>
              <a:rPr lang="de-DE" dirty="0" err="1"/>
              <a:t>you</a:t>
            </a:r>
            <a:r>
              <a:rPr lang="de-DE" dirty="0"/>
              <a:t> ran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python_expert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  <a:p>
            <a:r>
              <a:rPr lang="de-DE" dirty="0"/>
              <a:t>Spoiler alert,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== </a:t>
            </a:r>
            <a:r>
              <a:rPr lang="de-DE" dirty="0" err="1"/>
              <a:t>main</a:t>
            </a:r>
            <a:r>
              <a:rPr lang="de-DE" dirty="0"/>
              <a:t> block,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extra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checked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Professor </a:t>
            </a:r>
            <a:r>
              <a:rPr lang="de-DE" dirty="0" err="1"/>
              <a:t>Snoope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an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 </a:t>
            </a:r>
            <a:r>
              <a:rPr lang="de-DE" dirty="0" err="1"/>
              <a:t>over</a:t>
            </a:r>
            <a:r>
              <a:rPr lang="de-DE" dirty="0"/>
              <a:t> a pull </a:t>
            </a:r>
            <a:r>
              <a:rPr lang="de-DE" dirty="0" err="1"/>
              <a:t>request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?</a:t>
            </a:r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r>
              <a:rPr lang="de-DE" dirty="0"/>
              <a:t> –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different?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just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.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in a </a:t>
            </a:r>
            <a:r>
              <a:rPr lang="de-DE" dirty="0" err="1"/>
              <a:t>minute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6455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74030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28518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4998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skeleton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blueprint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and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mark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look</a:t>
            </a:r>
            <a:r>
              <a:rPr lang="de-DE" dirty="0"/>
              <a:t> like. </a:t>
            </a:r>
          </a:p>
          <a:p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not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organise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59860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3895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2111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5871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70263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24839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20344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86054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1052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82966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13132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42788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14096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10023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74297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03161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82838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84752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30957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30743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9554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editable installation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Importable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9783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2024-Heraklion-ODD 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install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2c </a:t>
            </a:r>
            <a:r>
              <a:rPr lang="de-DE" dirty="0" err="1"/>
              <a:t>again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make_example_potion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editable</a:t>
            </a:r>
            <a:r>
              <a:rPr lang="de-DE" b="1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installed</a:t>
            </a:r>
            <a:r>
              <a:rPr lang="de-DE" b="1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packages</a:t>
            </a:r>
            <a:b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</a:b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adds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your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code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to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installed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packages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without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moving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it</a:t>
            </a:r>
            <a:endParaRPr lang="de-DE" dirty="0">
              <a:solidFill>
                <a:srgbClr val="FFC000"/>
              </a:solidFill>
              <a:latin typeface="Avenir Medium" panose="02000503020000020003" pitchFamily="2" charset="0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endParaRPr lang="de-DE" dirty="0">
              <a:latin typeface="Avenir Medium" panose="02000503020000020003" pitchFamily="2" charset="0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FAC5EA6-80B3-43C9-2303-413BC6C42D80}"/>
              </a:ext>
            </a:extLst>
          </p:cNvPr>
          <p:cNvSpPr txBox="1">
            <a:spLocks/>
          </p:cNvSpPr>
          <p:nvPr/>
        </p:nvSpPr>
        <p:spPr>
          <a:xfrm>
            <a:off x="869150" y="0"/>
            <a:ext cx="7291698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84124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8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What dark magic did we just apply?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95602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br>
              <a:rPr dirty="0"/>
            </a:br>
            <a:r>
              <a:rPr dirty="0"/>
              <a:t>—&gt; </a:t>
            </a:r>
            <a:r>
              <a:rPr lang="en-US" dirty="0"/>
              <a:t>An editable installation</a:t>
            </a:r>
            <a:r>
              <a:rPr dirty="0"/>
              <a:t> lets you use your own code as any other package you installed</a:t>
            </a:r>
          </a:p>
          <a:p>
            <a:pPr marL="0" indent="126996">
              <a:buSzTx/>
              <a:buNone/>
            </a:pPr>
            <a:r>
              <a:rPr dirty="0"/>
              <a:t>Advantages:</a:t>
            </a:r>
          </a:p>
          <a:p>
            <a:pPr marL="469896" indent="-342900">
              <a:buFontTx/>
              <a:buAutoNum type="arabicPeriod"/>
            </a:pPr>
            <a:r>
              <a:rPr dirty="0"/>
              <a:t>you can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at the same time you can keep your project in your current directory</a:t>
            </a:r>
            <a:r>
              <a:rPr lang="en-US" dirty="0"/>
              <a:t> and all changes are immediately available (no re-install required)</a:t>
            </a:r>
            <a:endParaRPr dirty="0"/>
          </a:p>
          <a:p>
            <a:pPr marL="469896" indent="-342900">
              <a:buFontTx/>
              <a:buAutoNum type="arabicPeriod"/>
            </a:pPr>
            <a:r>
              <a:rPr dirty="0"/>
              <a:t>you use your code as someone else would use it, which forces you to write it in a more usable way</a:t>
            </a: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 Placeholder 8"/>
          <p:cNvSpPr txBox="1"/>
          <p:nvPr/>
        </p:nvSpPr>
        <p:spPr>
          <a:xfrm>
            <a:off x="710043" y="1165959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Editable installation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(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cd &lt;path-to-package&gt;; </a:t>
            </a:r>
            <a:r>
              <a:rPr b="1" dirty="0" err="1">
                <a:latin typeface="Courier"/>
                <a:ea typeface="Courier"/>
                <a:cs typeface="Courier"/>
                <a:sym typeface="Courier"/>
              </a:rPr>
              <a:t>conda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 develop .</a:t>
            </a:r>
            <a:r>
              <a:rPr dirty="0"/>
              <a:t>)</a:t>
            </a:r>
          </a:p>
        </p:txBody>
      </p:sp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3139852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</a:t>
            </a:r>
            <a:r>
              <a:rPr dirty="0"/>
              <a:t>ption: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</a:t>
            </a:r>
            <a:r>
              <a:rPr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PyPI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numpy</a:t>
            </a:r>
            <a:endParaRPr dirty="0"/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3762102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option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git+https</a:t>
            </a:r>
            <a:r>
              <a:rPr dirty="0"/>
              <a:t>://</a:t>
            </a:r>
            <a:r>
              <a:rPr dirty="0" err="1"/>
              <a:t>github.com</a:t>
            </a:r>
            <a:r>
              <a:rPr dirty="0"/>
              <a:t>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Options to install a package using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1437585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1: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PyPI</a:t>
            </a: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numpy</a:t>
            </a:r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2372801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2: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git+https://github.com/&lt;user&gt;/&lt;package-name&gt;.git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Options to install a package using </a:t>
            </a:r>
            <a:r>
              <a: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  <p:sp>
        <p:nvSpPr>
          <p:cNvPr id="463" name="Text Placeholder 8"/>
          <p:cNvSpPr txBox="1"/>
          <p:nvPr/>
        </p:nvSpPr>
        <p:spPr>
          <a:xfrm>
            <a:off x="710043" y="3308017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3: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(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cd &lt;path-to-package&gt;; conda develop .</a:t>
            </a:r>
            <a: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705415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r>
              <a:rPr dirty="0"/>
              <a:t>Write the last remaining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potion making function</a:t>
            </a:r>
            <a:r>
              <a:rPr dirty="0"/>
              <a:t> </a:t>
            </a:r>
            <a:br>
              <a:rPr dirty="0"/>
            </a:br>
            <a:r>
              <a:rPr dirty="0"/>
              <a:t>we need before sharing the package</a:t>
            </a:r>
          </a:p>
          <a:p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Create a branch with a unique name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3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Editable Installation Workflow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to write and test a function to make a “Python expert” potion</a:t>
            </a:r>
          </a:p>
          <a:p>
            <a:r>
              <a:rPr dirty="0"/>
              <a:t>Create a Pull Request</a:t>
            </a:r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grpSp>
        <p:nvGrpSpPr>
          <p:cNvPr id="728" name="Google Shape;360;p38"/>
          <p:cNvGrpSpPr/>
          <p:nvPr/>
        </p:nvGrpSpPr>
        <p:grpSpPr>
          <a:xfrm>
            <a:off x="501226" y="2111841"/>
            <a:ext cx="367805" cy="310802"/>
            <a:chOff x="18" y="0"/>
            <a:chExt cx="367803" cy="310801"/>
          </a:xfrm>
        </p:grpSpPr>
        <p:sp>
          <p:nvSpPr>
            <p:cNvPr id="725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6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7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61105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6046487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Github/Gitlab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PyPi: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t>If you want others to use your library, you must have your code on PyPi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925483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I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partner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6161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Required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LICENSE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README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Tests – </a:t>
            </a:r>
            <a:r>
              <a:rPr lang="de-DE" dirty="0" err="1"/>
              <a:t>wait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tomorrow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. </a:t>
            </a:r>
            <a:br>
              <a:rPr lang="de-DE" dirty="0">
                <a:sym typeface="Wingdings" pitchFamily="2" charset="2"/>
              </a:rPr>
            </a:br>
            <a:r>
              <a:rPr lang="de-DE" dirty="0"/>
              <a:t>The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enable</a:t>
            </a:r>
            <a:r>
              <a:rPr lang="de-DE" dirty="0"/>
              <a:t> </a:t>
            </a:r>
            <a:r>
              <a:rPr lang="de-DE" dirty="0" err="1"/>
              <a:t>yourself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83A6CD-CC37-BF85-412B-BBABD959510D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FC70B5A9-3F2E-32A6-54E9-CBACA33EBA88}"/>
              </a:ext>
            </a:extLst>
          </p:cNvPr>
          <p:cNvSpPr/>
          <p:nvPr/>
        </p:nvSpPr>
        <p:spPr>
          <a:xfrm>
            <a:off x="5156391" y="1931929"/>
            <a:ext cx="2488817" cy="10381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934054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1F1BAD77-C6B8-3C0A-46FA-C0021A6F071B}"/>
              </a:ext>
            </a:extLst>
          </p:cNvPr>
          <p:cNvSpPr/>
          <p:nvPr/>
        </p:nvSpPr>
        <p:spPr>
          <a:xfrm>
            <a:off x="4362714" y="2451643"/>
            <a:ext cx="4149970" cy="335573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761346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after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5CF6DC-093F-023B-E342-A40246170036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228407" y="1334290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how to organize content of python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423463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II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28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4108486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</a:t>
            </a:r>
            <a:r>
              <a:rPr lang="de-DE" b="1" i="1" dirty="0" err="1"/>
              <a:t>that</a:t>
            </a:r>
            <a:r>
              <a:rPr lang="de-DE" b="1" i="1" dirty="0"/>
              <a:t> </a:t>
            </a:r>
            <a:r>
              <a:rPr lang="de-DE" b="1" i="1" dirty="0" err="1"/>
              <a:t>contain</a:t>
            </a:r>
            <a:r>
              <a:rPr lang="de-DE" b="1" i="1" dirty="0"/>
              <a:t> code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organised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differ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partner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033088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5843534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  <a:br>
              <a:rPr lang="en-US" b="1" i="1" dirty="0"/>
            </a:b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code that is being developed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tests</a:t>
            </a:r>
            <a:r>
              <a:rPr lang="en-US" dirty="0"/>
              <a:t> – you will learn about these tomorrow </a:t>
            </a:r>
            <a:r>
              <a:rPr lang="en-US" dirty="0">
                <a:sym typeface="Wingdings" pitchFamily="2" charset="2"/>
              </a:rPr>
              <a:t>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30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273143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 / purpose</a:t>
            </a:r>
            <a:r>
              <a:rPr lang="en-US" dirty="0"/>
              <a:t> – data handling, </a:t>
            </a:r>
            <a:br>
              <a:rPr lang="en-US" dirty="0"/>
            </a:br>
            <a:r>
              <a:rPr lang="en-US" dirty="0"/>
              <a:t>preprocessing, 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/>
              <a:t>Single responsibility principle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5569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BAA37EA-AA19-9840-361A-0F03A65DB27C}"/>
              </a:ext>
            </a:extLst>
          </p:cNvPr>
          <p:cNvSpPr/>
          <p:nvPr/>
        </p:nvSpPr>
        <p:spPr>
          <a:xfrm>
            <a:off x="4840129" y="912373"/>
            <a:ext cx="3025083" cy="95410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1.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standard</a:t>
            </a:r>
            <a:r>
              <a:rPr lang="de-DE" b="1" dirty="0">
                <a:solidFill>
                  <a:schemeClr val="accent1"/>
                </a:solidFill>
              </a:rPr>
              <a:t> Python </a:t>
            </a:r>
            <a:r>
              <a:rPr lang="de-DE" b="1" dirty="0" err="1">
                <a:solidFill>
                  <a:schemeClr val="accent1"/>
                </a:solidFill>
              </a:rPr>
              <a:t>library</a:t>
            </a:r>
            <a:endParaRPr lang="de-DE" b="1" dirty="0">
              <a:solidFill>
                <a:schemeClr val="accent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installed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packages</a:t>
            </a:r>
            <a:endParaRPr lang="de-DE" b="1" dirty="0">
              <a:solidFill>
                <a:schemeClr val="accent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local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modules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EB428C6-C919-8DBB-FC96-33D11A430730}"/>
              </a:ext>
            </a:extLst>
          </p:cNvPr>
          <p:cNvSpPr/>
          <p:nvPr/>
        </p:nvSpPr>
        <p:spPr>
          <a:xfrm>
            <a:off x="4840128" y="2163919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41DA84C-8006-D531-F59D-3598342FF0F6}"/>
              </a:ext>
            </a:extLst>
          </p:cNvPr>
          <p:cNvSpPr/>
          <p:nvPr/>
        </p:nvSpPr>
        <p:spPr>
          <a:xfrm>
            <a:off x="4840127" y="2980896"/>
            <a:ext cx="3025083" cy="738662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and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func_name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8E2DBB-8D6D-D186-D3BE-01DF2333A567}"/>
              </a:ext>
            </a:extLst>
          </p:cNvPr>
          <p:cNvSpPr/>
          <p:nvPr/>
        </p:nvSpPr>
        <p:spPr>
          <a:xfrm>
            <a:off x="4840127" y="4004690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771277178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python package file/folder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123224"/>
            <a:ext cx="530145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dirty="0"/>
              <a:t>Python package </a:t>
            </a:r>
            <a:r>
              <a:rPr lang="en-US" dirty="0"/>
              <a:t>files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34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474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475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476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477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README</a:t>
            </a:r>
            <a:r>
              <a:t> </a:t>
            </a:r>
            <a:br/>
            <a:r>
              <a:t>contains more information e.g. instructions on how to use your package.</a:t>
            </a:r>
          </a:p>
        </p:txBody>
      </p:sp>
      <p:sp>
        <p:nvSpPr>
          <p:cNvPr id="478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479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tests</a:t>
            </a:r>
            <a:br>
              <a:rPr b="1"/>
            </a:br>
            <a:r>
              <a:t>you know why :)</a:t>
            </a:r>
          </a:p>
        </p:txBody>
      </p:sp>
      <p:sp>
        <p:nvSpPr>
          <p:cNvPr id="480" name="Rectangle 59"/>
          <p:cNvSpPr txBox="1"/>
          <p:nvPr/>
        </p:nvSpPr>
        <p:spPr>
          <a:xfrm>
            <a:off x="6455698" y="3327381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build instructions &amp; </a:t>
            </a:r>
            <a:br/>
            <a:r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the time has come to explain this…</a:t>
            </a:r>
          </a:p>
        </p:txBody>
      </p:sp>
      <p:sp>
        <p:nvSpPr>
          <p:cNvPr id="481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2" name="Rectangle 59"/>
          <p:cNvSpPr txBox="1"/>
          <p:nvPr/>
        </p:nvSpPr>
        <p:spPr>
          <a:xfrm>
            <a:off x="140376" y="918902"/>
            <a:ext cx="2547926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r">
              <a:defRPr b="1">
                <a:solidFill>
                  <a:srgbClr val="FF9300"/>
                </a:solidFill>
              </a:defRPr>
            </a:lvl1pPr>
          </a:lstStyle>
          <a:p>
            <a:r>
              <a:t>orange files = required in order to do an editable pip installation</a:t>
            </a:r>
          </a:p>
        </p:txBody>
      </p:sp>
      <p:sp>
        <p:nvSpPr>
          <p:cNvPr id="483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600439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  <p:bldP spid="481" grpId="0" animBg="1" advAuto="0"/>
      <p:bldP spid="482" grpId="0" animBg="1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36286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File </a:t>
            </a:r>
            <a:r>
              <a:rPr lang="de-DE" dirty="0" err="1"/>
              <a:t>organisation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35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Investigate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src</a:t>
            </a:r>
            <a:r>
              <a:rPr lang="de-DE" dirty="0"/>
              <a:t>/</a:t>
            </a:r>
            <a:r>
              <a:rPr lang="de-DE" dirty="0" err="1"/>
              <a:t>brewing</a:t>
            </a:r>
            <a:r>
              <a:rPr lang="de-DE" dirty="0"/>
              <a:t>/</a:t>
            </a:r>
            <a:r>
              <a:rPr lang="de-DE" dirty="0" err="1"/>
              <a:t>cooking.py</a:t>
            </a:r>
            <a:r>
              <a:rPr lang="de-DE" dirty="0"/>
              <a:t> </a:t>
            </a:r>
            <a:r>
              <a:rPr lang="de-DE" dirty="0" err="1"/>
              <a:t>file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?</a:t>
            </a:r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2357401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36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5051715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3" name="Pfeil nach rechts 2">
            <a:extLst>
              <a:ext uri="{FF2B5EF4-FFF2-40B4-BE49-F238E27FC236}">
                <a16:creationId xmlns:a16="http://schemas.microsoft.com/office/drawing/2014/main" id="{3C6D7B5E-CB1B-B12B-B031-E344E0D615D3}"/>
              </a:ext>
            </a:extLst>
          </p:cNvPr>
          <p:cNvSpPr/>
          <p:nvPr/>
        </p:nvSpPr>
        <p:spPr>
          <a:xfrm rot="9576828">
            <a:off x="5459700" y="1938551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shrug_taylorswift_positive.gif" descr="shrug_taylorswift_positive.gif">
            <a:extLst>
              <a:ext uri="{FF2B5EF4-FFF2-40B4-BE49-F238E27FC236}">
                <a16:creationId xmlns:a16="http://schemas.microsoft.com/office/drawing/2014/main" id="{DEE7A58D-7442-D853-9DFF-958F9A212AE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92800" y="3180862"/>
            <a:ext cx="2803026" cy="15661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677344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itle 1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5607851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(ideal)</a:t>
            </a:r>
          </a:p>
        </p:txBody>
      </p:sp>
      <p:sp>
        <p:nvSpPr>
          <p:cNvPr id="54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38</a:t>
            </a:fld>
            <a:endParaRPr/>
          </a:p>
        </p:txBody>
      </p:sp>
      <p:sp>
        <p:nvSpPr>
          <p:cNvPr id="545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6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7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4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430097" y="1909269"/>
            <a:ext cx="741184" cy="1110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4997866" y="1867246"/>
            <a:ext cx="805335" cy="119488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Arc 27"/>
          <p:cNvSpPr/>
          <p:nvPr/>
        </p:nvSpPr>
        <p:spPr>
          <a:xfrm>
            <a:off x="4635623" y="1922500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51" name="Arc 28"/>
          <p:cNvSpPr/>
          <p:nvPr/>
        </p:nvSpPr>
        <p:spPr>
          <a:xfrm>
            <a:off x="2901548" y="1524314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54" name="Rounded Rectangle 29"/>
          <p:cNvGrpSpPr/>
          <p:nvPr/>
        </p:nvGrpSpPr>
        <p:grpSpPr>
          <a:xfrm>
            <a:off x="2261304" y="2270838"/>
            <a:ext cx="1080001" cy="432001"/>
            <a:chOff x="0" y="0"/>
            <a:chExt cx="1079999" cy="431999"/>
          </a:xfrm>
        </p:grpSpPr>
        <p:sp>
          <p:nvSpPr>
            <p:cNvPr id="5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557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6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grpSp>
        <p:nvGrpSpPr>
          <p:cNvPr id="560" name="Rounded Rectangle 31"/>
          <p:cNvGrpSpPr/>
          <p:nvPr/>
        </p:nvGrpSpPr>
        <p:grpSpPr>
          <a:xfrm>
            <a:off x="3993944" y="1441668"/>
            <a:ext cx="1080001" cy="432001"/>
            <a:chOff x="0" y="0"/>
            <a:chExt cx="1079999" cy="431999"/>
          </a:xfrm>
        </p:grpSpPr>
        <p:sp>
          <p:nvSpPr>
            <p:cNvPr id="55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Write featur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feature</a:t>
              </a:r>
            </a:p>
          </p:txBody>
        </p:sp>
      </p:grpSp>
      <p:sp>
        <p:nvSpPr>
          <p:cNvPr id="561" name="Arc 32"/>
          <p:cNvSpPr/>
          <p:nvPr/>
        </p:nvSpPr>
        <p:spPr>
          <a:xfrm>
            <a:off x="2895643" y="2800089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64" name="Rounded Rectangle 34"/>
          <p:cNvGrpSpPr/>
          <p:nvPr/>
        </p:nvGrpSpPr>
        <p:grpSpPr>
          <a:xfrm>
            <a:off x="5834510" y="2248696"/>
            <a:ext cx="1080001" cy="432001"/>
            <a:chOff x="0" y="0"/>
            <a:chExt cx="1079999" cy="431999"/>
          </a:xfrm>
        </p:grpSpPr>
        <p:sp>
          <p:nvSpPr>
            <p:cNvPr id="56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grpSp>
        <p:nvGrpSpPr>
          <p:cNvPr id="567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5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570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5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9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573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57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2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574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575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576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577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578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579" name="Arc 39"/>
          <p:cNvSpPr/>
          <p:nvPr/>
        </p:nvSpPr>
        <p:spPr>
          <a:xfrm flipH="1">
            <a:off x="4284278" y="1922500"/>
            <a:ext cx="196576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0" name="Arc 28"/>
          <p:cNvSpPr/>
          <p:nvPr/>
        </p:nvSpPr>
        <p:spPr>
          <a:xfrm flipH="1">
            <a:off x="5175292" y="1494020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1" name="Arc 32"/>
          <p:cNvSpPr/>
          <p:nvPr/>
        </p:nvSpPr>
        <p:spPr>
          <a:xfrm flipH="1">
            <a:off x="5169387" y="2769795"/>
            <a:ext cx="1057835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4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85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58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  <p:sp>
        <p:nvSpPr>
          <p:cNvPr id="589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0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1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92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93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97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59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00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9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9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03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04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07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0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10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0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13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1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16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14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17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18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19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20" name="TextBox 50"/>
          <p:cNvSpPr txBox="1"/>
          <p:nvPr/>
        </p:nvSpPr>
        <p:spPr>
          <a:xfrm>
            <a:off x="864143" y="1600078"/>
            <a:ext cx="1295650" cy="194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21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22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23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26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2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29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2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32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30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33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34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pic>
        <p:nvPicPr>
          <p:cNvPr id="637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39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0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64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643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4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5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4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7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648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51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64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54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6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57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58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61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5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64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6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3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67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6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70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71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72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73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74" name="TextBox 50"/>
          <p:cNvSpPr txBox="1"/>
          <p:nvPr/>
        </p:nvSpPr>
        <p:spPr>
          <a:xfrm>
            <a:off x="864143" y="1600078"/>
            <a:ext cx="1295650" cy="211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75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76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77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80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7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83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8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86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8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87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88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1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8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FF69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FE696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sp>
        <p:nvSpPr>
          <p:cNvPr id="692" name="Arc 27"/>
          <p:cNvSpPr/>
          <p:nvPr/>
        </p:nvSpPr>
        <p:spPr>
          <a:xfrm>
            <a:off x="5215256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93" name="Arc 28"/>
          <p:cNvSpPr/>
          <p:nvPr/>
        </p:nvSpPr>
        <p:spPr>
          <a:xfrm>
            <a:off x="3481180" y="1729637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6" name="Rounded Rectangle 29"/>
          <p:cNvGrpSpPr/>
          <p:nvPr/>
        </p:nvGrpSpPr>
        <p:grpSpPr>
          <a:xfrm>
            <a:off x="2840937" y="2476162"/>
            <a:ext cx="1080001" cy="432001"/>
            <a:chOff x="0" y="0"/>
            <a:chExt cx="1079999" cy="431999"/>
          </a:xfrm>
        </p:grpSpPr>
        <p:sp>
          <p:nvSpPr>
            <p:cNvPr id="69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99" name="Rounded Rectangle 30"/>
          <p:cNvGrpSpPr/>
          <p:nvPr/>
        </p:nvGrpSpPr>
        <p:grpSpPr>
          <a:xfrm>
            <a:off x="4578829" y="3367530"/>
            <a:ext cx="1080001" cy="432001"/>
            <a:chOff x="0" y="0"/>
            <a:chExt cx="1079999" cy="431999"/>
          </a:xfrm>
        </p:grpSpPr>
        <p:sp>
          <p:nvSpPr>
            <p:cNvPr id="69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sp>
        <p:nvSpPr>
          <p:cNvPr id="700" name="Arc 32"/>
          <p:cNvSpPr/>
          <p:nvPr/>
        </p:nvSpPr>
        <p:spPr>
          <a:xfrm>
            <a:off x="3475276" y="3005412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3" name="Rounded Rectangle 34"/>
          <p:cNvGrpSpPr/>
          <p:nvPr/>
        </p:nvGrpSpPr>
        <p:grpSpPr>
          <a:xfrm>
            <a:off x="5765593" y="2552967"/>
            <a:ext cx="1080001" cy="432001"/>
            <a:chOff x="0" y="0"/>
            <a:chExt cx="1079999" cy="431999"/>
          </a:xfrm>
        </p:grpSpPr>
        <p:sp>
          <p:nvSpPr>
            <p:cNvPr id="7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sp>
        <p:nvSpPr>
          <p:cNvPr id="704" name="Arc 39"/>
          <p:cNvSpPr/>
          <p:nvPr/>
        </p:nvSpPr>
        <p:spPr>
          <a:xfrm flipH="1">
            <a:off x="4863911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705" name="Arc 28"/>
          <p:cNvSpPr/>
          <p:nvPr/>
        </p:nvSpPr>
        <p:spPr>
          <a:xfrm flipH="1">
            <a:off x="5723174" y="1754455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8" name="Rounded Rectangle 31"/>
          <p:cNvGrpSpPr/>
          <p:nvPr/>
        </p:nvGrpSpPr>
        <p:grpSpPr>
          <a:xfrm>
            <a:off x="4631159" y="1511727"/>
            <a:ext cx="1080001" cy="432001"/>
            <a:chOff x="0" y="0"/>
            <a:chExt cx="1079999" cy="431999"/>
          </a:xfrm>
        </p:grpSpPr>
        <p:sp>
          <p:nvSpPr>
            <p:cNvPr id="706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Move code to packag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Move code to package</a:t>
              </a:r>
            </a:p>
          </p:txBody>
        </p:sp>
      </p:grpSp>
      <p:grpSp>
        <p:nvGrpSpPr>
          <p:cNvPr id="711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709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714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71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717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71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718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719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720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3" presetClass="exit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xit" presetSubtype="32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3" presetClass="exit" presetSubtype="32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"/>
                            </p:stCondLst>
                            <p:childTnLst>
                              <p:par>
                                <p:cTn id="45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3" presetClass="exit" presetSubtype="32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3" presetClass="exit" presetSubtype="32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3" presetClass="exit" presetSubtype="32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600"/>
                            </p:stCondLst>
                            <p:childTnLst>
                              <p:par>
                                <p:cTn id="70" presetID="23" presetClass="exit" presetSubtype="32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800"/>
                            </p:stCondLst>
                            <p:childTnLst>
                              <p:par>
                                <p:cTn id="75" presetID="23" presetClass="exit" presetSubtype="32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6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3" presetClass="exit" presetSubtype="32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400"/>
                            </p:stCondLst>
                            <p:childTnLst>
                              <p:par>
                                <p:cTn id="85" presetID="23" presetClass="exit" presetSubtype="32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"/>
                            </p:stCondLst>
                            <p:childTnLst>
                              <p:par>
                                <p:cTn id="100" presetID="23" presetClass="entr" presetSubtype="16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"/>
                            </p:stCondLst>
                            <p:childTnLst>
                              <p:par>
                                <p:cTn id="105" presetID="23" presetClass="entr" presetSubtype="16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"/>
                            </p:stCondLst>
                            <p:childTnLst>
                              <p:par>
                                <p:cTn id="110" presetID="23" presetClass="entr" presetSubtype="16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15" presetID="23" presetClass="entr" presetSubtype="16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3" presetClass="entr" presetSubtype="16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grpId="2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"/>
                            </p:stCondLst>
                            <p:childTnLst>
                              <p:par>
                                <p:cTn id="131" presetID="23" presetClass="entr" presetSubtype="16" fill="hold" grpId="2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2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2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2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3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3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grpId="3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3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ntr" presetSubtype="16" fill="hold" grpId="3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3" presetClass="entr" presetSubtype="16" fill="hold" grpId="3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4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3" presetClass="entr" presetSubtype="16" fill="hold" grpId="3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9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3" presetClass="entr" presetSubtype="16" fill="hold" grpId="3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4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3" presetClass="entr" presetSubtype="16" fill="hold" grpId="3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9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3" presetClass="entr" presetSubtype="16" fill="hold" grpId="3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4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3" presetClass="entr" presetSubtype="16" fill="hold" grpId="4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9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" grpId="39" animBg="1" advAuto="0"/>
      <p:bldP spid="637" grpId="14" animBg="1" advAuto="0"/>
      <p:bldP spid="638" grpId="6" animBg="1" advAuto="0"/>
      <p:bldP spid="639" grpId="9" animBg="1" advAuto="0"/>
      <p:bldP spid="640" grpId="3" animBg="1" advAuto="0"/>
      <p:bldP spid="646" grpId="12" animBg="1" advAuto="0"/>
      <p:bldP spid="648" grpId="2" animBg="1" advAuto="0"/>
      <p:bldP spid="651" grpId="10" animBg="1" advAuto="0"/>
      <p:bldP spid="654" grpId="1" animBg="1" advAuto="0"/>
      <p:bldP spid="658" grpId="11" animBg="1" advAuto="0"/>
      <p:bldP spid="661" grpId="4" animBg="1" advAuto="0"/>
      <p:bldP spid="664" grpId="29" animBg="1" advAuto="0"/>
      <p:bldP spid="667" grpId="30" animBg="1" advAuto="0"/>
      <p:bldP spid="670" grpId="31" animBg="1" advAuto="0"/>
      <p:bldP spid="671" grpId="28" animBg="1" advAuto="0"/>
      <p:bldP spid="672" grpId="27" animBg="1" advAuto="0"/>
      <p:bldP spid="674" grpId="33" animBg="1" advAuto="0"/>
      <p:bldP spid="675" grpId="32" animBg="1" advAuto="0"/>
      <p:bldP spid="677" grpId="5" animBg="1" advAuto="0"/>
      <p:bldP spid="680" grpId="17" animBg="1" advAuto="0"/>
      <p:bldP spid="683" grpId="7" animBg="1" advAuto="0"/>
      <p:bldP spid="686" grpId="13" animBg="1" advAuto="0"/>
      <p:bldP spid="687" grpId="15" animBg="1" advAuto="0"/>
      <p:bldP spid="688" grpId="8" animBg="1" advAuto="0"/>
      <p:bldP spid="691" grpId="16" animBg="1" advAuto="0"/>
      <p:bldP spid="692" grpId="21" animBg="1" advAuto="0"/>
      <p:bldP spid="693" grpId="19" animBg="1" advAuto="0"/>
      <p:bldP spid="696" grpId="22" animBg="1" advAuto="0"/>
      <p:bldP spid="699" grpId="24" animBg="1" advAuto="0"/>
      <p:bldP spid="700" grpId="23" animBg="1" advAuto="0"/>
      <p:bldP spid="703" grpId="26" animBg="1" advAuto="0"/>
      <p:bldP spid="704" grpId="20" animBg="1" advAuto="0"/>
      <p:bldP spid="705" grpId="25" animBg="1" advAuto="0"/>
      <p:bldP spid="708" grpId="18" animBg="1" advAuto="0"/>
      <p:bldP spid="711" grpId="35" animBg="1" advAuto="0"/>
      <p:bldP spid="714" grpId="36" animBg="1" advAuto="0"/>
      <p:bldP spid="717" grpId="37" animBg="1" advAuto="0"/>
      <p:bldP spid="718" grpId="34" animBg="1" advAuto="0"/>
      <p:bldP spid="719" grpId="38" animBg="1" advAuto="0"/>
      <p:bldP spid="720" grpId="40" animBg="1" advAuto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41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7099697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42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0023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43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id="{5EDFC724-E34B-BE16-F4C1-C32927A5EDFC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89569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44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99550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45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018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46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2" name="Rechteck 31">
            <a:extLst>
              <a:ext uri="{FF2B5EF4-FFF2-40B4-BE49-F238E27FC236}">
                <a16:creationId xmlns:a16="http://schemas.microsoft.com/office/drawing/2014/main" id="{BB591B53-14F9-9CE8-CB1B-1AF112E01A84}"/>
              </a:ext>
            </a:extLst>
          </p:cNvPr>
          <p:cNvSpPr/>
          <p:nvPr/>
        </p:nvSpPr>
        <p:spPr>
          <a:xfrm>
            <a:off x="5647725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5" name="Rechteck 54">
            <a:extLst>
              <a:ext uri="{FF2B5EF4-FFF2-40B4-BE49-F238E27FC236}">
                <a16:creationId xmlns:a16="http://schemas.microsoft.com/office/drawing/2014/main" id="{DCF941F1-A5C5-92F8-E283-8787BF63C174}"/>
              </a:ext>
            </a:extLst>
          </p:cNvPr>
          <p:cNvSpPr/>
          <p:nvPr/>
        </p:nvSpPr>
        <p:spPr>
          <a:xfrm>
            <a:off x="6530704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5417882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47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7113655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constants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48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81200119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classes and functions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49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4534914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50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2490016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03017640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thematically</a:t>
            </a:r>
            <a:br>
              <a:rPr lang="en-US" b="1" i="1" dirty="0"/>
            </a:br>
            <a:r>
              <a:rPr lang="en-US" b="1" i="1" dirty="0"/>
              <a:t>(</a:t>
            </a:r>
            <a:r>
              <a:rPr lang="en-US" dirty="0"/>
              <a:t>think closets, fridges, personal docs…)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</a:t>
            </a:r>
            <a:r>
              <a:rPr lang="en-US" dirty="0"/>
              <a:t> – data handling, algorithm, </a:t>
            </a:r>
            <a:br>
              <a:rPr lang="en-US" dirty="0"/>
            </a:br>
            <a:r>
              <a:rPr lang="en-US" dirty="0"/>
              <a:t>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287268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53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2" name="Text Placeholder 2">
            <a:extLst>
              <a:ext uri="{FF2B5EF4-FFF2-40B4-BE49-F238E27FC236}">
                <a16:creationId xmlns:a16="http://schemas.microsoft.com/office/drawing/2014/main" id="{DA447945-E247-6CC4-A79C-88BA3D799384}"/>
              </a:ext>
            </a:extLst>
          </p:cNvPr>
          <p:cNvSpPr txBox="1">
            <a:spLocks/>
          </p:cNvSpPr>
          <p:nvPr/>
        </p:nvSpPr>
        <p:spPr>
          <a:xfrm>
            <a:off x="869151" y="1957547"/>
            <a:ext cx="7405698" cy="43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 lnSpcReduction="10000"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>
              <a:buSzPts val="1700"/>
              <a:defRPr sz="1700"/>
            </a:pPr>
            <a:r>
              <a:rPr lang="en-US" dirty="0"/>
              <a:t>realistic - start without package setup, testing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</p:txBody>
      </p:sp>
      <p:sp>
        <p:nvSpPr>
          <p:cNvPr id="513" name="Rechteck 512">
            <a:extLst>
              <a:ext uri="{FF2B5EF4-FFF2-40B4-BE49-F238E27FC236}">
                <a16:creationId xmlns:a16="http://schemas.microsoft.com/office/drawing/2014/main" id="{8E390D79-28AD-E733-A04B-1DCE6B62CBB8}"/>
              </a:ext>
            </a:extLst>
          </p:cNvPr>
          <p:cNvSpPr/>
          <p:nvPr/>
        </p:nvSpPr>
        <p:spPr>
          <a:xfrm>
            <a:off x="6606329" y="2434387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43" name="Gruppieren 542">
            <a:extLst>
              <a:ext uri="{FF2B5EF4-FFF2-40B4-BE49-F238E27FC236}">
                <a16:creationId xmlns:a16="http://schemas.microsoft.com/office/drawing/2014/main" id="{6A62C982-F13F-F11E-3E82-545C896BAFC0}"/>
              </a:ext>
            </a:extLst>
          </p:cNvPr>
          <p:cNvGrpSpPr/>
          <p:nvPr/>
        </p:nvGrpSpPr>
        <p:grpSpPr>
          <a:xfrm>
            <a:off x="1147742" y="2289317"/>
            <a:ext cx="5446956" cy="760650"/>
            <a:chOff x="1147742" y="2289317"/>
            <a:chExt cx="5446956" cy="760650"/>
          </a:xfrm>
        </p:grpSpPr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739518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41167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Longer (= 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54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8" name="Gruppieren 537">
            <a:extLst>
              <a:ext uri="{FF2B5EF4-FFF2-40B4-BE49-F238E27FC236}">
                <a16:creationId xmlns:a16="http://schemas.microsoft.com/office/drawing/2014/main" id="{9479C5A7-64AD-3C5F-2551-EF16A1A8542A}"/>
              </a:ext>
            </a:extLst>
          </p:cNvPr>
          <p:cNvGrpSpPr/>
          <p:nvPr/>
        </p:nvGrpSpPr>
        <p:grpSpPr>
          <a:xfrm>
            <a:off x="869151" y="1957547"/>
            <a:ext cx="7870057" cy="1092420"/>
            <a:chOff x="869151" y="1957547"/>
            <a:chExt cx="7870057" cy="1092420"/>
          </a:xfrm>
        </p:grpSpPr>
        <p:sp>
          <p:nvSpPr>
            <p:cNvPr id="512" name="Text Placeholder 2">
              <a:extLst>
                <a:ext uri="{FF2B5EF4-FFF2-40B4-BE49-F238E27FC236}">
                  <a16:creationId xmlns:a16="http://schemas.microsoft.com/office/drawing/2014/main" id="{DA447945-E247-6CC4-A79C-88BA3D799384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57547"/>
              <a:ext cx="7405698" cy="4310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91424" tIns="91424" rIns="91424" bIns="91424">
              <a:normAutofit lnSpcReduction="10000"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>
                <a:buSzPts val="1700"/>
                <a:defRPr sz="1700"/>
              </a:pPr>
              <a:r>
                <a:rPr lang="en-US" dirty="0"/>
                <a:t>realistic - start without package setup, testing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8E390D79-28AD-E733-A04B-1DCE6B62CBB8}"/>
                </a:ext>
              </a:extLst>
            </p:cNvPr>
            <p:cNvSpPr/>
            <p:nvPr/>
          </p:nvSpPr>
          <p:spPr>
            <a:xfrm>
              <a:off x="6606329" y="2434387"/>
              <a:ext cx="2132879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75851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55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9F8BC4DB-D91E-3DCE-34C3-B62134ED93E9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83867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56</a:t>
            </a:fld>
            <a:endParaRPr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37451D4A-C346-F3BC-87E3-5F53A1EC3ED3}"/>
              </a:ext>
            </a:extLst>
          </p:cNvPr>
          <p:cNvGrpSpPr/>
          <p:nvPr/>
        </p:nvGrpSpPr>
        <p:grpSpPr>
          <a:xfrm>
            <a:off x="1147742" y="1226234"/>
            <a:ext cx="4862629" cy="481533"/>
            <a:chOff x="1147742" y="1226234"/>
            <a:chExt cx="4862629" cy="481533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0D373E2-E0D2-707F-05F7-00F0319074BC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E4228732-E82D-5E58-00DE-8959B8687E5A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7D85768C-348E-FBA2-500F-8B68841E1D64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F12A7403-7B20-863E-C9A4-3D9A7C43283B}"/>
              </a:ext>
            </a:extLst>
          </p:cNvPr>
          <p:cNvGrpSpPr/>
          <p:nvPr/>
        </p:nvGrpSpPr>
        <p:grpSpPr>
          <a:xfrm>
            <a:off x="866361" y="2345631"/>
            <a:ext cx="7405698" cy="1951869"/>
            <a:chOff x="869151" y="1963615"/>
            <a:chExt cx="7405698" cy="1951869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47742" y="2426865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B36D9A19-67A0-E701-A022-DDAA942995AB}"/>
                </a:ext>
              </a:extLst>
            </p:cNvPr>
            <p:cNvSpPr/>
            <p:nvPr/>
          </p:nvSpPr>
          <p:spPr>
            <a:xfrm>
              <a:off x="4512605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  <p:sp>
          <p:nvSpPr>
            <p:cNvPr id="16" name="Text Placeholder 2">
              <a:extLst>
                <a:ext uri="{FF2B5EF4-FFF2-40B4-BE49-F238E27FC236}">
                  <a16:creationId xmlns:a16="http://schemas.microsoft.com/office/drawing/2014/main" id="{2BF7789F-AF5C-0368-03BE-BA6B21FFBFC7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63615"/>
              <a:ext cx="7405698" cy="195186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91424" tIns="91424" rIns="91424" bIns="91424">
              <a:normAutofit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 hangingPunct="1">
                <a:buSzPts val="1700"/>
                <a:defRPr sz="1700"/>
              </a:pPr>
              <a:r>
                <a:rPr lang="en-US" sz="1700" dirty="0"/>
                <a:t>do package setup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r>
                <a:rPr lang="en-US" sz="1700" dirty="0">
                  <a:sym typeface="Wingdings" pitchFamily="2" charset="2"/>
                </a:rPr>
                <a:t> for a small, short project, a package setup might take longer</a:t>
              </a:r>
              <a:endParaRPr lang="en-US" sz="1700" dirty="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074398" y="242686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295630" y="2426583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16159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074398" y="2687995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23846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295630" y="2692672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16159" y="269444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39036" y="2694448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93B35A9A-C56C-42A5-20C8-90C5BEE74EB6}"/>
                </a:ext>
              </a:extLst>
            </p:cNvPr>
            <p:cNvSpPr/>
            <p:nvPr/>
          </p:nvSpPr>
          <p:spPr>
            <a:xfrm>
              <a:off x="6222201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C130904C-BFF3-1A88-9C81-A717DD5866AE}"/>
              </a:ext>
            </a:extLst>
          </p:cNvPr>
          <p:cNvGrpSpPr/>
          <p:nvPr/>
        </p:nvGrpSpPr>
        <p:grpSpPr>
          <a:xfrm>
            <a:off x="1136018" y="1838390"/>
            <a:ext cx="6871964" cy="215444"/>
            <a:chOff x="1136018" y="1838390"/>
            <a:chExt cx="6871964" cy="215444"/>
          </a:xfrm>
        </p:grpSpPr>
        <p:cxnSp>
          <p:nvCxnSpPr>
            <p:cNvPr id="27" name="Gerade Verbindung 26">
              <a:extLst>
                <a:ext uri="{FF2B5EF4-FFF2-40B4-BE49-F238E27FC236}">
                  <a16:creationId xmlns:a16="http://schemas.microsoft.com/office/drawing/2014/main" id="{9348741A-958E-083F-8A1D-54073C29F643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8C29E82B-68AD-9EF6-DE13-76D47DCD5ACD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7BA6B199-6E71-5098-F7B0-F9BDB62910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74753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4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Your code should be ready to be published</a:t>
            </a:r>
          </a:p>
          <a:p>
            <a:r>
              <a:rPr dirty="0"/>
              <a:t>if your code is pip-installable, you can put your tests into a separate folder </a:t>
            </a:r>
            <a:endParaRPr lang="en-US" dirty="0"/>
          </a:p>
          <a:p>
            <a:r>
              <a:rPr dirty="0"/>
              <a:t>your </a:t>
            </a:r>
            <a:r>
              <a:rPr dirty="0" err="1"/>
              <a:t>pyproject.toml</a:t>
            </a:r>
            <a:r>
              <a:rPr dirty="0"/>
              <a:t> file acts as a record of the necessary packages to run your code</a:t>
            </a:r>
          </a:p>
        </p:txBody>
      </p:sp>
      <p:sp>
        <p:nvSpPr>
          <p:cNvPr id="5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57</a:t>
            </a:fld>
            <a:endParaRPr/>
          </a:p>
        </p:txBody>
      </p:sp>
      <p:pic>
        <p:nvPicPr>
          <p:cNvPr id="501" name="shrug_taylorswift_positive.gif" descr="shrug_taylorswift_positive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32246" y="2589875"/>
            <a:ext cx="3863580" cy="2157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723755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" grpId="0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4960</Words>
  <Application>Microsoft Macintosh PowerPoint</Application>
  <PresentationFormat>Bildschirmpräsentation (16:9)</PresentationFormat>
  <Paragraphs>1110</Paragraphs>
  <Slides>57</Slides>
  <Notes>37</Notes>
  <HiddenSlides>26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57</vt:i4>
      </vt:variant>
    </vt:vector>
  </HeadingPairs>
  <TitlesOfParts>
    <vt:vector size="66" baseType="lpstr">
      <vt:lpstr>Arial</vt:lpstr>
      <vt:lpstr>Avenir Book</vt:lpstr>
      <vt:lpstr>Avenir Heavy</vt:lpstr>
      <vt:lpstr>Avenir Medium</vt:lpstr>
      <vt:lpstr>Courier</vt:lpstr>
      <vt:lpstr>Courier New</vt:lpstr>
      <vt:lpstr>Helvetica</vt:lpstr>
      <vt:lpstr>Wingdings</vt:lpstr>
      <vt:lpstr>Jacquenetta template</vt:lpstr>
      <vt:lpstr>PowerPoint-Präsentation</vt:lpstr>
      <vt:lpstr>Importable code</vt:lpstr>
      <vt:lpstr>Pip editable installation</vt:lpstr>
      <vt:lpstr>PowerPoint-Präsentation</vt:lpstr>
      <vt:lpstr>Pip editable install</vt:lpstr>
      <vt:lpstr>PowerPoint-Präsentation</vt:lpstr>
      <vt:lpstr>PowerPoint-Präsentation</vt:lpstr>
      <vt:lpstr>Installing other packages</vt:lpstr>
      <vt:lpstr>PowerPoint-Präsentation</vt:lpstr>
      <vt:lpstr>Changes to your workflow</vt:lpstr>
      <vt:lpstr>Write your function</vt:lpstr>
      <vt:lpstr>Notes</vt:lpstr>
      <vt:lpstr>Changes to your workflow II</vt:lpstr>
      <vt:lpstr>Short projects</vt:lpstr>
      <vt:lpstr>Longer (=research) projects</vt:lpstr>
      <vt:lpstr>Publishing code</vt:lpstr>
      <vt:lpstr>break now?</vt:lpstr>
      <vt:lpstr>PowerPoint-Präsentation</vt:lpstr>
      <vt:lpstr>package structure I</vt:lpstr>
      <vt:lpstr>Notes</vt:lpstr>
      <vt:lpstr>Python package structure</vt:lpstr>
      <vt:lpstr>pyproject.toml</vt:lpstr>
      <vt:lpstr>pyproject.toml</vt:lpstr>
      <vt:lpstr>PowerPoint-Präsentation</vt:lpstr>
      <vt:lpstr>PowerPoint-Präsentation</vt:lpstr>
      <vt:lpstr>break now?</vt:lpstr>
      <vt:lpstr>PowerPoint-Präsentation</vt:lpstr>
      <vt:lpstr>package structure II</vt:lpstr>
      <vt:lpstr>Notes</vt:lpstr>
      <vt:lpstr>Organising file contents</vt:lpstr>
      <vt:lpstr>Organising file contents</vt:lpstr>
      <vt:lpstr>Organising file contents</vt:lpstr>
      <vt:lpstr>PowerPoint-Präsentation</vt:lpstr>
      <vt:lpstr>Python package files</vt:lpstr>
      <vt:lpstr>File organisation</vt:lpstr>
      <vt:lpstr>Notes</vt:lpstr>
      <vt:lpstr>PowerPoint-Präsentation</vt:lpstr>
      <vt:lpstr>Workflow (ideal)</vt:lpstr>
      <vt:lpstr>Workflow (realistic?)</vt:lpstr>
      <vt:lpstr>Workflow (realistic?)</vt:lpstr>
      <vt:lpstr>Short projects</vt:lpstr>
      <vt:lpstr>Short projects</vt:lpstr>
      <vt:lpstr>PowerPoint-Präsentation</vt:lpstr>
      <vt:lpstr>Longer (=research) projects</vt:lpstr>
      <vt:lpstr>Longer (=research) projects</vt:lpstr>
      <vt:lpstr>Longer (=research) projects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Longer (=research) projects</vt:lpstr>
      <vt:lpstr>Longer (= research) projects</vt:lpstr>
      <vt:lpstr>PowerPoint-Präsentation</vt:lpstr>
      <vt:lpstr>Short projects</vt:lpstr>
      <vt:lpstr>Additional 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54</cp:revision>
  <dcterms:modified xsi:type="dcterms:W3CDTF">2024-08-23T19:55:45Z</dcterms:modified>
</cp:coreProperties>
</file>