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95" r:id="rId2"/>
    <p:sldId id="278" r:id="rId3"/>
    <p:sldId id="302" r:id="rId4"/>
    <p:sldId id="298" r:id="rId5"/>
    <p:sldId id="303" r:id="rId6"/>
    <p:sldId id="297" r:id="rId7"/>
    <p:sldId id="305" r:id="rId8"/>
    <p:sldId id="306" r:id="rId9"/>
    <p:sldId id="296" r:id="rId10"/>
    <p:sldId id="299" r:id="rId11"/>
    <p:sldId id="300" r:id="rId12"/>
    <p:sldId id="301" r:id="rId13"/>
    <p:sldId id="304" r:id="rId1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6"/>
    <p:restoredTop sz="94404" autoAdjust="0"/>
  </p:normalViewPr>
  <p:slideViewPr>
    <p:cSldViewPr snapToGrid="0">
      <p:cViewPr varScale="1">
        <p:scale>
          <a:sx n="94" d="100"/>
          <a:sy n="94" d="100"/>
        </p:scale>
        <p:origin x="528" y="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4" name="Shape 7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This is the part where we solve the problem that we cannot find code we once wrote.</a:t>
            </a:r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endParaRPr/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Make clear that this is the package structure they will be using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etuptools.pypa.io/en/latest/userguide/package_discovery.html#automatic-discovery" TargetMode="External"/><Relationship Id="rId2" Type="http://schemas.openxmlformats.org/officeDocument/2006/relationships/hyperlink" Target="https://packaging.python.org/en/latest/discussions/src-layout-vs-flat-layout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pytest.org/en/stable/explanation/goodpractices.html#choosing-a-test-layo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Repo</a:t>
            </a:r>
            <a:r>
              <a:rPr dirty="0"/>
              <a:t> structure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We now know what a package is and how to install it.</a:t>
            </a:r>
          </a:p>
          <a:p>
            <a:endParaRPr lang="en-US" dirty="0"/>
          </a:p>
          <a:p>
            <a:r>
              <a:rPr lang="en-US" dirty="0"/>
              <a:t>But often there are additional files you want in a repo.</a:t>
            </a:r>
          </a:p>
          <a:p>
            <a:pPr lvl="1"/>
            <a:r>
              <a:rPr lang="en-US" dirty="0"/>
              <a:t>.gitignore, LICENSE, tests, examples, data, …</a:t>
            </a:r>
          </a:p>
          <a:p>
            <a:endParaRPr lang="en-US" dirty="0"/>
          </a:p>
          <a:p>
            <a:r>
              <a:rPr lang="en-US" dirty="0"/>
              <a:t>Where should the package and everything else go?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6343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 go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574259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There are no “rules” for where things go. 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E3F76E-61E0-7515-EF7E-0892D7714A10}"/>
              </a:ext>
            </a:extLst>
          </p:cNvPr>
          <p:cNvSpPr txBox="1">
            <a:spLocks/>
          </p:cNvSpPr>
          <p:nvPr/>
        </p:nvSpPr>
        <p:spPr>
          <a:xfrm>
            <a:off x="4833877" y="845033"/>
            <a:ext cx="3574259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r>
              <a:rPr lang="en-US" dirty="0"/>
              <a:t>But there are guidelines. </a:t>
            </a:r>
            <a:endParaRPr lang="en-US" dirty="0">
              <a:highlight>
                <a:srgbClr val="FFFF00"/>
              </a:highlight>
            </a:endParaRP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C7A08-356D-2B9D-2E97-C07B758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8" y="2681348"/>
            <a:ext cx="3960000" cy="2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d west cowboy GIF by Morgan Creek">
            <a:extLst>
              <a:ext uri="{FF2B5EF4-FFF2-40B4-BE49-F238E27FC236}">
                <a16:creationId xmlns:a16="http://schemas.microsoft.com/office/drawing/2014/main" id="{BDE6D73B-E349-6917-DB67-311984FA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54" y="522005"/>
            <a:ext cx="3960000" cy="22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519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392853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77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Guidelines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558799" indent="-457200">
              <a:buFont typeface="+mj-lt"/>
              <a:buAutoNum type="arabicPeriod"/>
            </a:pPr>
            <a:r>
              <a:rPr lang="en-US" dirty="0"/>
              <a:t>Nest package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/>
              <a:t> folder.</a:t>
            </a:r>
          </a:p>
          <a:p>
            <a:pPr lvl="1"/>
            <a:r>
              <a:rPr lang="en-US" sz="1800" dirty="0"/>
              <a:t>Recommended by Python Packaging Authority [1]. Reduces accidental imports + other benefits.</a:t>
            </a:r>
          </a:p>
          <a:p>
            <a:pPr lvl="1"/>
            <a:r>
              <a:rPr lang="en-US" sz="1800" dirty="0"/>
              <a:t>No need to modify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r>
              <a:rPr lang="en-US" sz="1800" dirty="0"/>
              <a:t>, package will be auto-discovered [2].</a:t>
            </a:r>
            <a:endParaRPr lang="en-US" dirty="0"/>
          </a:p>
          <a:p>
            <a:pPr marL="558799" indent="-457200">
              <a:buFont typeface="+mj-lt"/>
              <a:buAutoNum type="arabicPeriod"/>
            </a:pPr>
            <a:endParaRPr lang="en-US" dirty="0"/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Only ship reusable code in your package.</a:t>
            </a:r>
          </a:p>
          <a:p>
            <a:pPr lvl="1"/>
            <a:r>
              <a:rPr lang="en-US" sz="1800" dirty="0"/>
              <a:t>User-specific settings, examples, data, etc., should go elsewhere.</a:t>
            </a:r>
          </a:p>
          <a:p>
            <a:pPr lvl="1"/>
            <a:r>
              <a:rPr lang="en-US" sz="1800" dirty="0"/>
              <a:t>Tests may or may not be shipped with your package. Depends on what you want. [3]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38100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747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might</a:t>
            </a:r>
            <a:r>
              <a:rPr lang="da-DK" dirty="0"/>
              <a:t> look like</a:t>
            </a:r>
            <a:endParaRPr dirty="0"/>
          </a:p>
        </p:txBody>
      </p:sp>
      <p:sp>
        <p:nvSpPr>
          <p:cNvPr id="748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749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750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751" name="Straight Arrow Connector 64"/>
          <p:cNvSpPr/>
          <p:nvPr/>
        </p:nvSpPr>
        <p:spPr>
          <a:xfrm flipH="1">
            <a:off x="4609580" y="917144"/>
            <a:ext cx="1766296" cy="219023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2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753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754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755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756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tests</a:t>
            </a:r>
            <a:br>
              <a:rPr b="1" dirty="0"/>
            </a:br>
            <a:r>
              <a:rPr dirty="0"/>
              <a:t>you know why :)</a:t>
            </a:r>
          </a:p>
        </p:txBody>
      </p:sp>
      <p:sp>
        <p:nvSpPr>
          <p:cNvPr id="757" name="Rectangle 59"/>
          <p:cNvSpPr txBox="1"/>
          <p:nvPr/>
        </p:nvSpPr>
        <p:spPr>
          <a:xfrm>
            <a:off x="6455698" y="3327381"/>
            <a:ext cx="2312349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rPr dirty="0"/>
              <a:t>build instructions &amp; </a:t>
            </a:r>
            <a:br>
              <a:rPr dirty="0"/>
            </a:br>
            <a:r>
              <a:rPr dirty="0"/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rPr lang="da-DK" dirty="0" err="1"/>
              <a:t>how</a:t>
            </a:r>
            <a:r>
              <a:rPr lang="da-DK" dirty="0"/>
              <a:t> Python </a:t>
            </a:r>
            <a:r>
              <a:rPr lang="da-DK" dirty="0" err="1"/>
              <a:t>knows</a:t>
            </a:r>
            <a:r>
              <a:rPr lang="da-DK" dirty="0"/>
              <a:t> </a:t>
            </a:r>
            <a:r>
              <a:rPr lang="da-DK" dirty="0" err="1"/>
              <a:t>how</a:t>
            </a:r>
            <a:r>
              <a:rPr lang="da-DK" dirty="0"/>
              <a:t> to </a:t>
            </a:r>
            <a:r>
              <a:rPr lang="da-DK" dirty="0" err="1"/>
              <a:t>install</a:t>
            </a:r>
            <a:r>
              <a:rPr lang="da-DK" dirty="0"/>
              <a:t>/</a:t>
            </a:r>
            <a:r>
              <a:rPr lang="da-DK" dirty="0" err="1"/>
              <a:t>distribute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package</a:t>
            </a:r>
            <a:endParaRPr dirty="0"/>
          </a:p>
        </p:txBody>
      </p:sp>
      <p:sp>
        <p:nvSpPr>
          <p:cNvPr id="758" name="Straight Arrow Connector 64"/>
          <p:cNvSpPr/>
          <p:nvPr/>
        </p:nvSpPr>
        <p:spPr>
          <a:xfrm flipH="1" flipV="1">
            <a:off x="5003169" y="1360915"/>
            <a:ext cx="1361407" cy="1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9" name="Straight Arrow Connector 64"/>
          <p:cNvSpPr/>
          <p:nvPr/>
        </p:nvSpPr>
        <p:spPr>
          <a:xfrm flipH="1" flipV="1">
            <a:off x="5378985" y="1596748"/>
            <a:ext cx="1013304" cy="480742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0" name="Straight Arrow Connector 64"/>
          <p:cNvSpPr/>
          <p:nvPr/>
        </p:nvSpPr>
        <p:spPr>
          <a:xfrm flipH="1" flipV="1">
            <a:off x="5187199" y="1849378"/>
            <a:ext cx="1231023" cy="227095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1" name="Straight Arrow Connector 64"/>
          <p:cNvSpPr/>
          <p:nvPr/>
        </p:nvSpPr>
        <p:spPr>
          <a:xfrm flipH="1">
            <a:off x="5022236" y="2061428"/>
            <a:ext cx="1323273" cy="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2" name="Straight Arrow Connector 64"/>
          <p:cNvSpPr/>
          <p:nvPr/>
        </p:nvSpPr>
        <p:spPr>
          <a:xfrm flipH="1">
            <a:off x="5225299" y="2088091"/>
            <a:ext cx="1154720" cy="20046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3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4" name="Straight Arrow Connector 64"/>
          <p:cNvSpPr/>
          <p:nvPr/>
        </p:nvSpPr>
        <p:spPr>
          <a:xfrm>
            <a:off x="2725931" y="2402630"/>
            <a:ext cx="838003" cy="57094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5" name="Straight Arrow Connector 64"/>
          <p:cNvSpPr/>
          <p:nvPr/>
        </p:nvSpPr>
        <p:spPr>
          <a:xfrm>
            <a:off x="2721666" y="3269585"/>
            <a:ext cx="842267" cy="204211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6" name="Straight Arrow Connector 64"/>
          <p:cNvSpPr/>
          <p:nvPr/>
        </p:nvSpPr>
        <p:spPr>
          <a:xfrm>
            <a:off x="2721719" y="4236266"/>
            <a:ext cx="842268" cy="20421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7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CD3166-3001-A583-95E0-BFE65B22B82D}"/>
              </a:ext>
            </a:extLst>
          </p:cNvPr>
          <p:cNvSpPr txBox="1"/>
          <p:nvPr/>
        </p:nvSpPr>
        <p:spPr>
          <a:xfrm>
            <a:off x="643467" y="1136167"/>
            <a:ext cx="1737012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TO SRC,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highlight>
                  <a:srgbClr val="FFFF00"/>
                </a:highlight>
              </a:rPr>
              <a:t>add gitignore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animations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" grpId="24" animBg="1" advAuto="0"/>
      <p:bldP spid="750" grpId="2" animBg="1" advAuto="0"/>
      <p:bldP spid="751" grpId="3" animBg="1" advAuto="0"/>
      <p:bldP spid="751" grpId="12" animBg="1" advAuto="0"/>
      <p:bldP spid="752" grpId="7" animBg="1" advAuto="0"/>
      <p:bldP spid="753" grpId="4" animBg="1" advAuto="0"/>
      <p:bldP spid="754" grpId="20" animBg="1" advAuto="0"/>
      <p:bldP spid="755" grpId="18" animBg="1" advAuto="0"/>
      <p:bldP spid="756" grpId="22" animBg="1" advAuto="0"/>
      <p:bldP spid="757" grpId="10" animBg="1" advAuto="0"/>
      <p:bldP spid="758" grpId="5" animBg="1" advAuto="0"/>
      <p:bldP spid="758" grpId="13" animBg="1" advAuto="0"/>
      <p:bldP spid="759" grpId="1" animBg="1" advAuto="0"/>
      <p:bldP spid="759" grpId="14" animBg="1" advAuto="0"/>
      <p:bldP spid="760" grpId="6" animBg="1" advAuto="0"/>
      <p:bldP spid="760" grpId="15" animBg="1" advAuto="0"/>
      <p:bldP spid="761" grpId="8" animBg="1" advAuto="0"/>
      <p:bldP spid="761" grpId="16" animBg="1" advAuto="0"/>
      <p:bldP spid="762" grpId="9" animBg="1" advAuto="0"/>
      <p:bldP spid="762" grpId="17" animBg="1" advAuto="0"/>
      <p:bldP spid="763" grpId="11" animBg="1" advAuto="0"/>
      <p:bldP spid="763" grpId="25" animBg="1" advAuto="0"/>
      <p:bldP spid="764" grpId="19" animBg="1" advAuto="0"/>
      <p:bldP spid="765" grpId="21" animBg="1" advAuto="0"/>
      <p:bldP spid="766" grpId="2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0284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 err="1"/>
              <a:t>Retrieval</a:t>
            </a:r>
            <a:r>
              <a:rPr lang="da-DK" dirty="0"/>
              <a:t> practice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2167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Discuss briefly with your partner.</a:t>
            </a:r>
          </a:p>
          <a:p>
            <a:pPr lvl="1"/>
            <a:r>
              <a:rPr lang="en-US" sz="1800" dirty="0"/>
              <a:t>How do you structure your repos/code now?</a:t>
            </a:r>
          </a:p>
          <a:p>
            <a:pPr lvl="1"/>
            <a:r>
              <a:rPr lang="en-US" sz="1800" dirty="0"/>
              <a:t>What, if anything, would you change about your current structure?</a:t>
            </a:r>
          </a:p>
          <a:p>
            <a:pPr lvl="1"/>
            <a:r>
              <a:rPr lang="en-US" sz="1800" dirty="0"/>
              <a:t>What concerns/questions do you have about these guidelines for repo structure?</a:t>
            </a:r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254A9A-57B8-98F1-8494-6906ECF38A9B}"/>
              </a:ext>
            </a:extLst>
          </p:cNvPr>
          <p:cNvSpPr txBox="1"/>
          <p:nvPr/>
        </p:nvSpPr>
        <p:spPr>
          <a:xfrm>
            <a:off x="5601547" y="1891659"/>
            <a:ext cx="2611120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(add image of folder structure from prev. slide)</a:t>
            </a:r>
          </a:p>
        </p:txBody>
      </p:sp>
    </p:spTree>
    <p:extLst>
      <p:ext uri="{BB962C8B-B14F-4D97-AF65-F5344CB8AC3E}">
        <p14:creationId xmlns:p14="http://schemas.microsoft.com/office/powerpoint/2010/main" val="259685213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Discussion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16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8" name="Group"/>
          <p:cNvGrpSpPr/>
          <p:nvPr/>
        </p:nvGrpSpPr>
        <p:grpSpPr>
          <a:xfrm>
            <a:off x="5242193" y="-1"/>
            <a:ext cx="1955705" cy="5143501"/>
            <a:chOff x="0" y="0"/>
            <a:chExt cx="1955703" cy="5143500"/>
          </a:xfrm>
        </p:grpSpPr>
        <p:pic>
          <p:nvPicPr>
            <p:cNvPr id="736" name="Screenshot 2022-08-28 at 15.40.38.png" descr="Screenshot 2022-08-28 at 15.40.3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55704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37" name="Rectangle"/>
            <p:cNvSpPr/>
            <p:nvPr/>
          </p:nvSpPr>
          <p:spPr>
            <a:xfrm>
              <a:off x="128584" y="2586299"/>
              <a:ext cx="940248" cy="181287"/>
            </a:xfrm>
            <a:prstGeom prst="rect">
              <a:avLst/>
            </a:prstGeom>
            <a:solidFill>
              <a:srgbClr val="2C2D2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741" name="Group"/>
          <p:cNvGrpSpPr/>
          <p:nvPr/>
        </p:nvGrpSpPr>
        <p:grpSpPr>
          <a:xfrm>
            <a:off x="5247739" y="-1"/>
            <a:ext cx="1944613" cy="5143501"/>
            <a:chOff x="0" y="0"/>
            <a:chExt cx="1944612" cy="5143500"/>
          </a:xfrm>
        </p:grpSpPr>
        <p:pic>
          <p:nvPicPr>
            <p:cNvPr id="739" name="Screenshot 2022-08-28 at 15.38.33.png" descr="Screenshot 2022-08-28 at 15.38.3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944613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40" name="Rectangle"/>
            <p:cNvSpPr/>
            <p:nvPr/>
          </p:nvSpPr>
          <p:spPr>
            <a:xfrm>
              <a:off x="262746" y="4344937"/>
              <a:ext cx="940249" cy="181287"/>
            </a:xfrm>
            <a:prstGeom prst="rect">
              <a:avLst/>
            </a:prstGeom>
            <a:solidFill>
              <a:srgbClr val="2223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742" name="Screenshot 2022-08-28 at 15.37.50.png" descr="Screenshot 2022-08-28 at 15.37.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146" y="-1"/>
            <a:ext cx="1948296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" grpId="1" animBg="1" advAuto="0"/>
      <p:bldP spid="741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63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Advantage 2</a:t>
            </a:r>
          </a:p>
        </p:txBody>
      </p:sp>
      <p:sp>
        <p:nvSpPr>
          <p:cNvPr id="77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69048" y="845033"/>
            <a:ext cx="3363319" cy="2448798"/>
          </a:xfrm>
          <a:prstGeom prst="rect">
            <a:avLst/>
          </a:prstGeom>
        </p:spPr>
        <p:txBody>
          <a:bodyPr/>
          <a:lstStyle/>
          <a:p>
            <a:r>
              <a:t>it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installable*</a:t>
            </a:r>
          </a:p>
          <a:p>
            <a:r>
              <a:t>which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importable</a:t>
            </a:r>
          </a:p>
        </p:txBody>
      </p:sp>
      <p:sp>
        <p:nvSpPr>
          <p:cNvPr id="77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grpSp>
        <p:nvGrpSpPr>
          <p:cNvPr id="784" name="Group 5"/>
          <p:cNvGrpSpPr/>
          <p:nvPr/>
        </p:nvGrpSpPr>
        <p:grpSpPr>
          <a:xfrm>
            <a:off x="4911635" y="1321992"/>
            <a:ext cx="3322995" cy="1813896"/>
            <a:chOff x="0" y="0"/>
            <a:chExt cx="3322994" cy="1813894"/>
          </a:xfrm>
        </p:grpSpPr>
        <p:grpSp>
          <p:nvGrpSpPr>
            <p:cNvPr id="780" name="Rounded Rectangle 6"/>
            <p:cNvGrpSpPr/>
            <p:nvPr/>
          </p:nvGrpSpPr>
          <p:grpSpPr>
            <a:xfrm>
              <a:off x="0" y="-1"/>
              <a:ext cx="3322993" cy="264256"/>
              <a:chOff x="0" y="0"/>
              <a:chExt cx="3322992" cy="264254"/>
            </a:xfrm>
          </p:grpSpPr>
          <p:sp>
            <p:nvSpPr>
              <p:cNvPr id="778" name="Rounded Rectangle"/>
              <p:cNvSpPr/>
              <p:nvPr/>
            </p:nvSpPr>
            <p:spPr>
              <a:xfrm>
                <a:off x="0" y="22431"/>
                <a:ext cx="3322993" cy="219392"/>
              </a:xfrm>
              <a:prstGeom prst="roundRect">
                <a:avLst>
                  <a:gd name="adj" fmla="val 3389"/>
                </a:avLst>
              </a:prstGeom>
              <a:solidFill>
                <a:srgbClr val="666666"/>
              </a:solidFill>
              <a:ln w="25400" cap="flat">
                <a:solidFill>
                  <a:srgbClr val="66666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79" name="Terminal"/>
              <p:cNvSpPr txBox="1"/>
              <p:nvPr/>
            </p:nvSpPr>
            <p:spPr>
              <a:xfrm>
                <a:off x="60598" y="-1"/>
                <a:ext cx="3201798" cy="264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t>Terminal</a:t>
                </a:r>
              </a:p>
            </p:txBody>
          </p:sp>
        </p:grpSp>
        <p:grpSp>
          <p:nvGrpSpPr>
            <p:cNvPr id="783" name="Rectangle 7"/>
            <p:cNvGrpSpPr/>
            <p:nvPr/>
          </p:nvGrpSpPr>
          <p:grpSpPr>
            <a:xfrm>
              <a:off x="0" y="232495"/>
              <a:ext cx="3322995" cy="1581400"/>
              <a:chOff x="0" y="0"/>
              <a:chExt cx="3322994" cy="1581399"/>
            </a:xfrm>
          </p:grpSpPr>
          <p:sp>
            <p:nvSpPr>
              <p:cNvPr id="781" name="Rectangle"/>
              <p:cNvSpPr/>
              <p:nvPr/>
            </p:nvSpPr>
            <p:spPr>
              <a:xfrm>
                <a:off x="-1" y="-1"/>
                <a:ext cx="3322996" cy="15814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2" name="&gt; pip install brewing…"/>
              <p:cNvSpPr txBox="1"/>
              <p:nvPr/>
            </p:nvSpPr>
            <p:spPr>
              <a:xfrm>
                <a:off x="58419" y="12699"/>
                <a:ext cx="3206156" cy="1170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pip install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python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import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brewing.brew_a_potion()</a:t>
                </a:r>
              </a:p>
            </p:txBody>
          </p:sp>
        </p:grpSp>
      </p:grpSp>
      <p:sp>
        <p:nvSpPr>
          <p:cNvPr id="785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786" name="* (need a few other changes we will go over)"/>
          <p:cNvSpPr txBox="1"/>
          <p:nvPr/>
        </p:nvSpPr>
        <p:spPr>
          <a:xfrm>
            <a:off x="1051814" y="4337144"/>
            <a:ext cx="41275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* (need a few other changes we will go over)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790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791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792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793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794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5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6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7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798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9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0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1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2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803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4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5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6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808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809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810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811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812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3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4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815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816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7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8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1" animBg="1" advAuto="0"/>
      <p:bldP spid="792" grpId="2" animBg="1" advAuto="0"/>
      <p:bldP spid="793" grpId="3" animBg="1" advAuto="0"/>
      <p:bldP spid="806" grpId="4" animBg="1" advAuto="0"/>
      <p:bldP spid="808" grpId="5" animBg="1" advAuto="0"/>
      <p:bldP spid="809" grpId="6" animBg="1" advAuto="0"/>
      <p:bldP spid="810" grpId="7" animBg="1" advAuto="0"/>
      <p:bldP spid="811" grpId="8" animBg="1" advAuto="0"/>
      <p:bldP spid="812" grpId="9" animBg="1" advAuto="0"/>
      <p:bldP spid="813" grpId="10" animBg="1" advAuto="0"/>
      <p:bldP spid="816" grpId="11" animBg="1" advAuto="0"/>
      <p:bldP spid="817" grpId="12" animBg="1" advAuto="0"/>
      <p:bldP spid="818" grpId="13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2F0717E9-0881-0353-FC23-FA39C1638E12}"/>
              </a:ext>
            </a:extLst>
          </p:cNvPr>
          <p:cNvSpPr/>
          <p:nvPr/>
        </p:nvSpPr>
        <p:spPr>
          <a:xfrm>
            <a:off x="6339489" y="342682"/>
            <a:ext cx="2555131" cy="1293969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Needs a different 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Hands on still?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534-A792-559A-E635-DE5BFA7B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66EE-69CA-5402-31C7-65EBE052D97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558799" indent="-457200">
              <a:buFont typeface="+mj-lt"/>
              <a:buAutoNum type="arabicPeriod"/>
            </a:pPr>
            <a:r>
              <a:rPr lang="en-GB" sz="1600" dirty="0" err="1">
                <a:hlinkClick r:id="rId2"/>
              </a:rPr>
              <a:t>src</a:t>
            </a:r>
            <a:r>
              <a:rPr lang="en-GB" sz="1600" dirty="0">
                <a:hlinkClick r:id="rId2"/>
              </a:rPr>
              <a:t> layout vs flat layout - Python Packaging User Guide</a:t>
            </a:r>
            <a:endParaRPr lang="en-GB" sz="1600" dirty="0"/>
          </a:p>
          <a:p>
            <a:pPr marL="558799" indent="-457200">
              <a:buFont typeface="+mj-lt"/>
              <a:buAutoNum type="arabicPeriod"/>
            </a:pPr>
            <a:r>
              <a:rPr lang="en-US" sz="1600" dirty="0">
                <a:hlinkClick r:id="rId3"/>
              </a:rPr>
              <a:t>Package Discovery and Namespace Packages</a:t>
            </a:r>
            <a:endParaRPr lang="en-US" sz="1600" dirty="0"/>
          </a:p>
          <a:p>
            <a:pPr marL="558799" indent="-457200">
              <a:buFont typeface="+mj-lt"/>
              <a:buAutoNum type="arabicPeriod"/>
            </a:pPr>
            <a:r>
              <a:rPr lang="en-GB" sz="1400" dirty="0">
                <a:hlinkClick r:id="rId4"/>
              </a:rPr>
              <a:t>Good Integration Practices - </a:t>
            </a:r>
            <a:r>
              <a:rPr lang="en-GB" sz="1400" dirty="0" err="1">
                <a:hlinkClick r:id="rId4"/>
              </a:rPr>
              <a:t>pytest</a:t>
            </a:r>
            <a:r>
              <a:rPr lang="en-GB" sz="1400" dirty="0">
                <a:hlinkClick r:id="rId4"/>
              </a:rPr>
              <a:t> documentation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1933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504</Words>
  <Application>Microsoft Office PowerPoint</Application>
  <PresentationFormat>On-screen Show (16:9)</PresentationFormat>
  <Paragraphs>111</Paragraphs>
  <Slides>13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Avenir Book</vt:lpstr>
      <vt:lpstr>Avenir Heavy</vt:lpstr>
      <vt:lpstr>Courier New</vt:lpstr>
      <vt:lpstr>Helvetica</vt:lpstr>
      <vt:lpstr>Jacquenetta template</vt:lpstr>
      <vt:lpstr>PowerPoint Presentation</vt:lpstr>
      <vt:lpstr>Motivation</vt:lpstr>
      <vt:lpstr>Where things go</vt:lpstr>
      <vt:lpstr>Why you should care</vt:lpstr>
      <vt:lpstr>Guidelines</vt:lpstr>
      <vt:lpstr>What this might look like</vt:lpstr>
      <vt:lpstr>Retrieval practice</vt:lpstr>
      <vt:lpstr>Discussion</vt:lpstr>
      <vt:lpstr>PowerPoint Presentation</vt:lpstr>
      <vt:lpstr>Advantage 2</vt:lpstr>
      <vt:lpstr>Organise what?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14</cp:revision>
  <dcterms:modified xsi:type="dcterms:W3CDTF">2024-08-23T08:17:41Z</dcterms:modified>
</cp:coreProperties>
</file>