
<file path=[Content_Types].xml><?xml version="1.0" encoding="utf-8"?>
<Types xmlns="http://schemas.openxmlformats.org/package/2006/content-types">
  <Default Extension="gif" ContentType="image/gif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321" r:id="rId2"/>
    <p:sldId id="339" r:id="rId3"/>
    <p:sldId id="340" r:id="rId4"/>
    <p:sldId id="324" r:id="rId5"/>
    <p:sldId id="325" r:id="rId6"/>
    <p:sldId id="327" r:id="rId7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7E6"/>
          </a:solidFill>
        </a:fill>
      </a:tcStyle>
    </a:wholeTbl>
    <a:band2H>
      <a:tcTxStyle/>
      <a:tcStyle>
        <a:tcBdr/>
        <a:fill>
          <a:solidFill>
            <a:srgbClr val="E7ECF3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AE2CD"/>
          </a:solidFill>
        </a:fill>
      </a:tcStyle>
    </a:wholeTbl>
    <a:band2H>
      <a:tcTxStyle/>
      <a:tcStyle>
        <a:tcBdr/>
        <a:fill>
          <a:solidFill>
            <a:srgbClr val="ED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CCCCC"/>
          </a:solidFill>
        </a:fill>
      </a:tcStyle>
    </a:wholeTbl>
    <a:band2H>
      <a:tcTxStyle/>
      <a:tcStyle>
        <a:tcBdr/>
        <a:fill>
          <a:solidFill>
            <a:srgbClr val="EEE7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97"/>
    <p:restoredTop sz="69843"/>
  </p:normalViewPr>
  <p:slideViewPr>
    <p:cSldViewPr snapToGrid="0">
      <p:cViewPr varScale="1">
        <p:scale>
          <a:sx n="187" d="100"/>
          <a:sy n="187" d="100"/>
        </p:scale>
        <p:origin x="848" y="176"/>
      </p:cViewPr>
      <p:guideLst/>
    </p:cSldViewPr>
  </p:slideViewPr>
  <p:notesTextViewPr>
    <p:cViewPr>
      <p:scale>
        <a:sx n="130" d="100"/>
        <a:sy n="13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7" name="Shape 19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solve</a:t>
            </a:r>
            <a:r>
              <a:rPr lang="de-DE" dirty="0"/>
              <a:t> all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topics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organising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in a </a:t>
            </a:r>
            <a:r>
              <a:rPr lang="de-DE" dirty="0" err="1"/>
              <a:t>better</a:t>
            </a:r>
            <a:r>
              <a:rPr lang="de-DE" dirty="0"/>
              <a:t> </a:t>
            </a:r>
            <a:r>
              <a:rPr lang="de-DE" dirty="0" err="1"/>
              <a:t>way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002858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solve</a:t>
            </a:r>
            <a:r>
              <a:rPr lang="de-DE" dirty="0"/>
              <a:t> all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topics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organising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in a </a:t>
            </a:r>
            <a:r>
              <a:rPr lang="de-DE" dirty="0" err="1"/>
              <a:t>better</a:t>
            </a:r>
            <a:r>
              <a:rPr lang="de-DE" dirty="0"/>
              <a:t> </a:t>
            </a:r>
            <a:r>
              <a:rPr lang="de-DE" dirty="0" err="1"/>
              <a:t>way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268155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;p4"/>
          <p:cNvSpPr/>
          <p:nvPr/>
        </p:nvSpPr>
        <p:spPr>
          <a:xfrm>
            <a:off x="617751" y="2235281"/>
            <a:ext cx="948000" cy="94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7091B4"/>
                </a:solidFill>
              </a:defRPr>
            </a:pPr>
            <a:endParaRPr/>
          </a:p>
        </p:txBody>
      </p:sp>
      <p:sp>
        <p:nvSpPr>
          <p:cNvPr id="21" name="Google Shape;20;p4"/>
          <p:cNvSpPr txBox="1"/>
          <p:nvPr/>
        </p:nvSpPr>
        <p:spPr>
          <a:xfrm>
            <a:off x="861799" y="2486680"/>
            <a:ext cx="459905" cy="44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 algn="ctr" defTabSz="813816">
              <a:defRPr sz="3115" b="1">
                <a:solidFill>
                  <a:schemeClr val="accent1"/>
                </a:solidFill>
              </a:defRPr>
            </a:lvl1pPr>
          </a:lstStyle>
          <a:p>
            <a:r>
              <a:t>?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48005" y="2129681"/>
            <a:ext cx="4949826" cy="115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01597">
              <a:buClrTx/>
              <a:buSzTx/>
              <a:buFontTx/>
              <a:buNone/>
              <a:defRPr sz="4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Questions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13;p3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1" name="Title Text"/>
          <p:cNvSpPr txBox="1">
            <a:spLocks noGrp="1"/>
          </p:cNvSpPr>
          <p:nvPr>
            <p:ph type="title"/>
          </p:nvPr>
        </p:nvSpPr>
        <p:spPr>
          <a:xfrm>
            <a:off x="1012800" y="2497750"/>
            <a:ext cx="4950001" cy="11598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12800" y="3678251"/>
            <a:ext cx="4950001" cy="784801"/>
          </a:xfrm>
          <a:prstGeom prst="rect">
            <a:avLst/>
          </a:prstGeom>
        </p:spPr>
        <p:txBody>
          <a:bodyPr>
            <a:normAutofit/>
          </a:bodyPr>
          <a:lstStyle>
            <a:lvl1pPr marL="355600" indent="-254000">
              <a:spcBef>
                <a:spcPts val="0"/>
              </a:spcBef>
              <a:buClrTx/>
              <a:buSzTx/>
              <a:buFontTx/>
              <a:buNone/>
            </a:lvl1pPr>
            <a:lvl2pPr marL="355600" indent="203200">
              <a:spcBef>
                <a:spcPts val="0"/>
              </a:spcBef>
              <a:buClrTx/>
              <a:buSzTx/>
              <a:buFontTx/>
              <a:buNone/>
            </a:lvl2pPr>
            <a:lvl3pPr marL="355600" indent="660400">
              <a:spcBef>
                <a:spcPts val="0"/>
              </a:spcBef>
              <a:buClrTx/>
              <a:buSzTx/>
              <a:buFontTx/>
              <a:buNone/>
            </a:lvl3pPr>
            <a:lvl4pPr marL="355600" indent="1117600">
              <a:spcBef>
                <a:spcPts val="0"/>
              </a:spcBef>
              <a:buClrTx/>
              <a:buSzTx/>
              <a:buFontTx/>
              <a:buNone/>
            </a:lvl4pPr>
            <a:lvl5pPr marL="355600" indent="1574800">
              <a:spcBef>
                <a:spcPts val="0"/>
              </a:spcBef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1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8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19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2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1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AB81C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80" name="Title Text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5092201" cy="912374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t>Title Text</a:t>
            </a:r>
          </a:p>
        </p:txBody>
      </p:sp>
      <p:sp>
        <p:nvSpPr>
          <p:cNvPr id="18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7405800" cy="2448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8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49;p10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9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8" r:id="rId3"/>
    <p:sldLayoutId id="2147483659" r:id="rId4"/>
    <p:sldLayoutId id="2147483660" r:id="rId5"/>
    <p:sldLayoutId id="2147483662" r:id="rId6"/>
    <p:sldLayoutId id="2147483663" r:id="rId7"/>
    <p:sldLayoutId id="2147483664" r:id="rId8"/>
    <p:sldLayoutId id="2147483665" r:id="rId9"/>
    <p:sldLayoutId id="2147483666" r:id="rId10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457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▪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914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371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1828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22860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2743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3200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●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3657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4114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ythonhosted.org/an_example_pypi_project/sphinx.html" TargetMode="External"/><Relationship Id="rId2" Type="http://schemas.openxmlformats.org/officeDocument/2006/relationships/hyperlink" Target="https://readthedocs.org/" TargetMode="Externa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Title 2"/>
          <p:cNvSpPr txBox="1"/>
          <p:nvPr/>
        </p:nvSpPr>
        <p:spPr>
          <a:xfrm>
            <a:off x="1757197" y="2411358"/>
            <a:ext cx="7137423" cy="665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Summary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55BC131-3AA8-1EF3-0ED4-DB05672DA6BF}"/>
              </a:ext>
            </a:extLst>
          </p:cNvPr>
          <p:cNvSpPr txBox="1">
            <a:spLocks/>
          </p:cNvSpPr>
          <p:nvPr/>
        </p:nvSpPr>
        <p:spPr>
          <a:xfrm>
            <a:off x="869151" y="0"/>
            <a:ext cx="2446543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t">
            <a:normAutofit fontScale="975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Our goal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616CC4D-C0E3-2A58-8FFF-530E6F16256E}"/>
              </a:ext>
            </a:extLst>
          </p:cNvPr>
          <p:cNvSpPr txBox="1">
            <a:spLocks/>
          </p:cNvSpPr>
          <p:nvPr/>
        </p:nvSpPr>
        <p:spPr>
          <a:xfrm>
            <a:off x="869151" y="845032"/>
            <a:ext cx="7707721" cy="3753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▪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174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○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Local importing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 review and best practices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Editable installations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 avoid importing errors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Python package structure and code organization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 organize folders and files in a standardized way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Environments</a:t>
            </a:r>
          </a:p>
          <a:p>
            <a:pPr marL="742938" lvl="1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avoid and alleviate package installation problems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</a:rPr>
              <a:t>Documentation and formatting tools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 make code more readable and usable</a:t>
            </a:r>
            <a:endParaRPr lang="en-US" dirty="0">
              <a:solidFill>
                <a:schemeClr val="accent4"/>
              </a:solidFill>
              <a:latin typeface="Avenir Heavy"/>
              <a:ea typeface="Avenir Heavy"/>
              <a:cs typeface="Avenir Heavy"/>
              <a:sym typeface="Avenir Heavy"/>
            </a:endParaRP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endParaRPr lang="en-US" dirty="0">
              <a:solidFill>
                <a:srgbClr val="8B81D2"/>
              </a:solidFill>
              <a:latin typeface="Avenir Heavy"/>
              <a:ea typeface="Avenir Heavy"/>
              <a:cs typeface="Avenir Heavy"/>
              <a:sym typeface="Avenir Heavy"/>
            </a:endParaRPr>
          </a:p>
        </p:txBody>
      </p:sp>
      <p:pic>
        <p:nvPicPr>
          <p:cNvPr id="2" name="lets_do_it.gif" descr="lets_do_it.gif">
            <a:extLst>
              <a:ext uri="{FF2B5EF4-FFF2-40B4-BE49-F238E27FC236}">
                <a16:creationId xmlns:a16="http://schemas.microsoft.com/office/drawing/2014/main" id="{C846ED5E-EB1E-DB8F-EEBE-49B732E1FC22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202907" y="2224584"/>
            <a:ext cx="2493156" cy="2510409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32730390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CF55A61-5A3A-4F65-C032-0CA9DB96AF8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51" y="845033"/>
            <a:ext cx="7839048" cy="3753093"/>
          </a:xfrm>
          <a:prstGeom prst="rect">
            <a:avLst/>
          </a:prstGeom>
        </p:spPr>
        <p:txBody>
          <a:bodyPr/>
          <a:lstStyle/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r>
              <a:rPr dirty="0"/>
              <a:t>https://</a:t>
            </a:r>
            <a:r>
              <a:rPr dirty="0" err="1"/>
              <a:t>journals.plos.org</a:t>
            </a:r>
            <a:r>
              <a:rPr dirty="0"/>
              <a:t>/</a:t>
            </a:r>
            <a:r>
              <a:rPr dirty="0" err="1"/>
              <a:t>plosbiology</a:t>
            </a:r>
            <a:r>
              <a:rPr dirty="0"/>
              <a:t>/</a:t>
            </a:r>
            <a:r>
              <a:rPr dirty="0" err="1"/>
              <a:t>article?id</a:t>
            </a:r>
            <a:r>
              <a:rPr dirty="0"/>
              <a:t>=10.1371/journal.pbio.1001745</a:t>
            </a:r>
          </a:p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endParaRPr dirty="0"/>
          </a:p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r>
              <a:rPr dirty="0"/>
              <a:t>https://</a:t>
            </a:r>
            <a:r>
              <a:rPr dirty="0" err="1"/>
              <a:t>journals.plos.org</a:t>
            </a:r>
            <a:r>
              <a:rPr dirty="0"/>
              <a:t>/</a:t>
            </a:r>
            <a:r>
              <a:rPr dirty="0" err="1"/>
              <a:t>ploscompbiol</a:t>
            </a:r>
            <a:r>
              <a:rPr dirty="0"/>
              <a:t>/</a:t>
            </a:r>
            <a:r>
              <a:rPr dirty="0" err="1"/>
              <a:t>article?id</a:t>
            </a:r>
            <a:r>
              <a:rPr dirty="0"/>
              <a:t>=10.1371/journal.pcbi.1005510#pcbi.1005510.ref001</a:t>
            </a:r>
          </a:p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endParaRPr dirty="0"/>
          </a:p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r>
              <a:rPr dirty="0"/>
              <a:t>https://</a:t>
            </a:r>
            <a:r>
              <a:rPr dirty="0" err="1"/>
              <a:t>goodresearch.dev</a:t>
            </a:r>
            <a:r>
              <a:rPr dirty="0"/>
              <a:t>/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4D19362-9FA2-C235-F84D-B2FA39BF951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00522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2386299120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Google Shape;318;p35"/>
          <p:cNvSpPr txBox="1">
            <a:spLocks noGrp="1"/>
          </p:cNvSpPr>
          <p:nvPr>
            <p:ph type="title" idx="4294967295"/>
          </p:nvPr>
        </p:nvSpPr>
        <p:spPr>
          <a:xfrm>
            <a:off x="685800" y="1811950"/>
            <a:ext cx="7165427" cy="11598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questions?</a:t>
            </a:r>
            <a:endParaRPr dirty="0"/>
          </a:p>
        </p:txBody>
      </p:sp>
      <p:pic>
        <p:nvPicPr>
          <p:cNvPr id="1046" name="Picture 5" descr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5612" y="493263"/>
            <a:ext cx="1625601" cy="1625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" name="Title 2"/>
          <p:cNvSpPr txBox="1"/>
          <p:nvPr/>
        </p:nvSpPr>
        <p:spPr>
          <a:xfrm>
            <a:off x="1757197" y="2411358"/>
            <a:ext cx="7137423" cy="665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Extra material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" name="Title 1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5784131" cy="912374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r>
              <a:rPr dirty="0"/>
              <a:t>Keeping track of docstrings</a:t>
            </a:r>
          </a:p>
        </p:txBody>
      </p:sp>
      <p:sp>
        <p:nvSpPr>
          <p:cNvPr id="1055" name="Text Placeholder 2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402326" indent="-312920" defTabSz="804672">
              <a:spcBef>
                <a:spcPts val="500"/>
              </a:spcBef>
              <a:buSzPts val="1700"/>
              <a:defRPr sz="1760"/>
            </a:pPr>
            <a:r>
              <a:rPr dirty="0"/>
              <a:t>Most commonly used hosting websites: facilitate building, versioning, and hosting</a:t>
            </a:r>
          </a:p>
          <a:p>
            <a:pPr marL="804651" lvl="1" indent="-312920" defTabSz="804672">
              <a:spcBef>
                <a:spcPts val="0"/>
              </a:spcBef>
              <a:buSzPts val="1700"/>
              <a:defRPr sz="1760"/>
            </a:pPr>
            <a:r>
              <a:rPr u="sng" dirty="0">
                <a:solidFill>
                  <a:srgbClr val="1155CC"/>
                </a:solidFill>
                <a:uFill>
                  <a:solidFill>
                    <a:srgbClr val="1155CC"/>
                  </a:solidFill>
                </a:uFill>
                <a:hlinkClick r:id="rId2"/>
              </a:rPr>
              <a:t>github.io</a:t>
            </a:r>
          </a:p>
          <a:p>
            <a:pPr marL="804651" lvl="1" indent="-312920" defTabSz="804672">
              <a:spcBef>
                <a:spcPts val="0"/>
              </a:spcBef>
              <a:buSzPts val="1700"/>
              <a:defRPr sz="1760"/>
            </a:pPr>
            <a:r>
              <a:rPr u="sng" dirty="0">
                <a:solidFill>
                  <a:srgbClr val="1155CC"/>
                </a:solidFill>
                <a:uFill>
                  <a:solidFill>
                    <a:srgbClr val="1155CC"/>
                  </a:solidFill>
                </a:uFill>
                <a:hlinkClick r:id="rId2"/>
              </a:rPr>
              <a:t>readthedocs.org</a:t>
            </a:r>
          </a:p>
          <a:p>
            <a:pPr marL="402326" indent="-312920" defTabSz="804672">
              <a:spcBef>
                <a:spcPts val="500"/>
              </a:spcBef>
              <a:buSzPts val="1700"/>
              <a:defRPr sz="1760"/>
            </a:pPr>
            <a:r>
              <a:rPr dirty="0"/>
              <a:t>Automate documentation</a:t>
            </a:r>
          </a:p>
          <a:p>
            <a:pPr marL="804651" lvl="1" indent="-312920" defTabSz="804672">
              <a:spcBef>
                <a:spcPts val="0"/>
              </a:spcBef>
              <a:buSzPts val="1700"/>
              <a:defRPr sz="1760"/>
            </a:pPr>
            <a:r>
              <a:rPr u="sng" dirty="0">
                <a:solidFill>
                  <a:srgbClr val="1155CC"/>
                </a:solidFill>
                <a:uFill>
                  <a:solidFill>
                    <a:srgbClr val="1155CC"/>
                  </a:solidFill>
                </a:uFill>
                <a:hlinkClick r:id="rId3"/>
              </a:rPr>
              <a:t>Sphinx</a:t>
            </a:r>
            <a:r>
              <a:rPr dirty="0"/>
              <a:t>: a package to collect docstrings and create a nicely formatted documentation website</a:t>
            </a:r>
          </a:p>
        </p:txBody>
      </p:sp>
      <p:sp>
        <p:nvSpPr>
          <p:cNvPr id="1056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6</a:t>
            </a:fld>
            <a:endParaRPr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178</Words>
  <Application>Microsoft Macintosh PowerPoint</Application>
  <PresentationFormat>Bildschirmpräsentation (16:9)</PresentationFormat>
  <Paragraphs>29</Paragraphs>
  <Slides>6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2" baseType="lpstr">
      <vt:lpstr>Arial</vt:lpstr>
      <vt:lpstr>Avenir Book</vt:lpstr>
      <vt:lpstr>Avenir Heavy</vt:lpstr>
      <vt:lpstr>Helvetica</vt:lpstr>
      <vt:lpstr>Wingdings</vt:lpstr>
      <vt:lpstr>Jacquenetta template</vt:lpstr>
      <vt:lpstr>PowerPoint-Präsentation</vt:lpstr>
      <vt:lpstr>PowerPoint-Präsentation</vt:lpstr>
      <vt:lpstr>References</vt:lpstr>
      <vt:lpstr>questions?</vt:lpstr>
      <vt:lpstr>PowerPoint-Präsentation</vt:lpstr>
      <vt:lpstr>Keeping track of docstrings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Pamela Hathway</cp:lastModifiedBy>
  <cp:revision>11</cp:revision>
  <dcterms:modified xsi:type="dcterms:W3CDTF">2024-08-23T17:28:02Z</dcterms:modified>
</cp:coreProperties>
</file>