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32" r:id="rId3"/>
    <p:sldId id="339" r:id="rId4"/>
    <p:sldId id="261" r:id="rId5"/>
    <p:sldId id="340" r:id="rId6"/>
    <p:sldId id="336" r:id="rId7"/>
    <p:sldId id="338" r:id="rId8"/>
    <p:sldId id="337" r:id="rId9"/>
    <p:sldId id="335" r:id="rId10"/>
    <p:sldId id="333" r:id="rId11"/>
    <p:sldId id="334" r:id="rId12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2D9"/>
    <a:srgbClr val="2D6391"/>
    <a:srgbClr val="244F72"/>
    <a:srgbClr val="3A81BA"/>
    <a:srgbClr val="8B81D2"/>
    <a:srgbClr val="B42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74"/>
    <p:restoredTop sz="69880"/>
  </p:normalViewPr>
  <p:slideViewPr>
    <p:cSldViewPr snapToGrid="0">
      <p:cViewPr varScale="1">
        <p:scale>
          <a:sx n="204" d="100"/>
          <a:sy n="204" d="100"/>
        </p:scale>
        <p:origin x="360" y="200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4" name="Shape 20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dirty="0"/>
              <a:t>Sounds super dry. But it’s actually quite useful and I’ve added some memes to keep you interested</a:t>
            </a:r>
          </a:p>
          <a:p>
            <a:pPr>
              <a:defRPr sz="1100"/>
            </a:pPr>
            <a:endParaRPr dirty="0"/>
          </a:p>
          <a:p>
            <a:pPr>
              <a:defRPr sz="1100"/>
            </a:pPr>
            <a:r>
              <a:rPr dirty="0"/>
              <a:t>Also, a goat will die, but don’t worry, it will be re-</a:t>
            </a:r>
            <a:r>
              <a:rPr dirty="0" err="1"/>
              <a:t>surrected</a:t>
            </a:r>
            <a:endParaRPr dirty="0"/>
          </a:p>
          <a:p>
            <a:pPr>
              <a:defRPr sz="1100"/>
            </a:pPr>
            <a:endParaRPr dirty="0"/>
          </a:p>
          <a:p>
            <a:pPr>
              <a:defRPr sz="1100"/>
            </a:pPr>
            <a:endParaRPr dirty="0"/>
          </a:p>
          <a:p>
            <a:pPr>
              <a:defRPr sz="1100"/>
            </a:pPr>
            <a:endParaRPr dirty="0"/>
          </a:p>
          <a:p>
            <a:pPr>
              <a:defRPr sz="1100"/>
            </a:pPr>
            <a:r>
              <a:rPr dirty="0"/>
              <a:t>——</a:t>
            </a:r>
          </a:p>
          <a:p>
            <a:pPr>
              <a:defRPr sz="1100"/>
            </a:pPr>
            <a:r>
              <a:rPr dirty="0"/>
              <a:t># ideas for changes</a:t>
            </a:r>
          </a:p>
          <a:p>
            <a:pPr>
              <a:defRPr sz="1100"/>
            </a:pPr>
            <a:r>
              <a:rPr dirty="0"/>
              <a:t>-----------------</a:t>
            </a:r>
          </a:p>
          <a:p>
            <a:pPr>
              <a:defRPr sz="1100"/>
            </a:pPr>
            <a:r>
              <a:rPr dirty="0"/>
              <a:t>- have two slides with different setups (mine + colleague/server/office laptop) aka python versions, package versions</a:t>
            </a:r>
          </a:p>
          <a:p>
            <a:pPr>
              <a:defRPr sz="1100"/>
            </a:pPr>
            <a:endParaRPr dirty="0"/>
          </a:p>
          <a:p>
            <a:pPr>
              <a:defRPr sz="1100"/>
            </a:pPr>
            <a:r>
              <a:rPr dirty="0"/>
              <a:t>- add flake, black, sort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</a:rPr>
              <a:t>“All of my project files are in one folder because if I move them the imports don’t work anymore.”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“I knew I had written this function before but I could not find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“I knew I had written this function before and I did find it, but I could not understand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</a:rPr>
              <a:t>“I moved my code to another laptop/HPC cluster/… and now I am getting packaging conflicts and nothing works.”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“My project folders are full of so many files – code, data, figures, model weights, … - that I am afraid to show it to other people, let alone publish.”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questions</a:t>
            </a:r>
            <a:r>
              <a:rPr lang="de-DE" dirty="0"/>
              <a:t>:</a:t>
            </a:r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every</a:t>
            </a:r>
            <a:r>
              <a:rPr lang="de-DE" dirty="0"/>
              <a:t> </a:t>
            </a:r>
            <a:r>
              <a:rPr lang="de-DE" dirty="0" err="1"/>
              <a:t>moved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own code </a:t>
            </a:r>
            <a:r>
              <a:rPr lang="de-DE" dirty="0" err="1"/>
              <a:t>somewhere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(</a:t>
            </a:r>
            <a:r>
              <a:rPr lang="de-DE" dirty="0" err="1"/>
              <a:t>to</a:t>
            </a:r>
            <a:r>
              <a:rPr lang="de-DE" dirty="0"/>
              <a:t> a </a:t>
            </a:r>
            <a:r>
              <a:rPr lang="de-DE" dirty="0" err="1"/>
              <a:t>server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a different </a:t>
            </a:r>
            <a:r>
              <a:rPr lang="de-DE" dirty="0" err="1"/>
              <a:t>laptop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else’s</a:t>
            </a:r>
            <a:r>
              <a:rPr lang="de-DE" dirty="0"/>
              <a:t> </a:t>
            </a:r>
            <a:r>
              <a:rPr lang="de-DE" dirty="0" err="1"/>
              <a:t>machine</a:t>
            </a:r>
            <a:r>
              <a:rPr lang="de-DE" dirty="0"/>
              <a:t>) and </a:t>
            </a:r>
            <a:r>
              <a:rPr lang="de-DE" dirty="0" err="1"/>
              <a:t>couldn’t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pip</a:t>
            </a:r>
            <a:r>
              <a:rPr lang="de-DE" dirty="0"/>
              <a:t> </a:t>
            </a:r>
            <a:r>
              <a:rPr lang="de-DE" dirty="0" err="1"/>
              <a:t>packaging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? 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a </a:t>
            </a:r>
            <a:r>
              <a:rPr lang="de-DE" dirty="0" err="1"/>
              <a:t>problem</a:t>
            </a:r>
            <a:r>
              <a:rPr lang="de-DE" dirty="0"/>
              <a:t>, </a:t>
            </a:r>
            <a:r>
              <a:rPr lang="de-DE" dirty="0" err="1"/>
              <a:t>remembered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implemented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 but </a:t>
            </a:r>
            <a:r>
              <a:rPr lang="de-DE" dirty="0" err="1"/>
              <a:t>couldn’t</a:t>
            </a:r>
            <a:r>
              <a:rPr lang="de-DE" dirty="0"/>
              <a:t> </a:t>
            </a:r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, so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ended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re-implementing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?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a </a:t>
            </a:r>
            <a:r>
              <a:rPr lang="de-DE" dirty="0" err="1"/>
              <a:t>problem</a:t>
            </a:r>
            <a:r>
              <a:rPr lang="de-DE" dirty="0"/>
              <a:t>, </a:t>
            </a:r>
            <a:r>
              <a:rPr lang="de-DE" dirty="0" err="1"/>
              <a:t>remembered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implemented</a:t>
            </a:r>
            <a:r>
              <a:rPr lang="de-DE" dirty="0"/>
              <a:t> a </a:t>
            </a:r>
            <a:r>
              <a:rPr lang="de-DE" dirty="0" err="1"/>
              <a:t>solution</a:t>
            </a:r>
            <a:r>
              <a:rPr lang="de-DE" dirty="0"/>
              <a:t>,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code, but </a:t>
            </a:r>
            <a:r>
              <a:rPr lang="de-DE" dirty="0" err="1"/>
              <a:t>couldn’t</a:t>
            </a:r>
            <a:r>
              <a:rPr lang="de-DE" dirty="0"/>
              <a:t> </a:t>
            </a:r>
            <a:r>
              <a:rPr lang="de-DE" dirty="0" err="1"/>
              <a:t>read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code, so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ended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re-implementing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?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</a:t>
            </a:r>
            <a:r>
              <a:rPr lang="de-DE" dirty="0" err="1"/>
              <a:t>trouble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? </a:t>
            </a:r>
          </a:p>
          <a:p>
            <a:r>
              <a:rPr lang="de-DE" dirty="0"/>
              <a:t>(</a:t>
            </a:r>
            <a:r>
              <a:rPr lang="de-DE" dirty="0" err="1"/>
              <a:t>it</a:t>
            </a:r>
            <a:r>
              <a:rPr lang="de-DE" dirty="0"/>
              <a:t> also </a:t>
            </a:r>
            <a:r>
              <a:rPr lang="de-DE" dirty="0" err="1"/>
              <a:t>counts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haven’t</a:t>
            </a:r>
            <a:r>
              <a:rPr lang="de-DE" dirty="0"/>
              <a:t> </a:t>
            </a:r>
            <a:r>
              <a:rPr lang="de-DE" dirty="0" err="1"/>
              <a:t>worked</a:t>
            </a:r>
            <a:r>
              <a:rPr lang="de-DE" dirty="0"/>
              <a:t> on a </a:t>
            </a:r>
            <a:r>
              <a:rPr lang="de-DE" dirty="0" err="1"/>
              <a:t>piece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code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significant</a:t>
            </a:r>
            <a:r>
              <a:rPr lang="de-DE" dirty="0"/>
              <a:t> </a:t>
            </a:r>
            <a:r>
              <a:rPr lang="de-DE" dirty="0" err="1"/>
              <a:t>amount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time and </a:t>
            </a:r>
            <a:r>
              <a:rPr lang="de-DE" dirty="0" err="1"/>
              <a:t>forgot</a:t>
            </a:r>
            <a:r>
              <a:rPr lang="de-DE" dirty="0"/>
              <a:t> all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, so </a:t>
            </a:r>
            <a:r>
              <a:rPr lang="de-DE" dirty="0" err="1"/>
              <a:t>it’s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</a:t>
            </a:r>
            <a:r>
              <a:rPr lang="de-DE" dirty="0" err="1"/>
              <a:t>written</a:t>
            </a:r>
            <a:r>
              <a:rPr lang="de-DE" dirty="0"/>
              <a:t> it.)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makes</a:t>
            </a:r>
            <a:r>
              <a:rPr lang="de-DE" dirty="0"/>
              <a:t> code </a:t>
            </a:r>
            <a:r>
              <a:rPr lang="de-DE" dirty="0" err="1"/>
              <a:t>usable</a:t>
            </a:r>
            <a:r>
              <a:rPr lang="de-DE" dirty="0"/>
              <a:t>?</a:t>
            </a:r>
          </a:p>
          <a:p>
            <a:r>
              <a:rPr lang="de-DE" dirty="0" err="1"/>
              <a:t>documentation</a:t>
            </a:r>
            <a:endParaRPr lang="de-DE" dirty="0"/>
          </a:p>
          <a:p>
            <a:r>
              <a:rPr lang="de-DE" dirty="0" err="1"/>
              <a:t>organisation</a:t>
            </a:r>
            <a:endParaRPr lang="de-DE" dirty="0"/>
          </a:p>
          <a:p>
            <a:r>
              <a:rPr lang="de-DE" dirty="0" err="1"/>
              <a:t>comments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5903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3991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5393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0387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5793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;p2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1048725" y="3058624"/>
            <a:ext cx="4914001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8" r:id="rId4"/>
    <p:sldLayoutId id="2147483660" r:id="rId5"/>
    <p:sldLayoutId id="2147483662" r:id="rId6"/>
    <p:sldLayoutId id="2147483663" r:id="rId7"/>
    <p:sldLayoutId id="2147483664" r:id="rId8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58;p12"/>
          <p:cNvSpPr txBox="1">
            <a:spLocks noGrp="1"/>
          </p:cNvSpPr>
          <p:nvPr>
            <p:ph type="title"/>
          </p:nvPr>
        </p:nvSpPr>
        <p:spPr>
          <a:xfrm>
            <a:off x="1048723" y="551074"/>
            <a:ext cx="7174271" cy="3218590"/>
          </a:xfrm>
          <a:prstGeom prst="rect">
            <a:avLst/>
          </a:prstGeom>
        </p:spPr>
        <p:txBody>
          <a:bodyPr/>
          <a:lstStyle/>
          <a:p>
            <a:pPr>
              <a:defRPr sz="3200"/>
            </a:pPr>
            <a:r>
              <a:rPr dirty="0" err="1"/>
              <a:t>Organising</a:t>
            </a:r>
            <a:r>
              <a:rPr lang="en-US" dirty="0"/>
              <a:t> </a:t>
            </a:r>
            <a:r>
              <a:rPr dirty="0"/>
              <a:t>code</a:t>
            </a:r>
            <a:br>
              <a:rPr lang="en-US" dirty="0"/>
            </a:br>
            <a:endParaRPr dirty="0"/>
          </a:p>
        </p:txBody>
      </p:sp>
      <p:sp>
        <p:nvSpPr>
          <p:cNvPr id="200" name="Google Shape;58;p12"/>
          <p:cNvSpPr txBox="1"/>
          <p:nvPr/>
        </p:nvSpPr>
        <p:spPr>
          <a:xfrm>
            <a:off x="1048723" y="3827475"/>
            <a:ext cx="7174271" cy="8001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>
            <a:spAutoFit/>
          </a:bodyPr>
          <a:lstStyle>
            <a:lvl1pPr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dirty="0"/>
              <a:t>ASPP 202</a:t>
            </a:r>
            <a:r>
              <a:rPr lang="en-US" dirty="0"/>
              <a:t>4</a:t>
            </a:r>
            <a:r>
              <a:rPr dirty="0"/>
              <a:t>, Heraklion</a:t>
            </a:r>
            <a:endParaRPr lang="en-US" dirty="0"/>
          </a:p>
          <a:p>
            <a:r>
              <a:rPr lang="de-DE" dirty="0"/>
              <a:t>Pamela </a:t>
            </a:r>
            <a:r>
              <a:rPr lang="de-DE" dirty="0" err="1"/>
              <a:t>Hathway</a:t>
            </a:r>
            <a:r>
              <a:rPr lang="de-DE" dirty="0"/>
              <a:t> and Jenni </a:t>
            </a:r>
            <a:r>
              <a:rPr lang="de-DE" dirty="0" err="1"/>
              <a:t>Rinker</a:t>
            </a:r>
            <a:endParaRPr dirty="0"/>
          </a:p>
        </p:txBody>
      </p:sp>
      <p:pic>
        <p:nvPicPr>
          <p:cNvPr id="201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5612" y="493263"/>
            <a:ext cx="1625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= How to make your  code (more) usable"/>
          <p:cNvSpPr txBox="1"/>
          <p:nvPr/>
        </p:nvSpPr>
        <p:spPr>
          <a:xfrm>
            <a:off x="4510382" y="2704189"/>
            <a:ext cx="3584895" cy="954107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 b="1" i="1"/>
            </a:pPr>
            <a:r>
              <a:rPr dirty="0"/>
              <a:t>= </a:t>
            </a:r>
            <a:r>
              <a:rPr lang="en-US" dirty="0"/>
              <a:t>h</a:t>
            </a:r>
            <a:r>
              <a:rPr dirty="0"/>
              <a:t>ow to make your </a:t>
            </a:r>
            <a:br>
              <a:rPr dirty="0"/>
            </a:br>
            <a:r>
              <a:rPr dirty="0"/>
              <a:t>code (more) usable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rug_girl_negative.gif" descr="shrug_girl_negative.gif">
            <a:extLst>
              <a:ext uri="{FF2B5EF4-FFF2-40B4-BE49-F238E27FC236}">
                <a16:creationId xmlns:a16="http://schemas.microsoft.com/office/drawing/2014/main" id="{4660E070-1EFD-BC58-6995-50D64CD6B68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597859" y="2340861"/>
            <a:ext cx="3948282" cy="205310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9AC7BB6-D24C-8FEA-21F9-4DB456E4B6EB}"/>
              </a:ext>
            </a:extLst>
          </p:cNvPr>
          <p:cNvSpPr txBox="1"/>
          <p:nvPr/>
        </p:nvSpPr>
        <p:spPr>
          <a:xfrm>
            <a:off x="2824981" y="1350717"/>
            <a:ext cx="3494038" cy="91237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defRPr sz="4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Why bother?</a:t>
            </a:r>
          </a:p>
        </p:txBody>
      </p:sp>
    </p:spTree>
    <p:extLst>
      <p:ext uri="{BB962C8B-B14F-4D97-AF65-F5344CB8AC3E}">
        <p14:creationId xmlns:p14="http://schemas.microsoft.com/office/powerpoint/2010/main" val="154624767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Python package structure and code organization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Documentation and formatting tools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en-US" dirty="0">
              <a:solidFill>
                <a:srgbClr val="8B81D2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itle 2"/>
          <p:cNvSpPr txBox="1"/>
          <p:nvPr/>
        </p:nvSpPr>
        <p:spPr>
          <a:xfrm>
            <a:off x="1757197" y="2376555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Importing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579A7C3-51AE-AD5D-AF74-D2ABA2C653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3897721" cy="375309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</a:rPr>
              <a:t>“All of my project files are in one folder because if I move them the imports don’t work anymore.”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“I knew I had written this function before but I could not find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“I knew I had written this function before and I did find it, but I could not understand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“My project folders are full of so many files – code, data, figures, model weights, … - that I am afraid to show it to other people, let alone publish.”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</a:rPr>
              <a:t>“I moved my code to another laptop/HPC cluster/… and now I am getting packaging conflicts and nothing works.”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4679151" y="845032"/>
            <a:ext cx="389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how does importing work?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how can an editable installation solve importing issues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what does the Python package structure look like and how do I organize code within my package files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how do I make my code more usable with documentation, formatting tools?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how can I use environments to avoid and alleviate package installation problems?</a:t>
            </a:r>
          </a:p>
        </p:txBody>
      </p:sp>
    </p:spTree>
    <p:extLst>
      <p:ext uri="{BB962C8B-B14F-4D97-AF65-F5344CB8AC3E}">
        <p14:creationId xmlns:p14="http://schemas.microsoft.com/office/powerpoint/2010/main" val="71449625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579A7C3-51AE-AD5D-AF74-D2ABA2C653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3897721" cy="375309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</a:rPr>
              <a:t>“All of my project files are in one folder because if I move them the imports don’t work anymore.”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“I knew I had written this function before but I could not find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“I knew I had written this function before and I did find it, but I could not understand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“My project folders are full of so many files – code, data, figures, model weights, … - that I am afraid to show it to other people, let alone publish.”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</a:rPr>
              <a:t>“I moved my code to another laptop/HPC cluster/… and now I am getting packaging conflicts and nothing works.”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4679151" y="845032"/>
            <a:ext cx="389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talk about importing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learn about editable installations and how they solve importing issues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experience what the Python package structure looks like and how to organize code within your package files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experiment with documentation, formatting tools</a:t>
            </a: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 to make code more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learn to leverage environments to alleviate package installation problems</a:t>
            </a:r>
          </a:p>
        </p:txBody>
      </p:sp>
    </p:spTree>
    <p:extLst>
      <p:ext uri="{BB962C8B-B14F-4D97-AF65-F5344CB8AC3E}">
        <p14:creationId xmlns:p14="http://schemas.microsoft.com/office/powerpoint/2010/main" val="4863441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pic>
        <p:nvPicPr>
          <p:cNvPr id="11" name="Picture 1" descr="Picture 1">
            <a:extLst>
              <a:ext uri="{FF2B5EF4-FFF2-40B4-BE49-F238E27FC236}">
                <a16:creationId xmlns:a16="http://schemas.microsoft.com/office/drawing/2014/main" id="{0789AF6D-00B5-75B0-90E3-A002BE6F4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199" y="3069485"/>
            <a:ext cx="1625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63EE6C29-F759-EB85-1C36-883E767BAEC4}"/>
              </a:ext>
            </a:extLst>
          </p:cNvPr>
          <p:cNvSpPr txBox="1"/>
          <p:nvPr/>
        </p:nvSpPr>
        <p:spPr>
          <a:xfrm>
            <a:off x="3941999" y="1991544"/>
            <a:ext cx="1260000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your current code</a:t>
            </a:r>
            <a:endParaRPr lang="de-DE" sz="1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D9A5A8B-76C0-C467-BBC1-8C11DA102D08}"/>
              </a:ext>
            </a:extLst>
          </p:cNvPr>
          <p:cNvSpPr txBox="1"/>
          <p:nvPr/>
        </p:nvSpPr>
        <p:spPr>
          <a:xfrm>
            <a:off x="5086186" y="4387309"/>
            <a:ext cx="3381954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ASPP-organizing-code magic potion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3" name="Wolke 32">
            <a:extLst>
              <a:ext uri="{FF2B5EF4-FFF2-40B4-BE49-F238E27FC236}">
                <a16:creationId xmlns:a16="http://schemas.microsoft.com/office/drawing/2014/main" id="{387B30D3-614F-2BEE-28C9-247637FDE826}"/>
              </a:ext>
            </a:extLst>
          </p:cNvPr>
          <p:cNvSpPr/>
          <p:nvPr/>
        </p:nvSpPr>
        <p:spPr>
          <a:xfrm>
            <a:off x="5326114" y="3061892"/>
            <a:ext cx="1347757" cy="702763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too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many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notebooks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</a:p>
        </p:txBody>
      </p:sp>
      <p:sp>
        <p:nvSpPr>
          <p:cNvPr id="3" name="Wolke 2">
            <a:extLst>
              <a:ext uri="{FF2B5EF4-FFF2-40B4-BE49-F238E27FC236}">
                <a16:creationId xmlns:a16="http://schemas.microsoft.com/office/drawing/2014/main" id="{FB3314D0-65EC-0EE0-22F8-0F0057C98F44}"/>
              </a:ext>
            </a:extLst>
          </p:cNvPr>
          <p:cNvSpPr/>
          <p:nvPr/>
        </p:nvSpPr>
        <p:spPr>
          <a:xfrm>
            <a:off x="1769910" y="1940818"/>
            <a:ext cx="1703121" cy="702763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does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not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work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b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</a:b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on HPC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cluster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5" name="Wolke 4">
            <a:extLst>
              <a:ext uri="{FF2B5EF4-FFF2-40B4-BE49-F238E27FC236}">
                <a16:creationId xmlns:a16="http://schemas.microsoft.com/office/drawing/2014/main" id="{9D2AE43F-53A3-4F6B-0EC8-DA4049A17233}"/>
              </a:ext>
            </a:extLst>
          </p:cNvPr>
          <p:cNvSpPr/>
          <p:nvPr/>
        </p:nvSpPr>
        <p:spPr>
          <a:xfrm>
            <a:off x="4771228" y="1121414"/>
            <a:ext cx="1791866" cy="702763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dirty="0">
                <a:latin typeface="Avenir Book" panose="02000503020000020003" pitchFamily="2" charset="0"/>
              </a:rPr>
              <a:t>code </a:t>
            </a:r>
            <a:r>
              <a:rPr lang="de-DE" sz="1200" dirty="0" err="1">
                <a:latin typeface="Avenir Book" panose="02000503020000020003" pitchFamily="2" charset="0"/>
              </a:rPr>
              <a:t>is</a:t>
            </a:r>
            <a:r>
              <a:rPr lang="de-DE" sz="1200" dirty="0">
                <a:latin typeface="Avenir Book" panose="02000503020000020003" pitchFamily="2" charset="0"/>
              </a:rPr>
              <a:t> not </a:t>
            </a:r>
            <a:r>
              <a:rPr lang="de-DE" sz="1200" dirty="0" err="1">
                <a:latin typeface="Avenir Book" panose="02000503020000020003" pitchFamily="2" charset="0"/>
              </a:rPr>
              <a:t>easily</a:t>
            </a:r>
            <a:r>
              <a:rPr lang="de-DE" sz="1200" dirty="0">
                <a:latin typeface="Avenir Book" panose="02000503020000020003" pitchFamily="2" charset="0"/>
              </a:rPr>
              <a:t> </a:t>
            </a:r>
            <a:r>
              <a:rPr lang="de-DE" sz="1200" dirty="0" err="1">
                <a:latin typeface="Avenir Book" panose="02000503020000020003" pitchFamily="2" charset="0"/>
              </a:rPr>
              <a:t>usable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6" name="Wolke 5">
            <a:extLst>
              <a:ext uri="{FF2B5EF4-FFF2-40B4-BE49-F238E27FC236}">
                <a16:creationId xmlns:a16="http://schemas.microsoft.com/office/drawing/2014/main" id="{43A8A03A-368E-CED9-880E-38F3A4E641D5}"/>
              </a:ext>
            </a:extLst>
          </p:cNvPr>
          <p:cNvSpPr/>
          <p:nvPr/>
        </p:nvSpPr>
        <p:spPr>
          <a:xfrm>
            <a:off x="5667161" y="1925305"/>
            <a:ext cx="1284880" cy="983870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package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installation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errors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7" name="Wolke 6">
            <a:extLst>
              <a:ext uri="{FF2B5EF4-FFF2-40B4-BE49-F238E27FC236}">
                <a16:creationId xmlns:a16="http://schemas.microsoft.com/office/drawing/2014/main" id="{B3D0D08B-1D9E-DB1A-50D5-7932F96327D5}"/>
              </a:ext>
            </a:extLst>
          </p:cNvPr>
          <p:cNvSpPr/>
          <p:nvPr/>
        </p:nvSpPr>
        <p:spPr>
          <a:xfrm>
            <a:off x="3072874" y="773168"/>
            <a:ext cx="1372649" cy="983870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dirty="0">
                <a:latin typeface="Avenir Book" panose="02000503020000020003" pitchFamily="2" charset="0"/>
              </a:rPr>
              <a:t>so </a:t>
            </a:r>
            <a:r>
              <a:rPr lang="de-DE" sz="1200" dirty="0" err="1">
                <a:latin typeface="Avenir Book" panose="02000503020000020003" pitchFamily="2" charset="0"/>
              </a:rPr>
              <a:t>many</a:t>
            </a:r>
            <a:r>
              <a:rPr lang="de-DE" sz="1200" dirty="0">
                <a:latin typeface="Avenir Book" panose="02000503020000020003" pitchFamily="2" charset="0"/>
              </a:rPr>
              <a:t> </a:t>
            </a:r>
            <a:r>
              <a:rPr lang="de-DE" sz="1200" dirty="0" err="1">
                <a:latin typeface="Avenir Book" panose="02000503020000020003" pitchFamily="2" charset="0"/>
              </a:rPr>
              <a:t>files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in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one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folder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8" name="Wolke 7">
            <a:extLst>
              <a:ext uri="{FF2B5EF4-FFF2-40B4-BE49-F238E27FC236}">
                <a16:creationId xmlns:a16="http://schemas.microsoft.com/office/drawing/2014/main" id="{D8FE97C3-9C15-0F29-6215-3ABDE9BFC754}"/>
              </a:ext>
            </a:extLst>
          </p:cNvPr>
          <p:cNvSpPr/>
          <p:nvPr/>
        </p:nvSpPr>
        <p:spPr>
          <a:xfrm>
            <a:off x="2558882" y="2836159"/>
            <a:ext cx="1192697" cy="702763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importing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errors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161703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feld 16">
            <a:extLst>
              <a:ext uri="{FF2B5EF4-FFF2-40B4-BE49-F238E27FC236}">
                <a16:creationId xmlns:a16="http://schemas.microsoft.com/office/drawing/2014/main" id="{58D1FFC2-9310-E4D8-8A32-06E5603F46B3}"/>
              </a:ext>
            </a:extLst>
          </p:cNvPr>
          <p:cNvSpPr txBox="1"/>
          <p:nvPr/>
        </p:nvSpPr>
        <p:spPr>
          <a:xfrm>
            <a:off x="3941999" y="1999137"/>
            <a:ext cx="1260000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ED72D9"/>
                </a:solidFill>
              </a:rPr>
              <a:t>your improved code</a:t>
            </a:r>
            <a:endParaRPr lang="de-DE" sz="1800" b="1" dirty="0">
              <a:solidFill>
                <a:srgbClr val="ED72D9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pic>
        <p:nvPicPr>
          <p:cNvPr id="11" name="Picture 1" descr="Picture 1">
            <a:extLst>
              <a:ext uri="{FF2B5EF4-FFF2-40B4-BE49-F238E27FC236}">
                <a16:creationId xmlns:a16="http://schemas.microsoft.com/office/drawing/2014/main" id="{0789AF6D-00B5-75B0-90E3-A002BE6F4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199" y="3069485"/>
            <a:ext cx="1625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6D9A5A8B-76C0-C467-BBC1-8C11DA102D08}"/>
              </a:ext>
            </a:extLst>
          </p:cNvPr>
          <p:cNvSpPr txBox="1"/>
          <p:nvPr/>
        </p:nvSpPr>
        <p:spPr>
          <a:xfrm>
            <a:off x="5086186" y="4387309"/>
            <a:ext cx="3381954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ASPP-organizing-code magic potion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3" name="Wolke 32">
            <a:extLst>
              <a:ext uri="{FF2B5EF4-FFF2-40B4-BE49-F238E27FC236}">
                <a16:creationId xmlns:a16="http://schemas.microsoft.com/office/drawing/2014/main" id="{387B30D3-614F-2BEE-28C9-247637FDE826}"/>
              </a:ext>
            </a:extLst>
          </p:cNvPr>
          <p:cNvSpPr/>
          <p:nvPr/>
        </p:nvSpPr>
        <p:spPr>
          <a:xfrm>
            <a:off x="5326114" y="3061892"/>
            <a:ext cx="1347757" cy="702763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too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many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notebooks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</a:p>
        </p:txBody>
      </p:sp>
      <p:sp>
        <p:nvSpPr>
          <p:cNvPr id="3" name="Wolke 2">
            <a:extLst>
              <a:ext uri="{FF2B5EF4-FFF2-40B4-BE49-F238E27FC236}">
                <a16:creationId xmlns:a16="http://schemas.microsoft.com/office/drawing/2014/main" id="{FB3314D0-65EC-0EE0-22F8-0F0057C98F44}"/>
              </a:ext>
            </a:extLst>
          </p:cNvPr>
          <p:cNvSpPr/>
          <p:nvPr/>
        </p:nvSpPr>
        <p:spPr>
          <a:xfrm>
            <a:off x="1769910" y="1940818"/>
            <a:ext cx="1703121" cy="702763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does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not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work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b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</a:b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on HPC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cluster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5" name="Wolke 4">
            <a:extLst>
              <a:ext uri="{FF2B5EF4-FFF2-40B4-BE49-F238E27FC236}">
                <a16:creationId xmlns:a16="http://schemas.microsoft.com/office/drawing/2014/main" id="{9D2AE43F-53A3-4F6B-0EC8-DA4049A17233}"/>
              </a:ext>
            </a:extLst>
          </p:cNvPr>
          <p:cNvSpPr/>
          <p:nvPr/>
        </p:nvSpPr>
        <p:spPr>
          <a:xfrm>
            <a:off x="4771228" y="1121414"/>
            <a:ext cx="1791866" cy="702763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code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is</a:t>
            </a: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 not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easily</a:t>
            </a: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usable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6" name="Wolke 5">
            <a:extLst>
              <a:ext uri="{FF2B5EF4-FFF2-40B4-BE49-F238E27FC236}">
                <a16:creationId xmlns:a16="http://schemas.microsoft.com/office/drawing/2014/main" id="{43A8A03A-368E-CED9-880E-38F3A4E641D5}"/>
              </a:ext>
            </a:extLst>
          </p:cNvPr>
          <p:cNvSpPr/>
          <p:nvPr/>
        </p:nvSpPr>
        <p:spPr>
          <a:xfrm>
            <a:off x="5667161" y="1925305"/>
            <a:ext cx="1284880" cy="983870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package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installation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errors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7" name="Wolke 6">
            <a:extLst>
              <a:ext uri="{FF2B5EF4-FFF2-40B4-BE49-F238E27FC236}">
                <a16:creationId xmlns:a16="http://schemas.microsoft.com/office/drawing/2014/main" id="{B3D0D08B-1D9E-DB1A-50D5-7932F96327D5}"/>
              </a:ext>
            </a:extLst>
          </p:cNvPr>
          <p:cNvSpPr/>
          <p:nvPr/>
        </p:nvSpPr>
        <p:spPr>
          <a:xfrm>
            <a:off x="3072874" y="773168"/>
            <a:ext cx="1372649" cy="983870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so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many</a:t>
            </a: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files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in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one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folder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8" name="Wolke 7">
            <a:extLst>
              <a:ext uri="{FF2B5EF4-FFF2-40B4-BE49-F238E27FC236}">
                <a16:creationId xmlns:a16="http://schemas.microsoft.com/office/drawing/2014/main" id="{D8FE97C3-9C15-0F29-6215-3ABDE9BFC754}"/>
              </a:ext>
            </a:extLst>
          </p:cNvPr>
          <p:cNvSpPr/>
          <p:nvPr/>
        </p:nvSpPr>
        <p:spPr>
          <a:xfrm>
            <a:off x="2558882" y="2836159"/>
            <a:ext cx="1192697" cy="702763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importing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errors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1391102-774A-00D3-2B7B-4BA7C1719C2A}"/>
              </a:ext>
            </a:extLst>
          </p:cNvPr>
          <p:cNvSpPr txBox="1"/>
          <p:nvPr/>
        </p:nvSpPr>
        <p:spPr>
          <a:xfrm>
            <a:off x="7000789" y="1962980"/>
            <a:ext cx="1439253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package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installation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errors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are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easily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fixed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(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hopefully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D51231D-4747-4740-F404-4E06E45B7253}"/>
              </a:ext>
            </a:extLst>
          </p:cNvPr>
          <p:cNvSpPr txBox="1"/>
          <p:nvPr/>
        </p:nvSpPr>
        <p:spPr>
          <a:xfrm>
            <a:off x="539765" y="1844529"/>
            <a:ext cx="126000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work</a:t>
            </a:r>
            <a:r>
              <a:rPr lang="de-DE" sz="1200" b="1" dirty="0" err="1">
                <a:latin typeface="Avenir Medium" panose="02000503020000020003" pitchFamily="2" charset="0"/>
              </a:rPr>
              <a:t>s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on HPC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cluster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and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any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other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machine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8E2A4FE-0E92-AF6F-2F39-4E2F7D444682}"/>
              </a:ext>
            </a:extLst>
          </p:cNvPr>
          <p:cNvSpPr txBox="1"/>
          <p:nvPr/>
        </p:nvSpPr>
        <p:spPr>
          <a:xfrm>
            <a:off x="1543862" y="3609490"/>
            <a:ext cx="1703121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imports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are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set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once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and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work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like a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charm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, so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never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need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to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be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touched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again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43F85B0-7CEA-8F84-4451-8926E66FBEA4}"/>
              </a:ext>
            </a:extLst>
          </p:cNvPr>
          <p:cNvSpPr txBox="1"/>
          <p:nvPr/>
        </p:nvSpPr>
        <p:spPr>
          <a:xfrm>
            <a:off x="6259456" y="554314"/>
            <a:ext cx="179186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b="1" dirty="0">
                <a:latin typeface="Avenir Medium" panose="02000503020000020003" pitchFamily="2" charset="0"/>
              </a:rPr>
              <a:t>code </a:t>
            </a:r>
            <a:r>
              <a:rPr lang="de-DE" sz="1200" b="1" dirty="0" err="1">
                <a:latin typeface="Avenir Medium" panose="02000503020000020003" pitchFamily="2" charset="0"/>
              </a:rPr>
              <a:t>is</a:t>
            </a:r>
            <a:r>
              <a:rPr lang="de-DE" sz="1200" b="1" dirty="0">
                <a:latin typeface="Avenir Medium" panose="02000503020000020003" pitchFamily="2" charset="0"/>
              </a:rPr>
              <a:t> clean, </a:t>
            </a:r>
            <a:r>
              <a:rPr lang="de-DE" sz="1200" b="1" dirty="0" err="1">
                <a:latin typeface="Avenir Medium" panose="02000503020000020003" pitchFamily="2" charset="0"/>
              </a:rPr>
              <a:t>readable</a:t>
            </a:r>
            <a:r>
              <a:rPr lang="de-DE" sz="1200" b="1" dirty="0">
                <a:latin typeface="Avenir Medium" panose="02000503020000020003" pitchFamily="2" charset="0"/>
              </a:rPr>
              <a:t>, </a:t>
            </a:r>
            <a:r>
              <a:rPr lang="de-DE" sz="1200" b="1" dirty="0" err="1">
                <a:latin typeface="Avenir Medium" panose="02000503020000020003" pitchFamily="2" charset="0"/>
              </a:rPr>
              <a:t>usable</a:t>
            </a:r>
            <a:r>
              <a:rPr lang="de-DE" sz="1200" b="1" dirty="0">
                <a:latin typeface="Avenir Medium" panose="02000503020000020003" pitchFamily="2" charset="0"/>
              </a:rPr>
              <a:t> &amp; </a:t>
            </a:r>
            <a:r>
              <a:rPr lang="de-DE" sz="1200" b="1" dirty="0" err="1">
                <a:latin typeface="Avenir Medium" panose="02000503020000020003" pitchFamily="2" charset="0"/>
              </a:rPr>
              <a:t>files</a:t>
            </a:r>
            <a:r>
              <a:rPr lang="de-DE" sz="1200" b="1" dirty="0">
                <a:latin typeface="Avenir Medium" panose="02000503020000020003" pitchFamily="2" charset="0"/>
              </a:rPr>
              <a:t> and </a:t>
            </a:r>
            <a:r>
              <a:rPr lang="de-DE" sz="1200" b="1" dirty="0" err="1">
                <a:latin typeface="Avenir Medium" panose="02000503020000020003" pitchFamily="2" charset="0"/>
              </a:rPr>
              <a:t>functions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can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be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found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5B41075-8A1A-74AD-F0D4-A191CF2A2A9F}"/>
              </a:ext>
            </a:extLst>
          </p:cNvPr>
          <p:cNvSpPr txBox="1"/>
          <p:nvPr/>
        </p:nvSpPr>
        <p:spPr>
          <a:xfrm>
            <a:off x="1799765" y="712628"/>
            <a:ext cx="1254315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b="1" dirty="0">
                <a:latin typeface="Avenir Medium" panose="02000503020000020003" pitchFamily="2" charset="0"/>
              </a:rPr>
              <a:t>code </a:t>
            </a:r>
            <a:r>
              <a:rPr lang="de-DE" sz="1200" b="1" dirty="0" err="1">
                <a:latin typeface="Avenir Medium" panose="02000503020000020003" pitchFamily="2" charset="0"/>
              </a:rPr>
              <a:t>is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organised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into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files</a:t>
            </a:r>
            <a:r>
              <a:rPr lang="de-DE" sz="1200" b="1" dirty="0">
                <a:latin typeface="Avenir Medium" panose="02000503020000020003" pitchFamily="2" charset="0"/>
              </a:rPr>
              <a:t> and </a:t>
            </a:r>
            <a:r>
              <a:rPr lang="de-DE" sz="1200" b="1" dirty="0" err="1">
                <a:latin typeface="Avenir Medium" panose="02000503020000020003" pitchFamily="2" charset="0"/>
              </a:rPr>
              <a:t>folders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8C0FED4-E2C3-017B-FAEC-3C847EEF5111}"/>
              </a:ext>
            </a:extLst>
          </p:cNvPr>
          <p:cNvSpPr txBox="1"/>
          <p:nvPr/>
        </p:nvSpPr>
        <p:spPr>
          <a:xfrm>
            <a:off x="6439975" y="3315895"/>
            <a:ext cx="1177823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few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notebooks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, in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appropariate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location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</a:p>
        </p:txBody>
      </p:sp>
      <p:pic>
        <p:nvPicPr>
          <p:cNvPr id="19" name="Grafik 18" descr="Sterne mit einfarbiger Füllung">
            <a:extLst>
              <a:ext uri="{FF2B5EF4-FFF2-40B4-BE49-F238E27FC236}">
                <a16:creationId xmlns:a16="http://schemas.microsoft.com/office/drawing/2014/main" id="{BFBD20F4-3646-B119-31B4-F14C120D76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76301" y="1637093"/>
            <a:ext cx="432000" cy="432000"/>
          </a:xfrm>
          <a:prstGeom prst="rect">
            <a:avLst/>
          </a:prstGeom>
        </p:spPr>
      </p:pic>
      <p:pic>
        <p:nvPicPr>
          <p:cNvPr id="24" name="Grafik 23" descr="Sterne mit einfarbiger Füllung">
            <a:extLst>
              <a:ext uri="{FF2B5EF4-FFF2-40B4-BE49-F238E27FC236}">
                <a16:creationId xmlns:a16="http://schemas.microsoft.com/office/drawing/2014/main" id="{17F18D3E-E852-61CE-9A34-4B96DE2C6F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21256" y="561294"/>
            <a:ext cx="432000" cy="432000"/>
          </a:xfrm>
          <a:prstGeom prst="rect">
            <a:avLst/>
          </a:prstGeom>
        </p:spPr>
      </p:pic>
      <p:pic>
        <p:nvPicPr>
          <p:cNvPr id="25" name="Grafik 24" descr="Sterne mit einfarbiger Füllung">
            <a:extLst>
              <a:ext uri="{FF2B5EF4-FFF2-40B4-BE49-F238E27FC236}">
                <a16:creationId xmlns:a16="http://schemas.microsoft.com/office/drawing/2014/main" id="{37BC733C-AD43-4CD3-6EFB-D930F5F55A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64926" y="400222"/>
            <a:ext cx="432000" cy="432000"/>
          </a:xfrm>
          <a:prstGeom prst="rect">
            <a:avLst/>
          </a:prstGeom>
        </p:spPr>
      </p:pic>
      <p:pic>
        <p:nvPicPr>
          <p:cNvPr id="26" name="Grafik 25" descr="Sterne mit einfarbiger Füllung">
            <a:extLst>
              <a:ext uri="{FF2B5EF4-FFF2-40B4-BE49-F238E27FC236}">
                <a16:creationId xmlns:a16="http://schemas.microsoft.com/office/drawing/2014/main" id="{464DD50B-0F83-E650-D50B-1D8AD0B0C7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38053" y="3124312"/>
            <a:ext cx="432000" cy="432000"/>
          </a:xfrm>
          <a:prstGeom prst="rect">
            <a:avLst/>
          </a:prstGeom>
        </p:spPr>
      </p:pic>
      <p:pic>
        <p:nvPicPr>
          <p:cNvPr id="27" name="Grafik 26" descr="Sterne mit einfarbiger Füllung">
            <a:extLst>
              <a:ext uri="{FF2B5EF4-FFF2-40B4-BE49-F238E27FC236}">
                <a16:creationId xmlns:a16="http://schemas.microsoft.com/office/drawing/2014/main" id="{8EEBACF1-B77F-0A2D-7B3D-22B97568E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64926" y="1757038"/>
            <a:ext cx="432000" cy="432000"/>
          </a:xfrm>
          <a:prstGeom prst="rect">
            <a:avLst/>
          </a:prstGeom>
        </p:spPr>
      </p:pic>
      <p:pic>
        <p:nvPicPr>
          <p:cNvPr id="28" name="Grafik 27" descr="Sterne mit einfarbiger Füllung">
            <a:extLst>
              <a:ext uri="{FF2B5EF4-FFF2-40B4-BE49-F238E27FC236}">
                <a16:creationId xmlns:a16="http://schemas.microsoft.com/office/drawing/2014/main" id="{3C8CEB6A-9F76-D031-6B6E-D1374735D5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26570" y="3556312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8194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452133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00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Learning objectives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C9BC692-0C14-1DE9-00AC-2D90FAA2F5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101598">
              <a:buSzTx/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1) </a:t>
            </a:r>
            <a:r>
              <a:rPr lang="en-US" dirty="0"/>
              <a:t>A way to organize your Research projects, so that 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files, data, notebooks, tests etc. are organized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Imports are set once and never throw an error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You don’t run into package installation problems (or can fix them easily)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Your code can be run on a different laptop/server/HPC cluster (by you or someone else)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Your code is clean and readable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You, other people and future you can use the code</a:t>
            </a:r>
            <a:endParaRPr dirty="0"/>
          </a:p>
          <a:p>
            <a:pPr marL="914400" indent="-355600">
              <a:buChar char="‣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dirty="0"/>
          </a:p>
        </p:txBody>
      </p:sp>
      <p:pic>
        <p:nvPicPr>
          <p:cNvPr id="11" name="Picture 1" descr="Picture 1">
            <a:extLst>
              <a:ext uri="{FF2B5EF4-FFF2-40B4-BE49-F238E27FC236}">
                <a16:creationId xmlns:a16="http://schemas.microsoft.com/office/drawing/2014/main" id="{0789AF6D-00B5-75B0-90E3-A002BE6F4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199" y="3069485"/>
            <a:ext cx="1625601" cy="16256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1743608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452133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00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Learning objectives</a:t>
            </a:r>
            <a:endParaRPr lang="en-US" dirty="0"/>
          </a:p>
        </p:txBody>
      </p:sp>
      <p:pic>
        <p:nvPicPr>
          <p:cNvPr id="5" name="shurg_unsure_aliciasilverstone.gif" descr="shurg_unsure_aliciasilverstone.gif">
            <a:extLst>
              <a:ext uri="{FF2B5EF4-FFF2-40B4-BE49-F238E27FC236}">
                <a16:creationId xmlns:a16="http://schemas.microsoft.com/office/drawing/2014/main" id="{829EF496-92BF-ED0D-83C8-12203852584C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157497" y="2141320"/>
            <a:ext cx="2553501" cy="258515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795621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452133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00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Learning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87899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1116</Words>
  <Application>Microsoft Macintosh PowerPoint</Application>
  <PresentationFormat>Bildschirmpräsentation (16:9)</PresentationFormat>
  <Paragraphs>133</Paragraphs>
  <Slides>11</Slides>
  <Notes>7</Notes>
  <HiddenSlides>7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8" baseType="lpstr">
      <vt:lpstr>Arial</vt:lpstr>
      <vt:lpstr>Avenir Book</vt:lpstr>
      <vt:lpstr>Avenir Heavy</vt:lpstr>
      <vt:lpstr>Avenir Medium</vt:lpstr>
      <vt:lpstr>Helvetica</vt:lpstr>
      <vt:lpstr>Wingdings</vt:lpstr>
      <vt:lpstr>Jacquenetta template</vt:lpstr>
      <vt:lpstr>Organising code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29</cp:revision>
  <dcterms:modified xsi:type="dcterms:W3CDTF">2024-08-23T19:17:33Z</dcterms:modified>
</cp:coreProperties>
</file>