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9"/>
  </p:notesMasterIdLst>
  <p:sldIdLst>
    <p:sldId id="272" r:id="rId2"/>
    <p:sldId id="377" r:id="rId3"/>
    <p:sldId id="296" r:id="rId4"/>
    <p:sldId id="378" r:id="rId5"/>
    <p:sldId id="280" r:id="rId6"/>
    <p:sldId id="281" r:id="rId7"/>
    <p:sldId id="379" r:id="rId8"/>
    <p:sldId id="278" r:id="rId9"/>
    <p:sldId id="356" r:id="rId10"/>
    <p:sldId id="357" r:id="rId11"/>
    <p:sldId id="293" r:id="rId12"/>
    <p:sldId id="359" r:id="rId13"/>
    <p:sldId id="360" r:id="rId14"/>
    <p:sldId id="371" r:id="rId15"/>
    <p:sldId id="373" r:id="rId16"/>
    <p:sldId id="294" r:id="rId17"/>
    <p:sldId id="340" r:id="rId18"/>
    <p:sldId id="346" r:id="rId19"/>
    <p:sldId id="297" r:id="rId20"/>
    <p:sldId id="369" r:id="rId21"/>
    <p:sldId id="299" r:id="rId22"/>
    <p:sldId id="284" r:id="rId23"/>
    <p:sldId id="308" r:id="rId24"/>
    <p:sldId id="304" r:id="rId25"/>
    <p:sldId id="339" r:id="rId26"/>
    <p:sldId id="362" r:id="rId27"/>
    <p:sldId id="303" r:id="rId28"/>
    <p:sldId id="376" r:id="rId29"/>
    <p:sldId id="345" r:id="rId30"/>
    <p:sldId id="348" r:id="rId31"/>
    <p:sldId id="347" r:id="rId32"/>
    <p:sldId id="354" r:id="rId33"/>
    <p:sldId id="368" r:id="rId34"/>
    <p:sldId id="283" r:id="rId35"/>
    <p:sldId id="374" r:id="rId36"/>
    <p:sldId id="375" r:id="rId37"/>
    <p:sldId id="361" r:id="rId38"/>
    <p:sldId id="290" r:id="rId39"/>
    <p:sldId id="291" r:id="rId40"/>
    <p:sldId id="292" r:id="rId41"/>
    <p:sldId id="370" r:id="rId42"/>
    <p:sldId id="358" r:id="rId43"/>
    <p:sldId id="363" r:id="rId44"/>
    <p:sldId id="365" r:id="rId45"/>
    <p:sldId id="372" r:id="rId46"/>
    <p:sldId id="367" r:id="rId47"/>
    <p:sldId id="350" r:id="rId48"/>
    <p:sldId id="351" r:id="rId49"/>
    <p:sldId id="352" r:id="rId50"/>
    <p:sldId id="353" r:id="rId51"/>
    <p:sldId id="355" r:id="rId52"/>
    <p:sldId id="349" r:id="rId53"/>
    <p:sldId id="342" r:id="rId54"/>
    <p:sldId id="366" r:id="rId55"/>
    <p:sldId id="364" r:id="rId56"/>
    <p:sldId id="341" r:id="rId57"/>
    <p:sldId id="286" r:id="rId58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2D9"/>
    <a:srgbClr val="57A7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28"/>
    <p:restoredTop sz="83942" autoAdjust="0"/>
  </p:normalViewPr>
  <p:slideViewPr>
    <p:cSldViewPr snapToGrid="0">
      <p:cViewPr varScale="1">
        <p:scale>
          <a:sx n="78" d="100"/>
          <a:sy n="78" d="100"/>
        </p:scale>
        <p:origin x="1048" y="64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Jenni.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But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on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computer</a:t>
            </a:r>
            <a:r>
              <a:rPr lang="de-DE" dirty="0"/>
              <a:t>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matter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.</a:t>
            </a:r>
          </a:p>
          <a:p>
            <a:r>
              <a:rPr lang="de-DE" dirty="0"/>
              <a:t>Like </a:t>
            </a:r>
            <a:r>
              <a:rPr lang="de-DE" dirty="0" err="1"/>
              <a:t>core</a:t>
            </a:r>
            <a:r>
              <a:rPr lang="de-DE" dirty="0"/>
              <a:t> </a:t>
            </a:r>
            <a:r>
              <a:rPr lang="de-DE" dirty="0" err="1"/>
              <a:t>packages</a:t>
            </a:r>
            <a:endParaRPr lang="de-DE" dirty="0"/>
          </a:p>
          <a:p>
            <a:r>
              <a:rPr lang="de-DE" dirty="0"/>
              <a:t>and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packages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logical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tried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treated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accessed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anywhere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I </a:t>
            </a:r>
            <a:r>
              <a:rPr lang="de-DE" dirty="0" err="1"/>
              <a:t>wouldn‘t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problems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I </a:t>
            </a:r>
            <a:r>
              <a:rPr lang="de-DE" dirty="0" err="1"/>
              <a:t>try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directories</a:t>
            </a:r>
            <a:r>
              <a:rPr lang="de-DE" dirty="0"/>
              <a:t>.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0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1583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Jenni.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99828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Shape 44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5" name="Shape 44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rPr lang="en-US" dirty="0"/>
              <a:t>A bit like buying a desk or wardrobe at Ikea vs a more high end furniture shop.</a:t>
            </a:r>
          </a:p>
          <a:p>
            <a:pPr>
              <a:defRPr sz="1100"/>
            </a:pPr>
            <a:endParaRPr lang="en-US" dirty="0"/>
          </a:p>
          <a:p>
            <a:pPr>
              <a:defRPr sz="1100"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So I </a:t>
            </a:r>
            <a:r>
              <a:rPr lang="de-DE" dirty="0" err="1"/>
              <a:t>told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not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change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workflow</a:t>
            </a:r>
            <a:r>
              <a:rPr lang="de-DE" dirty="0"/>
              <a:t>, but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? I </a:t>
            </a:r>
            <a:r>
              <a:rPr lang="de-DE" dirty="0" err="1"/>
              <a:t>mean</a:t>
            </a:r>
            <a:r>
              <a:rPr lang="de-DE" dirty="0"/>
              <a:t> I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understand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don't</a:t>
            </a:r>
            <a:r>
              <a:rPr lang="de-DE" dirty="0"/>
              <a:t> :).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Indeed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none</a:t>
            </a:r>
            <a:r>
              <a:rPr lang="de-DE" dirty="0"/>
              <a:t>,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caveat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functions</a:t>
            </a:r>
            <a:r>
              <a:rPr lang="de-DE" dirty="0"/>
              <a:t> and code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notebooks</a:t>
            </a:r>
            <a:r>
              <a:rPr lang="de-DE" dirty="0"/>
              <a:t> and I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advise</a:t>
            </a:r>
            <a:r>
              <a:rPr lang="de-DE" dirty="0"/>
              <a:t> </a:t>
            </a:r>
            <a:r>
              <a:rPr lang="de-DE" dirty="0" err="1"/>
              <a:t>against</a:t>
            </a:r>
            <a:r>
              <a:rPr lang="de-DE" dirty="0"/>
              <a:t> it.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writing</a:t>
            </a:r>
            <a:r>
              <a:rPr lang="de-DE" dirty="0"/>
              <a:t> code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complicated</a:t>
            </a:r>
            <a:r>
              <a:rPr lang="de-DE" dirty="0"/>
              <a:t> </a:t>
            </a:r>
            <a:r>
              <a:rPr lang="de-DE" dirty="0" err="1"/>
              <a:t>enough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files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may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switch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modules</a:t>
            </a:r>
            <a:r>
              <a:rPr lang="de-DE" dirty="0"/>
              <a:t>. </a:t>
            </a:r>
            <a:r>
              <a:rPr lang="de-DE" dirty="0" err="1"/>
              <a:t>Please</a:t>
            </a:r>
            <a:r>
              <a:rPr lang="de-DE" dirty="0"/>
              <a:t> </a:t>
            </a:r>
            <a:r>
              <a:rPr lang="de-DE" dirty="0" err="1"/>
              <a:t>contact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anyone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faculty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an IDE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another</a:t>
            </a:r>
            <a:r>
              <a:rPr lang="de-DE" dirty="0"/>
              <a:t> </a:t>
            </a:r>
            <a:r>
              <a:rPr lang="de-DE" dirty="0" err="1"/>
              <a:t>setup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370384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 </a:t>
            </a:r>
            <a:r>
              <a:rPr lang="de-DE" dirty="0" err="1"/>
              <a:t>don't</a:t>
            </a:r>
            <a:r>
              <a:rPr lang="de-DE" dirty="0"/>
              <a:t> just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,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experience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nothing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. So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do a </a:t>
            </a:r>
            <a:r>
              <a:rPr lang="de-DE" dirty="0" err="1"/>
              <a:t>very</a:t>
            </a:r>
            <a:r>
              <a:rPr lang="de-DE" dirty="0"/>
              <a:t> quick </a:t>
            </a:r>
            <a:r>
              <a:rPr lang="de-DE" dirty="0" err="1"/>
              <a:t>exercise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play</a:t>
            </a:r>
            <a:r>
              <a:rPr lang="de-DE" dirty="0"/>
              <a:t> </a:t>
            </a:r>
            <a:r>
              <a:rPr lang="de-DE" dirty="0" err="1"/>
              <a:t>around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brewing</a:t>
            </a:r>
            <a:r>
              <a:rPr lang="de-DE" dirty="0"/>
              <a:t>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just </a:t>
            </a:r>
            <a:r>
              <a:rPr lang="de-DE" dirty="0" err="1"/>
              <a:t>installed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details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 3</a:t>
            </a:r>
          </a:p>
          <a:p>
            <a:endParaRPr lang="de-DE" dirty="0"/>
          </a:p>
          <a:p>
            <a:r>
              <a:rPr lang="de-DE" dirty="0" err="1"/>
              <a:t>Let's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look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brew_potions</a:t>
            </a:r>
            <a:r>
              <a:rPr lang="de-DE" dirty="0"/>
              <a:t>,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and </a:t>
            </a:r>
            <a:r>
              <a:rPr lang="de-DE" dirty="0" err="1"/>
              <a:t>you</a:t>
            </a:r>
            <a:r>
              <a:rPr lang="de-DE" dirty="0"/>
              <a:t> ran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before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also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python_expert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write</a:t>
            </a:r>
            <a:r>
              <a:rPr lang="de-DE" dirty="0"/>
              <a:t>. </a:t>
            </a:r>
          </a:p>
          <a:p>
            <a:r>
              <a:rPr lang="de-DE" dirty="0"/>
              <a:t>Spoiler alert,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similar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 == </a:t>
            </a:r>
            <a:r>
              <a:rPr lang="de-DE" dirty="0" err="1"/>
              <a:t>main</a:t>
            </a:r>
            <a:r>
              <a:rPr lang="de-DE" dirty="0"/>
              <a:t> block,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and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an extra </a:t>
            </a:r>
            <a:r>
              <a:rPr lang="de-DE" dirty="0" err="1"/>
              <a:t>line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checked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Professor </a:t>
            </a:r>
            <a:r>
              <a:rPr lang="de-DE" dirty="0" err="1"/>
              <a:t>Snoope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let's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ahead</a:t>
            </a:r>
            <a:r>
              <a:rPr lang="de-DE" dirty="0"/>
              <a:t> an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inspection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018886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Go </a:t>
            </a:r>
            <a:r>
              <a:rPr lang="de-DE" dirty="0" err="1"/>
              <a:t>over</a:t>
            </a:r>
            <a:r>
              <a:rPr lang="de-DE" dirty="0"/>
              <a:t> a pull </a:t>
            </a:r>
            <a:r>
              <a:rPr lang="de-DE" dirty="0" err="1"/>
              <a:t>request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?</a:t>
            </a:r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working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an </a:t>
            </a:r>
            <a:r>
              <a:rPr lang="de-DE" dirty="0" err="1"/>
              <a:t>editable</a:t>
            </a:r>
            <a:r>
              <a:rPr lang="de-DE" dirty="0"/>
              <a:t> </a:t>
            </a:r>
            <a:r>
              <a:rPr lang="de-DE" dirty="0" err="1"/>
              <a:t>installation</a:t>
            </a:r>
            <a:r>
              <a:rPr lang="de-DE" dirty="0"/>
              <a:t> –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feel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different?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48552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, </a:t>
            </a:r>
            <a:r>
              <a:rPr lang="de-DE" dirty="0" err="1"/>
              <a:t>since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just </a:t>
            </a:r>
            <a:r>
              <a:rPr lang="de-DE" dirty="0" err="1"/>
              <a:t>install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code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pip</a:t>
            </a:r>
            <a:r>
              <a:rPr lang="de-DE" dirty="0"/>
              <a:t>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needs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certain</a:t>
            </a:r>
            <a:r>
              <a:rPr lang="de-DE" dirty="0"/>
              <a:t> </a:t>
            </a:r>
            <a:r>
              <a:rPr lang="de-DE" dirty="0" err="1"/>
              <a:t>format</a:t>
            </a:r>
            <a:r>
              <a:rPr lang="de-DE" dirty="0"/>
              <a:t>.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will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in a </a:t>
            </a:r>
            <a:r>
              <a:rPr lang="de-DE" dirty="0" err="1"/>
              <a:t>minute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438149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4182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82359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27210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264550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74030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28518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49987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skeleton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blueprint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folders</a:t>
            </a:r>
            <a:r>
              <a:rPr lang="de-DE" dirty="0"/>
              <a:t> and </a:t>
            </a:r>
            <a:r>
              <a:rPr lang="de-DE" dirty="0" err="1"/>
              <a:t>files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mark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should</a:t>
            </a:r>
            <a:r>
              <a:rPr lang="de-DE" dirty="0"/>
              <a:t> </a:t>
            </a:r>
            <a:r>
              <a:rPr lang="de-DE" dirty="0" err="1"/>
              <a:t>look</a:t>
            </a:r>
            <a:r>
              <a:rPr lang="de-DE" dirty="0"/>
              <a:t> like. </a:t>
            </a:r>
          </a:p>
          <a:p>
            <a:endParaRPr lang="de-DE" dirty="0"/>
          </a:p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not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organise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within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59860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3895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82111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58714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770263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224839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20344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86054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1052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82966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613132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642788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614096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10023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5742977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03161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828387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84752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309575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307436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19554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6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9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9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60" r:id="rId9"/>
    <p:sldLayoutId id="2147483662" r:id="rId10"/>
    <p:sldLayoutId id="2147483663" r:id="rId11"/>
    <p:sldLayoutId id="2147483664" r:id="rId12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editable installation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Code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that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we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can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import</a:t>
            </a:r>
            <a:endParaRPr lang="de-DE" dirty="0">
              <a:latin typeface="Avenir Book" panose="02000503020000020003" pitchFamily="2" charset="0"/>
              <a:ea typeface="Avenir Heavy"/>
              <a:cs typeface="Avenir Heavy"/>
              <a:sym typeface="Avenir Heavy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dirty="0"/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e.g. time, </a:t>
            </a:r>
            <a:r>
              <a:rPr lang="de-DE" dirty="0" err="1"/>
              <a:t>math</a:t>
            </a:r>
            <a:r>
              <a:rPr lang="de-DE" dirty="0"/>
              <a:t>, </a:t>
            </a:r>
            <a:r>
              <a:rPr lang="de-DE" dirty="0" err="1"/>
              <a:t>os</a:t>
            </a:r>
            <a:r>
              <a:rPr lang="de-DE" dirty="0"/>
              <a:t>, …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e.g. </a:t>
            </a:r>
            <a:r>
              <a:rPr lang="de-DE" dirty="0" err="1"/>
              <a:t>numpy</a:t>
            </a:r>
            <a:r>
              <a:rPr lang="de-DE" dirty="0"/>
              <a:t>, </a:t>
            </a:r>
            <a:r>
              <a:rPr lang="de-DE" dirty="0" err="1"/>
              <a:t>scipy</a:t>
            </a:r>
            <a:r>
              <a:rPr lang="de-DE" dirty="0"/>
              <a:t>, … </a:t>
            </a:r>
            <a:r>
              <a:rPr lang="de-DE" dirty="0" err="1"/>
              <a:t>installed</a:t>
            </a:r>
            <a:r>
              <a:rPr lang="de-DE" dirty="0"/>
              <a:t> via </a:t>
            </a:r>
            <a:r>
              <a:rPr lang="de-DE" dirty="0" err="1"/>
              <a:t>pip</a:t>
            </a:r>
            <a:r>
              <a:rPr lang="de-DE" dirty="0"/>
              <a:t> / </a:t>
            </a:r>
            <a:r>
              <a:rPr lang="de-DE" dirty="0" err="1"/>
              <a:t>conda</a:t>
            </a:r>
            <a:r>
              <a:rPr lang="de-DE" dirty="0"/>
              <a:t> / …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saved</a:t>
            </a:r>
            <a:r>
              <a:rPr lang="de-DE" dirty="0"/>
              <a:t> in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dirty="0"/>
            </a:br>
            <a:r>
              <a:rPr lang="de-DE" dirty="0"/>
              <a:t>on </a:t>
            </a:r>
            <a:r>
              <a:rPr lang="de-DE" dirty="0" err="1"/>
              <a:t>Pythonpath</a:t>
            </a:r>
            <a:r>
              <a:rPr lang="de-DE" dirty="0"/>
              <a:t> =&gt; Python </a:t>
            </a:r>
            <a:r>
              <a:rPr lang="de-DE" dirty="0" err="1"/>
              <a:t>can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)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dirty="0"/>
          </a:p>
          <a:p>
            <a:pPr marL="126997" indent="0">
              <a:buNone/>
            </a:pPr>
            <a:endParaRPr lang="de-DE" b="1" dirty="0">
              <a:solidFill>
                <a:srgbClr val="FFC000"/>
              </a:solidFill>
            </a:endParaRPr>
          </a:p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4041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Importable code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597834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installation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Navigate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into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the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2024-Heraklion-ODD folder (terminal)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?</a:t>
            </a:r>
            <a:endParaRPr lang="de-DE" dirty="0">
              <a:highlight>
                <a:srgbClr val="C0C0C0"/>
              </a:highlight>
              <a:latin typeface="Courier"/>
              <a:ea typeface="Courier"/>
              <a:cs typeface="Courier"/>
              <a:sym typeface="Courier"/>
            </a:endParaRPr>
          </a:p>
          <a:p>
            <a:pPr marL="402326" indent="-312920" defTabSz="804672">
              <a:lnSpc>
                <a:spcPct val="120000"/>
              </a:lnSpc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 install -e </a:t>
            </a:r>
            <a:r>
              <a:rPr sz="2400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.</a:t>
            </a:r>
            <a:r>
              <a:rPr lang="en-US" b="1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(full stop = this directory)</a:t>
            </a:r>
            <a:endParaRPr lang="de-DE" sz="2816" dirty="0">
              <a:latin typeface="Avenir Book" panose="02000503020000020003" pitchFamily="2" charset="0"/>
              <a:ea typeface="Courier"/>
              <a:cs typeface="Courier"/>
              <a:sym typeface="Courier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b="1" dirty="0"/>
              <a:t> </a:t>
            </a:r>
            <a:r>
              <a:rPr lang="de-DE" dirty="0" err="1"/>
              <a:t>again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changed</a:t>
            </a:r>
            <a:r>
              <a:rPr lang="de-DE" dirty="0"/>
              <a:t>?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main.py </a:t>
            </a:r>
            <a:r>
              <a:rPr lang="de-DE" dirty="0" err="1"/>
              <a:t>again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>
                <a:latin typeface="Courier"/>
              </a:rPr>
              <a:t>scripts</a:t>
            </a:r>
            <a:r>
              <a:rPr lang="de-DE" dirty="0">
                <a:latin typeface="Courier"/>
              </a:rPr>
              <a:t>/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imports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>
                <a:latin typeface="Courier"/>
              </a:rPr>
              <a:t>make_example_potion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.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?</a:t>
            </a:r>
            <a:endParaRPr lang="de-DE" dirty="0">
              <a:highlight>
                <a:srgbClr val="FF0000"/>
              </a:highlight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837864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Code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that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we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can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import</a:t>
            </a:r>
            <a:endParaRPr lang="de-DE" dirty="0">
              <a:latin typeface="Avenir Book" panose="02000503020000020003" pitchFamily="2" charset="0"/>
              <a:ea typeface="Avenir Heavy"/>
              <a:cs typeface="Avenir Heavy"/>
              <a:sym typeface="Avenir Heavy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dirty="0"/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e.g. time, </a:t>
            </a:r>
            <a:r>
              <a:rPr lang="de-DE" dirty="0" err="1"/>
              <a:t>math</a:t>
            </a:r>
            <a:r>
              <a:rPr lang="de-DE" dirty="0"/>
              <a:t>, </a:t>
            </a:r>
            <a:r>
              <a:rPr lang="de-DE" dirty="0" err="1"/>
              <a:t>os</a:t>
            </a:r>
            <a:r>
              <a:rPr lang="de-DE" dirty="0"/>
              <a:t>, …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e.g. </a:t>
            </a:r>
            <a:r>
              <a:rPr lang="de-DE" dirty="0" err="1"/>
              <a:t>numpy</a:t>
            </a:r>
            <a:r>
              <a:rPr lang="de-DE" dirty="0"/>
              <a:t>, </a:t>
            </a:r>
            <a:r>
              <a:rPr lang="de-DE" dirty="0" err="1"/>
              <a:t>scipy</a:t>
            </a:r>
            <a:r>
              <a:rPr lang="de-DE" dirty="0"/>
              <a:t>, … </a:t>
            </a:r>
            <a:r>
              <a:rPr lang="de-DE" dirty="0" err="1"/>
              <a:t>installed</a:t>
            </a:r>
            <a:r>
              <a:rPr lang="de-DE" dirty="0"/>
              <a:t> via </a:t>
            </a:r>
            <a:r>
              <a:rPr lang="de-DE" dirty="0" err="1"/>
              <a:t>pip</a:t>
            </a:r>
            <a:r>
              <a:rPr lang="de-DE" dirty="0"/>
              <a:t> / </a:t>
            </a:r>
            <a:r>
              <a:rPr lang="de-DE" dirty="0" err="1"/>
              <a:t>conda</a:t>
            </a:r>
            <a:r>
              <a:rPr lang="de-DE" dirty="0"/>
              <a:t> / …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saved</a:t>
            </a:r>
            <a:r>
              <a:rPr lang="de-DE" dirty="0"/>
              <a:t> in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dirty="0"/>
            </a:br>
            <a:r>
              <a:rPr lang="de-DE" dirty="0"/>
              <a:t>on </a:t>
            </a:r>
            <a:r>
              <a:rPr lang="de-DE" dirty="0" err="1"/>
              <a:t>Pythonpath</a:t>
            </a:r>
            <a:r>
              <a:rPr lang="de-DE" dirty="0"/>
              <a:t> =&gt; Python </a:t>
            </a:r>
            <a:r>
              <a:rPr lang="de-DE" dirty="0" err="1"/>
              <a:t>can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)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b="1" dirty="0" err="1">
                <a:solidFill>
                  <a:srgbClr val="FFC000"/>
                </a:solidFill>
                <a:latin typeface="Avenir Medium" panose="02000503020000020003" pitchFamily="2" charset="0"/>
              </a:rPr>
              <a:t>editable</a:t>
            </a:r>
            <a:r>
              <a:rPr lang="de-DE" b="1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b="1" dirty="0" err="1">
                <a:solidFill>
                  <a:srgbClr val="FFC000"/>
                </a:solidFill>
                <a:latin typeface="Avenir Medium" panose="02000503020000020003" pitchFamily="2" charset="0"/>
              </a:rPr>
              <a:t>installed</a:t>
            </a:r>
            <a:r>
              <a:rPr lang="de-DE" b="1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b="1" dirty="0" err="1">
                <a:solidFill>
                  <a:srgbClr val="FFC000"/>
                </a:solidFill>
                <a:latin typeface="Avenir Medium" panose="02000503020000020003" pitchFamily="2" charset="0"/>
              </a:rPr>
              <a:t>packages</a:t>
            </a:r>
            <a:b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</a:b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adds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your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code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to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installed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packages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without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moving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it</a:t>
            </a:r>
            <a:endParaRPr lang="de-DE" dirty="0">
              <a:solidFill>
                <a:srgbClr val="FFC000"/>
              </a:solidFill>
              <a:latin typeface="Avenir Medium" panose="02000503020000020003" pitchFamily="2" charset="0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endParaRPr lang="de-DE" dirty="0">
              <a:latin typeface="Avenir Medium" panose="02000503020000020003" pitchFamily="2" charset="0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dirty="0"/>
          </a:p>
          <a:p>
            <a:pPr marL="126997" indent="0">
              <a:buNone/>
            </a:pPr>
            <a:endParaRPr lang="de-DE" b="1" dirty="0">
              <a:solidFill>
                <a:srgbClr val="FFC000"/>
              </a:solidFill>
            </a:endParaRPr>
          </a:p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FAC5EA6-80B3-43C9-2303-413BC6C42D80}"/>
              </a:ext>
            </a:extLst>
          </p:cNvPr>
          <p:cNvSpPr txBox="1">
            <a:spLocks/>
          </p:cNvSpPr>
          <p:nvPr/>
        </p:nvSpPr>
        <p:spPr>
          <a:xfrm>
            <a:off x="869150" y="0"/>
            <a:ext cx="7291698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0000"/>
          </a:bodyPr>
          <a:lstStyle>
            <a:lvl1pPr marL="0" marR="0" indent="0" algn="l" defTabSz="84124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8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What dark magic did we just apply?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95602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br>
              <a:rPr dirty="0"/>
            </a:br>
            <a:r>
              <a:rPr dirty="0"/>
              <a:t>—&gt; </a:t>
            </a:r>
            <a:r>
              <a:rPr lang="en-US" dirty="0"/>
              <a:t>An editable installation</a:t>
            </a:r>
            <a:r>
              <a:rPr dirty="0"/>
              <a:t> lets you use your own code as any other package you installed</a:t>
            </a:r>
          </a:p>
          <a:p>
            <a:pPr marL="0" indent="126996">
              <a:buSzTx/>
              <a:buNone/>
            </a:pPr>
            <a:r>
              <a:rPr dirty="0"/>
              <a:t>Advantages:</a:t>
            </a:r>
          </a:p>
          <a:p>
            <a:pPr marL="469896" indent="-342900">
              <a:buFontTx/>
              <a:buAutoNum type="arabicPeriod"/>
            </a:pPr>
            <a:r>
              <a:rPr dirty="0"/>
              <a:t>you can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import</a:t>
            </a:r>
            <a:r>
              <a:rPr dirty="0"/>
              <a:t> the objects in the package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from any directory </a:t>
            </a:r>
            <a:br>
              <a:rPr dirty="0">
                <a:latin typeface="Avenir Heavy"/>
                <a:ea typeface="Avenir Heavy"/>
                <a:cs typeface="Avenir Heavy"/>
                <a:sym typeface="Avenir Heavy"/>
              </a:rPr>
            </a:br>
            <a:r>
              <a:rPr dirty="0"/>
              <a:t>(no longer bound to the directory which contains the package)</a:t>
            </a:r>
          </a:p>
          <a:p>
            <a:pPr marL="469896" indent="-342900">
              <a:buFontTx/>
              <a:buAutoNum type="arabicPeriod"/>
            </a:pPr>
            <a:r>
              <a:rPr dirty="0"/>
              <a:t>at the same time you can keep your project in your current directory</a:t>
            </a:r>
            <a:r>
              <a:rPr lang="en-US" dirty="0"/>
              <a:t> and all changes are immediately available (no re-install required)</a:t>
            </a:r>
            <a:endParaRPr dirty="0"/>
          </a:p>
          <a:p>
            <a:pPr marL="469896" indent="-342900">
              <a:buFontTx/>
              <a:buAutoNum type="arabicPeriod"/>
            </a:pPr>
            <a:r>
              <a:rPr dirty="0"/>
              <a:t>you use your code as someone else would use it, which forces you to write it in a more usable way</a:t>
            </a:r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06329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Text Placeholder 8"/>
          <p:cNvSpPr txBox="1"/>
          <p:nvPr/>
        </p:nvSpPr>
        <p:spPr>
          <a:xfrm>
            <a:off x="710043" y="1165959"/>
            <a:ext cx="7723914" cy="1036568"/>
          </a:xfrm>
          <a:prstGeom prst="rect">
            <a:avLst/>
          </a:prstGeom>
          <a:ln w="28575">
            <a:solidFill>
              <a:srgbClr val="FF4712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 indent="139696">
              <a:spcBef>
                <a:spcPts val="600"/>
              </a:spcBef>
              <a:buClr>
                <a:srgbClr val="000000"/>
              </a:buClr>
              <a:buFont typeface="Helvetica"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Editable installation</a:t>
            </a:r>
            <a:r>
              <a:rPr dirty="0"/>
              <a:t>: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your package with -e  (--editable) option</a:t>
            </a:r>
          </a:p>
          <a:p>
            <a:pPr algn="ctr">
              <a:spcBef>
                <a:spcPts val="600"/>
              </a:spcBef>
              <a:buClr>
                <a:srgbClr val="000000"/>
              </a:buClr>
              <a:buFont typeface="Helvetica"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-e &lt;path-to-package&gt;</a:t>
            </a:r>
          </a:p>
          <a:p>
            <a:pPr algn="ctr" defTabSz="457200">
              <a:defRPr>
                <a:solidFill>
                  <a:srgbClr val="66666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(</a:t>
            </a:r>
            <a:r>
              <a:rPr b="1" dirty="0">
                <a:latin typeface="Courier"/>
                <a:ea typeface="Courier"/>
                <a:cs typeface="Courier"/>
                <a:sym typeface="Courier"/>
              </a:rPr>
              <a:t>cd &lt;path-to-package&gt;; </a:t>
            </a:r>
            <a:r>
              <a:rPr b="1" dirty="0" err="1">
                <a:latin typeface="Courier"/>
                <a:ea typeface="Courier"/>
                <a:cs typeface="Courier"/>
                <a:sym typeface="Courier"/>
              </a:rPr>
              <a:t>conda</a:t>
            </a:r>
            <a:r>
              <a:rPr b="1" dirty="0">
                <a:latin typeface="Courier"/>
                <a:ea typeface="Courier"/>
                <a:cs typeface="Courier"/>
                <a:sym typeface="Courier"/>
              </a:rPr>
              <a:t> develop .</a:t>
            </a:r>
            <a:r>
              <a:rPr dirty="0"/>
              <a:t>)</a:t>
            </a:r>
          </a:p>
        </p:txBody>
      </p:sp>
      <p:sp>
        <p:nvSpPr>
          <p:cNvPr id="456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457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710043" y="3139852"/>
            <a:ext cx="7723914" cy="767051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O</a:t>
            </a:r>
            <a:r>
              <a:rPr lang="en-US" dirty="0"/>
              <a:t>ther o</a:t>
            </a:r>
            <a:r>
              <a:rPr dirty="0"/>
              <a:t>ption: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if package is included in </a:t>
            </a:r>
            <a:r>
              <a:rPr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PyPI</a:t>
            </a:r>
            <a:endParaRPr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  <a:p>
            <a:pPr marL="0" indent="0" algn="ctr">
              <a:buSzTx/>
              <a:buNone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</a:t>
            </a:r>
            <a:r>
              <a:rPr dirty="0" err="1"/>
              <a:t>numpy</a:t>
            </a:r>
            <a:endParaRPr dirty="0"/>
          </a:p>
        </p:txBody>
      </p:sp>
      <p:sp>
        <p:nvSpPr>
          <p:cNvPr id="458" name="Text Placeholder 8"/>
          <p:cNvSpPr txBox="1">
            <a:spLocks noGrp="1"/>
          </p:cNvSpPr>
          <p:nvPr>
            <p:ph type="body" idx="21"/>
          </p:nvPr>
        </p:nvSpPr>
        <p:spPr>
          <a:xfrm>
            <a:off x="710043" y="3762102"/>
            <a:ext cx="7723914" cy="7670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O</a:t>
            </a:r>
            <a:r>
              <a:rPr lang="en-US" dirty="0"/>
              <a:t>ther option</a:t>
            </a:r>
            <a:r>
              <a:rPr dirty="0"/>
              <a:t>: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from a VCS like git</a:t>
            </a:r>
          </a:p>
          <a:p>
            <a:pPr marL="0" indent="0" algn="ctr">
              <a:buSzTx/>
              <a:buNone/>
              <a:defRPr sz="1400"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</a:t>
            </a:r>
            <a:r>
              <a:rPr dirty="0" err="1"/>
              <a:t>git+https</a:t>
            </a:r>
            <a:r>
              <a:rPr dirty="0"/>
              <a:t>://</a:t>
            </a:r>
            <a:r>
              <a:rPr dirty="0" err="1"/>
              <a:t>github.com</a:t>
            </a:r>
            <a:r>
              <a:rPr dirty="0"/>
              <a:t>/&lt;user&gt;/&lt;package-name&gt;.git</a:t>
            </a:r>
          </a:p>
        </p:txBody>
      </p:sp>
      <p:sp>
        <p:nvSpPr>
          <p:cNvPr id="459" name="Text Placeholder 1"/>
          <p:cNvSpPr txBox="1"/>
          <p:nvPr/>
        </p:nvSpPr>
        <p:spPr>
          <a:xfrm>
            <a:off x="869150" y="846000"/>
            <a:ext cx="7290349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dirty="0"/>
              <a:t>Options to install a package using </a:t>
            </a:r>
            <a:r>
              <a:rPr dirty="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pip</a:t>
            </a:r>
          </a:p>
        </p:txBody>
      </p:sp>
      <p:grpSp>
        <p:nvGrpSpPr>
          <p:cNvPr id="462" name="Title 4"/>
          <p:cNvGrpSpPr/>
          <p:nvPr/>
        </p:nvGrpSpPr>
        <p:grpSpPr>
          <a:xfrm>
            <a:off x="869150" y="-1"/>
            <a:ext cx="6062229" cy="767051"/>
            <a:chOff x="0" y="0"/>
            <a:chExt cx="6062227" cy="767049"/>
          </a:xfrm>
        </p:grpSpPr>
        <p:sp>
          <p:nvSpPr>
            <p:cNvPr id="460" name="Rectangle"/>
            <p:cNvSpPr/>
            <p:nvPr/>
          </p:nvSpPr>
          <p:spPr>
            <a:xfrm>
              <a:off x="0" y="0"/>
              <a:ext cx="6062228" cy="655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pPr>
              <a:endParaRPr/>
            </a:p>
          </p:txBody>
        </p:sp>
        <p:sp>
          <p:nvSpPr>
            <p:cNvPr id="461" name="Importing own project"/>
            <p:cNvSpPr txBox="1"/>
            <p:nvPr/>
          </p:nvSpPr>
          <p:spPr>
            <a:xfrm>
              <a:off x="0" y="0"/>
              <a:ext cx="6062228" cy="767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r>
                <a:t>Importing own project</a:t>
              </a:r>
            </a:p>
          </p:txBody>
        </p:sp>
      </p:grp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457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710043" y="1437585"/>
            <a:ext cx="7723914" cy="767051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1: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if package is included in PyPI</a:t>
            </a:r>
          </a:p>
          <a:p>
            <a:pPr marL="0" indent="0" algn="ctr">
              <a:buSzTx/>
              <a:buNone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numpy</a:t>
            </a:r>
          </a:p>
        </p:txBody>
      </p:sp>
      <p:sp>
        <p:nvSpPr>
          <p:cNvPr id="458" name="Text Placeholder 8"/>
          <p:cNvSpPr txBox="1">
            <a:spLocks noGrp="1"/>
          </p:cNvSpPr>
          <p:nvPr>
            <p:ph type="body" idx="21"/>
          </p:nvPr>
        </p:nvSpPr>
        <p:spPr>
          <a:xfrm>
            <a:off x="710043" y="2372801"/>
            <a:ext cx="7723914" cy="7670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2:</a:t>
            </a:r>
            <a:r>
              <a:rPr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from a VCS like git</a:t>
            </a:r>
          </a:p>
          <a:p>
            <a:pPr marL="0" indent="0" algn="ctr">
              <a:buSzTx/>
              <a:buNone/>
              <a:defRPr sz="1400"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git+https://github.com/&lt;user&gt;/&lt;package-name&gt;.git</a:t>
            </a:r>
          </a:p>
        </p:txBody>
      </p:sp>
      <p:sp>
        <p:nvSpPr>
          <p:cNvPr id="459" name="Text Placeholder 1"/>
          <p:cNvSpPr txBox="1"/>
          <p:nvPr/>
        </p:nvSpPr>
        <p:spPr>
          <a:xfrm>
            <a:off x="869150" y="846000"/>
            <a:ext cx="7290349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t>Options to install a package using </a:t>
            </a:r>
            <a:r>
              <a: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pip</a:t>
            </a:r>
          </a:p>
        </p:txBody>
      </p:sp>
      <p:grpSp>
        <p:nvGrpSpPr>
          <p:cNvPr id="462" name="Title 4"/>
          <p:cNvGrpSpPr/>
          <p:nvPr/>
        </p:nvGrpSpPr>
        <p:grpSpPr>
          <a:xfrm>
            <a:off x="869150" y="-1"/>
            <a:ext cx="6062229" cy="767051"/>
            <a:chOff x="0" y="0"/>
            <a:chExt cx="6062227" cy="767049"/>
          </a:xfrm>
        </p:grpSpPr>
        <p:sp>
          <p:nvSpPr>
            <p:cNvPr id="460" name="Rectangle"/>
            <p:cNvSpPr/>
            <p:nvPr/>
          </p:nvSpPr>
          <p:spPr>
            <a:xfrm>
              <a:off x="0" y="0"/>
              <a:ext cx="6062228" cy="655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pPr>
              <a:endParaRPr/>
            </a:p>
          </p:txBody>
        </p:sp>
        <p:sp>
          <p:nvSpPr>
            <p:cNvPr id="461" name="Importing own project"/>
            <p:cNvSpPr txBox="1"/>
            <p:nvPr/>
          </p:nvSpPr>
          <p:spPr>
            <a:xfrm>
              <a:off x="0" y="0"/>
              <a:ext cx="6062228" cy="767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r>
                <a:t>Importing own project</a:t>
              </a:r>
            </a:p>
          </p:txBody>
        </p:sp>
      </p:grpSp>
      <p:sp>
        <p:nvSpPr>
          <p:cNvPr id="463" name="Text Placeholder 8"/>
          <p:cNvSpPr txBox="1"/>
          <p:nvPr/>
        </p:nvSpPr>
        <p:spPr>
          <a:xfrm>
            <a:off x="710043" y="3308017"/>
            <a:ext cx="7723914" cy="1036568"/>
          </a:xfrm>
          <a:prstGeom prst="rect">
            <a:avLst/>
          </a:prstGeom>
          <a:ln w="28575">
            <a:solidFill>
              <a:srgbClr val="FF4712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 indent="139696">
              <a:spcBef>
                <a:spcPts val="600"/>
              </a:spcBef>
              <a:buClr>
                <a:srgbClr val="000000"/>
              </a:buClr>
              <a:buFont typeface="Helvetica"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3:</a:t>
            </a:r>
            <a:r>
              <a:rPr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your package with -e  (--editable) option</a:t>
            </a:r>
          </a:p>
          <a:p>
            <a:pPr algn="ctr">
              <a:spcBef>
                <a:spcPts val="600"/>
              </a:spcBef>
              <a:buClr>
                <a:srgbClr val="000000"/>
              </a:buClr>
              <a:buFont typeface="Helvetica"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-e &lt;path-to-package&gt;</a:t>
            </a:r>
          </a:p>
          <a:p>
            <a:pPr algn="ctr" defTabSz="457200">
              <a:defRPr>
                <a:solidFill>
                  <a:srgbClr val="66666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(</a:t>
            </a:r>
            <a:r>
              <a:rPr b="1">
                <a:latin typeface="Courier"/>
                <a:ea typeface="Courier"/>
                <a:cs typeface="Courier"/>
                <a:sym typeface="Courier"/>
              </a:rPr>
              <a:t>cd &lt;path-to-package&gt;; conda develop .</a:t>
            </a:r>
            <a: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705415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435" name="Title 4"/>
          <p:cNvSpPr txBox="1">
            <a:spLocks noGrp="1"/>
          </p:cNvSpPr>
          <p:nvPr>
            <p:ph type="title"/>
          </p:nvPr>
        </p:nvSpPr>
        <p:spPr>
          <a:xfrm>
            <a:off x="869150" y="-1"/>
            <a:ext cx="6641994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Installing other packages</a:t>
            </a:r>
          </a:p>
        </p:txBody>
      </p:sp>
      <p:sp>
        <p:nvSpPr>
          <p:cNvPr id="436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984501" y="1345189"/>
            <a:ext cx="3287370" cy="2542409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pip</a:t>
            </a:r>
          </a:p>
          <a:p>
            <a:pPr marL="0" indent="139696">
              <a:buSzTx/>
              <a:buNone/>
            </a:pPr>
            <a:r>
              <a:t>standard package manager for Python</a:t>
            </a:r>
          </a:p>
          <a:p>
            <a:pPr marL="0" indent="139696">
              <a:buSzTx/>
              <a:buNone/>
            </a:pPr>
            <a:endParaRPr/>
          </a:p>
          <a:p>
            <a:pPr marL="0" indent="139696">
              <a:buSzTx/>
              <a:buNone/>
            </a:pPr>
            <a:r>
              <a:t>can install packages from PyPI (Python Package Index) or from VCS e.g. github</a:t>
            </a:r>
          </a:p>
        </p:txBody>
      </p:sp>
      <p:sp>
        <p:nvSpPr>
          <p:cNvPr id="437" name="Text Placeholder 8"/>
          <p:cNvSpPr txBox="1">
            <a:spLocks noGrp="1"/>
          </p:cNvSpPr>
          <p:nvPr>
            <p:ph type="body" idx="21"/>
          </p:nvPr>
        </p:nvSpPr>
        <p:spPr>
          <a:xfrm>
            <a:off x="4872128" y="1341905"/>
            <a:ext cx="3287372" cy="254240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conda </a:t>
            </a:r>
          </a:p>
          <a:p>
            <a:pPr marL="0" indent="139696">
              <a:buSzTx/>
              <a:buNone/>
              <a:defRPr sz="1400"/>
            </a:pPr>
            <a:r>
              <a:t>open source package manager/ environment manager</a:t>
            </a:r>
          </a:p>
          <a:p>
            <a:pPr marL="0" indent="139696">
              <a:buSzTx/>
              <a:buNone/>
              <a:defRPr sz="1400"/>
            </a:pPr>
            <a:endParaRPr/>
          </a:p>
          <a:p>
            <a:pPr marL="0" indent="139696">
              <a:buSzTx/>
              <a:buNone/>
              <a:defRPr sz="1400"/>
            </a:pPr>
            <a:r>
              <a:t>can install packages which were reviewed by Anaconda (not all)</a:t>
            </a:r>
          </a:p>
        </p:txBody>
      </p:sp>
      <p:sp>
        <p:nvSpPr>
          <p:cNvPr id="438" name="Text Placeholder 1"/>
          <p:cNvSpPr txBox="1"/>
          <p:nvPr/>
        </p:nvSpPr>
        <p:spPr>
          <a:xfrm>
            <a:off x="869150" y="846000"/>
            <a:ext cx="7290349" cy="741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You can install Python packages in your terminal using a package manager</a:t>
            </a:r>
          </a:p>
        </p:txBody>
      </p:sp>
      <p:pic>
        <p:nvPicPr>
          <p:cNvPr id="439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385070" y="3996983"/>
            <a:ext cx="750222" cy="750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8663" y="3149161"/>
            <a:ext cx="1510206" cy="1510206"/>
          </a:xfrm>
          <a:prstGeom prst="rect">
            <a:avLst/>
          </a:prstGeom>
          <a:ln w="12700">
            <a:miter lim="400000"/>
          </a:ln>
        </p:spPr>
      </p:pic>
      <p:pic>
        <p:nvPicPr>
          <p:cNvPr id="441" name="Picture 6" descr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167963" y="3359191"/>
            <a:ext cx="2007477" cy="63779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2" name="Picture 8" descr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4781" y="3475692"/>
            <a:ext cx="637794" cy="637794"/>
          </a:xfrm>
          <a:prstGeom prst="rect">
            <a:avLst/>
          </a:prstGeom>
          <a:ln w="12700">
            <a:miter lim="400000"/>
          </a:ln>
        </p:spPr>
      </p:pic>
      <p:pic>
        <p:nvPicPr>
          <p:cNvPr id="443" name="Picture 10" descr="Picture 10"/>
          <p:cNvPicPr>
            <a:picLocks noChangeAspect="1"/>
          </p:cNvPicPr>
          <p:nvPr/>
        </p:nvPicPr>
        <p:blipFill>
          <a:blip r:embed="rId7"/>
          <a:srcRect t="23297" b="23338"/>
          <a:stretch>
            <a:fillRect/>
          </a:stretch>
        </p:blipFill>
        <p:spPr>
          <a:xfrm>
            <a:off x="2512748" y="4113715"/>
            <a:ext cx="1047751" cy="5591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" grpId="4" animBg="1" advAuto="0"/>
      <p:bldP spid="440" grpId="5" animBg="1" advAuto="0"/>
      <p:bldP spid="441" grpId="1" animBg="1" advAuto="0"/>
      <p:bldP spid="442" grpId="2" animBg="1" advAuto="0"/>
      <p:bldP spid="443" grpId="3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how to develop code </a:t>
            </a:r>
            <a:r>
              <a:rPr lang="en-US" dirty="0"/>
              <a:t>with editable install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597889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won’t be able to use this if you only develop in </a:t>
            </a:r>
            <a:r>
              <a:rPr lang="en-US" dirty="0" err="1"/>
              <a:t>jupyter</a:t>
            </a:r>
            <a:r>
              <a:rPr lang="en-US" dirty="0"/>
              <a:t>)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14354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/>
              <a:t>Changes to your workflow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09078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9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Title 1"/>
          <p:cNvSpPr txBox="1">
            <a:spLocks noGrp="1"/>
          </p:cNvSpPr>
          <p:nvPr>
            <p:ph type="title"/>
          </p:nvPr>
        </p:nvSpPr>
        <p:spPr>
          <a:xfrm>
            <a:off x="869150" y="0"/>
            <a:ext cx="516153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Write your function</a:t>
            </a:r>
          </a:p>
        </p:txBody>
      </p:sp>
      <p:sp>
        <p:nvSpPr>
          <p:cNvPr id="72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8"/>
            <a:ext cx="7405801" cy="3391465"/>
          </a:xfrm>
          <a:prstGeom prst="rect">
            <a:avLst/>
          </a:prstGeom>
        </p:spPr>
        <p:txBody>
          <a:bodyPr/>
          <a:lstStyle/>
          <a:p>
            <a:r>
              <a:rPr dirty="0"/>
              <a:t>Write the last remaining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potion making function</a:t>
            </a:r>
            <a:r>
              <a:rPr dirty="0"/>
              <a:t> </a:t>
            </a:r>
            <a:br>
              <a:rPr dirty="0"/>
            </a:br>
            <a:r>
              <a:rPr dirty="0"/>
              <a:t>we need before sharing the package</a:t>
            </a:r>
          </a:p>
          <a:p>
            <a:endParaRPr dirty="0"/>
          </a:p>
          <a:p>
            <a:pPr marL="0" indent="101598">
              <a:buSzTx/>
              <a:buNone/>
            </a:pPr>
            <a:r>
              <a:rPr dirty="0"/>
              <a:t>Exercise: </a:t>
            </a:r>
          </a:p>
          <a:p>
            <a:r>
              <a:rPr dirty="0"/>
              <a:t>Create a branch with a unique name</a:t>
            </a:r>
          </a:p>
          <a:p>
            <a:r>
              <a:rPr dirty="0"/>
              <a:t>Follow the instructions in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Exercise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3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Editable Installation Workflow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dirty="0"/>
              <a:t>to write and test a function to make a “Python expert” potion</a:t>
            </a:r>
          </a:p>
          <a:p>
            <a:r>
              <a:rPr dirty="0"/>
              <a:t>Create a Pull Request</a:t>
            </a:r>
          </a:p>
        </p:txBody>
      </p:sp>
      <p:sp>
        <p:nvSpPr>
          <p:cNvPr id="72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grpSp>
        <p:nvGrpSpPr>
          <p:cNvPr id="728" name="Google Shape;360;p38"/>
          <p:cNvGrpSpPr/>
          <p:nvPr/>
        </p:nvGrpSpPr>
        <p:grpSpPr>
          <a:xfrm>
            <a:off x="501226" y="2111841"/>
            <a:ext cx="367805" cy="310802"/>
            <a:chOff x="18" y="0"/>
            <a:chExt cx="367803" cy="310801"/>
          </a:xfrm>
        </p:grpSpPr>
        <p:sp>
          <p:nvSpPr>
            <p:cNvPr id="725" name="Google Shape;361;p38"/>
            <p:cNvSpPr/>
            <p:nvPr/>
          </p:nvSpPr>
          <p:spPr>
            <a:xfrm>
              <a:off x="125525" y="470"/>
              <a:ext cx="116321" cy="310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78" y="7200"/>
                  </a:moveTo>
                  <a:lnTo>
                    <a:pt x="2818" y="7231"/>
                  </a:lnTo>
                  <a:lnTo>
                    <a:pt x="3670" y="7424"/>
                  </a:lnTo>
                  <a:lnTo>
                    <a:pt x="4440" y="7615"/>
                  </a:lnTo>
                  <a:lnTo>
                    <a:pt x="4698" y="7711"/>
                  </a:lnTo>
                  <a:lnTo>
                    <a:pt x="4782" y="7839"/>
                  </a:lnTo>
                  <a:lnTo>
                    <a:pt x="4698" y="7968"/>
                  </a:lnTo>
                  <a:lnTo>
                    <a:pt x="4611" y="8063"/>
                  </a:lnTo>
                  <a:lnTo>
                    <a:pt x="4268" y="8159"/>
                  </a:lnTo>
                  <a:lnTo>
                    <a:pt x="3929" y="8192"/>
                  </a:lnTo>
                  <a:lnTo>
                    <a:pt x="3670" y="8159"/>
                  </a:lnTo>
                  <a:lnTo>
                    <a:pt x="3415" y="8128"/>
                  </a:lnTo>
                  <a:lnTo>
                    <a:pt x="2734" y="7968"/>
                  </a:lnTo>
                  <a:lnTo>
                    <a:pt x="2048" y="7808"/>
                  </a:lnTo>
                  <a:lnTo>
                    <a:pt x="1793" y="7744"/>
                  </a:lnTo>
                  <a:lnTo>
                    <a:pt x="1622" y="7648"/>
                  </a:lnTo>
                  <a:lnTo>
                    <a:pt x="1622" y="7520"/>
                  </a:lnTo>
                  <a:lnTo>
                    <a:pt x="1709" y="7391"/>
                  </a:lnTo>
                  <a:lnTo>
                    <a:pt x="1881" y="7296"/>
                  </a:lnTo>
                  <a:lnTo>
                    <a:pt x="2136" y="7231"/>
                  </a:lnTo>
                  <a:lnTo>
                    <a:pt x="2478" y="7200"/>
                  </a:lnTo>
                  <a:close/>
                  <a:moveTo>
                    <a:pt x="5890" y="8320"/>
                  </a:moveTo>
                  <a:lnTo>
                    <a:pt x="6233" y="8352"/>
                  </a:lnTo>
                  <a:lnTo>
                    <a:pt x="6488" y="8447"/>
                  </a:lnTo>
                  <a:lnTo>
                    <a:pt x="7002" y="8736"/>
                  </a:lnTo>
                  <a:lnTo>
                    <a:pt x="7428" y="9024"/>
                  </a:lnTo>
                  <a:lnTo>
                    <a:pt x="7516" y="9152"/>
                  </a:lnTo>
                  <a:lnTo>
                    <a:pt x="7516" y="9279"/>
                  </a:lnTo>
                  <a:lnTo>
                    <a:pt x="7344" y="9375"/>
                  </a:lnTo>
                  <a:lnTo>
                    <a:pt x="7086" y="9472"/>
                  </a:lnTo>
                  <a:lnTo>
                    <a:pt x="6918" y="9503"/>
                  </a:lnTo>
                  <a:lnTo>
                    <a:pt x="6488" y="9503"/>
                  </a:lnTo>
                  <a:lnTo>
                    <a:pt x="6233" y="9472"/>
                  </a:lnTo>
                  <a:lnTo>
                    <a:pt x="5890" y="9344"/>
                  </a:lnTo>
                  <a:lnTo>
                    <a:pt x="5037" y="8831"/>
                  </a:lnTo>
                  <a:lnTo>
                    <a:pt x="4953" y="8704"/>
                  </a:lnTo>
                  <a:lnTo>
                    <a:pt x="4953" y="8576"/>
                  </a:lnTo>
                  <a:lnTo>
                    <a:pt x="5037" y="8447"/>
                  </a:lnTo>
                  <a:lnTo>
                    <a:pt x="5296" y="8383"/>
                  </a:lnTo>
                  <a:lnTo>
                    <a:pt x="5635" y="8320"/>
                  </a:lnTo>
                  <a:close/>
                  <a:moveTo>
                    <a:pt x="7855" y="9823"/>
                  </a:moveTo>
                  <a:lnTo>
                    <a:pt x="8197" y="9856"/>
                  </a:lnTo>
                  <a:lnTo>
                    <a:pt x="8453" y="9920"/>
                  </a:lnTo>
                  <a:lnTo>
                    <a:pt x="8624" y="10016"/>
                  </a:lnTo>
                  <a:lnTo>
                    <a:pt x="9306" y="10624"/>
                  </a:lnTo>
                  <a:lnTo>
                    <a:pt x="9306" y="10752"/>
                  </a:lnTo>
                  <a:lnTo>
                    <a:pt x="9222" y="10879"/>
                  </a:lnTo>
                  <a:lnTo>
                    <a:pt x="9050" y="10976"/>
                  </a:lnTo>
                  <a:lnTo>
                    <a:pt x="8795" y="11039"/>
                  </a:lnTo>
                  <a:lnTo>
                    <a:pt x="8453" y="11072"/>
                  </a:lnTo>
                  <a:lnTo>
                    <a:pt x="8197" y="11039"/>
                  </a:lnTo>
                  <a:lnTo>
                    <a:pt x="7942" y="11008"/>
                  </a:lnTo>
                  <a:lnTo>
                    <a:pt x="7771" y="10943"/>
                  </a:lnTo>
                  <a:lnTo>
                    <a:pt x="7684" y="10848"/>
                  </a:lnTo>
                  <a:lnTo>
                    <a:pt x="7086" y="10271"/>
                  </a:lnTo>
                  <a:lnTo>
                    <a:pt x="7002" y="10144"/>
                  </a:lnTo>
                  <a:lnTo>
                    <a:pt x="7086" y="10016"/>
                  </a:lnTo>
                  <a:lnTo>
                    <a:pt x="7257" y="9920"/>
                  </a:lnTo>
                  <a:lnTo>
                    <a:pt x="7516" y="9856"/>
                  </a:lnTo>
                  <a:lnTo>
                    <a:pt x="7855" y="9823"/>
                  </a:lnTo>
                  <a:close/>
                  <a:moveTo>
                    <a:pt x="9477" y="11424"/>
                  </a:moveTo>
                  <a:lnTo>
                    <a:pt x="9736" y="11456"/>
                  </a:lnTo>
                  <a:lnTo>
                    <a:pt x="9991" y="11520"/>
                  </a:lnTo>
                  <a:lnTo>
                    <a:pt x="10162" y="11616"/>
                  </a:lnTo>
                  <a:lnTo>
                    <a:pt x="10760" y="12256"/>
                  </a:lnTo>
                  <a:lnTo>
                    <a:pt x="10844" y="12383"/>
                  </a:lnTo>
                  <a:lnTo>
                    <a:pt x="10760" y="12480"/>
                  </a:lnTo>
                  <a:lnTo>
                    <a:pt x="10501" y="12576"/>
                  </a:lnTo>
                  <a:lnTo>
                    <a:pt x="10246" y="12640"/>
                  </a:lnTo>
                  <a:lnTo>
                    <a:pt x="9991" y="12672"/>
                  </a:lnTo>
                  <a:lnTo>
                    <a:pt x="9736" y="12672"/>
                  </a:lnTo>
                  <a:lnTo>
                    <a:pt x="9477" y="12608"/>
                  </a:lnTo>
                  <a:lnTo>
                    <a:pt x="9306" y="12543"/>
                  </a:lnTo>
                  <a:lnTo>
                    <a:pt x="9138" y="12448"/>
                  </a:lnTo>
                  <a:lnTo>
                    <a:pt x="8624" y="11840"/>
                  </a:lnTo>
                  <a:lnTo>
                    <a:pt x="8540" y="11711"/>
                  </a:lnTo>
                  <a:lnTo>
                    <a:pt x="8624" y="11584"/>
                  </a:lnTo>
                  <a:lnTo>
                    <a:pt x="8795" y="11487"/>
                  </a:lnTo>
                  <a:lnTo>
                    <a:pt x="9138" y="11424"/>
                  </a:lnTo>
                  <a:close/>
                  <a:moveTo>
                    <a:pt x="11270" y="13024"/>
                  </a:moveTo>
                  <a:lnTo>
                    <a:pt x="11525" y="13120"/>
                  </a:lnTo>
                  <a:lnTo>
                    <a:pt x="11697" y="13216"/>
                  </a:lnTo>
                  <a:lnTo>
                    <a:pt x="12382" y="13792"/>
                  </a:lnTo>
                  <a:lnTo>
                    <a:pt x="12466" y="13920"/>
                  </a:lnTo>
                  <a:lnTo>
                    <a:pt x="12466" y="14048"/>
                  </a:lnTo>
                  <a:lnTo>
                    <a:pt x="12294" y="14144"/>
                  </a:lnTo>
                  <a:lnTo>
                    <a:pt x="12039" y="14207"/>
                  </a:lnTo>
                  <a:lnTo>
                    <a:pt x="11613" y="14240"/>
                  </a:lnTo>
                  <a:lnTo>
                    <a:pt x="11441" y="14240"/>
                  </a:lnTo>
                  <a:lnTo>
                    <a:pt x="11186" y="14207"/>
                  </a:lnTo>
                  <a:lnTo>
                    <a:pt x="11015" y="14144"/>
                  </a:lnTo>
                  <a:lnTo>
                    <a:pt x="10844" y="14080"/>
                  </a:lnTo>
                  <a:lnTo>
                    <a:pt x="10162" y="13440"/>
                  </a:lnTo>
                  <a:lnTo>
                    <a:pt x="10075" y="13312"/>
                  </a:lnTo>
                  <a:lnTo>
                    <a:pt x="10162" y="13216"/>
                  </a:lnTo>
                  <a:lnTo>
                    <a:pt x="10330" y="13120"/>
                  </a:lnTo>
                  <a:lnTo>
                    <a:pt x="10589" y="13024"/>
                  </a:lnTo>
                  <a:close/>
                  <a:moveTo>
                    <a:pt x="13147" y="14528"/>
                  </a:moveTo>
                  <a:lnTo>
                    <a:pt x="13406" y="14591"/>
                  </a:lnTo>
                  <a:lnTo>
                    <a:pt x="13661" y="14688"/>
                  </a:lnTo>
                  <a:lnTo>
                    <a:pt x="14602" y="15168"/>
                  </a:lnTo>
                  <a:lnTo>
                    <a:pt x="14769" y="15296"/>
                  </a:lnTo>
                  <a:lnTo>
                    <a:pt x="14857" y="15392"/>
                  </a:lnTo>
                  <a:lnTo>
                    <a:pt x="14685" y="15520"/>
                  </a:lnTo>
                  <a:lnTo>
                    <a:pt x="14514" y="15616"/>
                  </a:lnTo>
                  <a:lnTo>
                    <a:pt x="14259" y="15680"/>
                  </a:lnTo>
                  <a:lnTo>
                    <a:pt x="13577" y="15680"/>
                  </a:lnTo>
                  <a:lnTo>
                    <a:pt x="13319" y="15584"/>
                  </a:lnTo>
                  <a:lnTo>
                    <a:pt x="12808" y="15296"/>
                  </a:lnTo>
                  <a:lnTo>
                    <a:pt x="12211" y="15008"/>
                  </a:lnTo>
                  <a:lnTo>
                    <a:pt x="12123" y="14912"/>
                  </a:lnTo>
                  <a:lnTo>
                    <a:pt x="12123" y="14784"/>
                  </a:lnTo>
                  <a:lnTo>
                    <a:pt x="12294" y="14656"/>
                  </a:lnTo>
                  <a:lnTo>
                    <a:pt x="12466" y="14591"/>
                  </a:lnTo>
                  <a:lnTo>
                    <a:pt x="12808" y="14528"/>
                  </a:lnTo>
                  <a:close/>
                  <a:moveTo>
                    <a:pt x="16136" y="15776"/>
                  </a:moveTo>
                  <a:lnTo>
                    <a:pt x="16479" y="15840"/>
                  </a:lnTo>
                  <a:lnTo>
                    <a:pt x="17160" y="16000"/>
                  </a:lnTo>
                  <a:lnTo>
                    <a:pt x="17846" y="16160"/>
                  </a:lnTo>
                  <a:lnTo>
                    <a:pt x="18101" y="16224"/>
                  </a:lnTo>
                  <a:lnTo>
                    <a:pt x="18272" y="16352"/>
                  </a:lnTo>
                  <a:lnTo>
                    <a:pt x="18272" y="16448"/>
                  </a:lnTo>
                  <a:lnTo>
                    <a:pt x="18185" y="16576"/>
                  </a:lnTo>
                  <a:lnTo>
                    <a:pt x="18017" y="16672"/>
                  </a:lnTo>
                  <a:lnTo>
                    <a:pt x="17846" y="16703"/>
                  </a:lnTo>
                  <a:lnTo>
                    <a:pt x="17674" y="16736"/>
                  </a:lnTo>
                  <a:lnTo>
                    <a:pt x="17419" y="16768"/>
                  </a:lnTo>
                  <a:lnTo>
                    <a:pt x="17077" y="16736"/>
                  </a:lnTo>
                  <a:lnTo>
                    <a:pt x="16224" y="16544"/>
                  </a:lnTo>
                  <a:lnTo>
                    <a:pt x="15455" y="16352"/>
                  </a:lnTo>
                  <a:lnTo>
                    <a:pt x="15199" y="16255"/>
                  </a:lnTo>
                  <a:lnTo>
                    <a:pt x="15112" y="16128"/>
                  </a:lnTo>
                  <a:lnTo>
                    <a:pt x="15112" y="16031"/>
                  </a:lnTo>
                  <a:lnTo>
                    <a:pt x="15283" y="15904"/>
                  </a:lnTo>
                  <a:lnTo>
                    <a:pt x="15538" y="15809"/>
                  </a:lnTo>
                  <a:lnTo>
                    <a:pt x="15881" y="15776"/>
                  </a:lnTo>
                  <a:close/>
                  <a:moveTo>
                    <a:pt x="0" y="0"/>
                  </a:moveTo>
                  <a:lnTo>
                    <a:pt x="0" y="6976"/>
                  </a:lnTo>
                  <a:lnTo>
                    <a:pt x="259" y="7007"/>
                  </a:lnTo>
                  <a:lnTo>
                    <a:pt x="514" y="7103"/>
                  </a:lnTo>
                  <a:lnTo>
                    <a:pt x="598" y="7200"/>
                  </a:lnTo>
                  <a:lnTo>
                    <a:pt x="598" y="7391"/>
                  </a:lnTo>
                  <a:lnTo>
                    <a:pt x="426" y="7488"/>
                  </a:lnTo>
                  <a:lnTo>
                    <a:pt x="259" y="7551"/>
                  </a:lnTo>
                  <a:lnTo>
                    <a:pt x="0" y="7584"/>
                  </a:lnTo>
                  <a:lnTo>
                    <a:pt x="0" y="17504"/>
                  </a:lnTo>
                  <a:lnTo>
                    <a:pt x="21600" y="21600"/>
                  </a:lnTo>
                  <a:lnTo>
                    <a:pt x="21600" y="17184"/>
                  </a:lnTo>
                  <a:lnTo>
                    <a:pt x="20747" y="17152"/>
                  </a:lnTo>
                  <a:lnTo>
                    <a:pt x="19894" y="17087"/>
                  </a:lnTo>
                  <a:lnTo>
                    <a:pt x="19552" y="17024"/>
                  </a:lnTo>
                  <a:lnTo>
                    <a:pt x="19296" y="16960"/>
                  </a:lnTo>
                  <a:lnTo>
                    <a:pt x="19209" y="16832"/>
                  </a:lnTo>
                  <a:lnTo>
                    <a:pt x="19209" y="16703"/>
                  </a:lnTo>
                  <a:lnTo>
                    <a:pt x="19296" y="16608"/>
                  </a:lnTo>
                  <a:lnTo>
                    <a:pt x="19552" y="16512"/>
                  </a:lnTo>
                  <a:lnTo>
                    <a:pt x="19894" y="16448"/>
                  </a:lnTo>
                  <a:lnTo>
                    <a:pt x="20237" y="16448"/>
                  </a:lnTo>
                  <a:lnTo>
                    <a:pt x="21600" y="16544"/>
                  </a:lnTo>
                  <a:lnTo>
                    <a:pt x="21600" y="40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26" name="Google Shape;362;p38"/>
            <p:cNvSpPr/>
            <p:nvPr/>
          </p:nvSpPr>
          <p:spPr>
            <a:xfrm>
              <a:off x="18" y="0"/>
              <a:ext cx="115851" cy="306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71" y="7286"/>
                  </a:moveTo>
                  <a:lnTo>
                    <a:pt x="19115" y="7319"/>
                  </a:lnTo>
                  <a:lnTo>
                    <a:pt x="19371" y="7384"/>
                  </a:lnTo>
                  <a:lnTo>
                    <a:pt x="19543" y="7513"/>
                  </a:lnTo>
                  <a:lnTo>
                    <a:pt x="19543" y="7643"/>
                  </a:lnTo>
                  <a:lnTo>
                    <a:pt x="19459" y="7740"/>
                  </a:lnTo>
                  <a:lnTo>
                    <a:pt x="19287" y="7870"/>
                  </a:lnTo>
                  <a:lnTo>
                    <a:pt x="19031" y="7935"/>
                  </a:lnTo>
                  <a:lnTo>
                    <a:pt x="18259" y="8031"/>
                  </a:lnTo>
                  <a:lnTo>
                    <a:pt x="17574" y="8161"/>
                  </a:lnTo>
                  <a:lnTo>
                    <a:pt x="17314" y="8193"/>
                  </a:lnTo>
                  <a:lnTo>
                    <a:pt x="16886" y="8193"/>
                  </a:lnTo>
                  <a:lnTo>
                    <a:pt x="16714" y="8161"/>
                  </a:lnTo>
                  <a:lnTo>
                    <a:pt x="16542" y="8096"/>
                  </a:lnTo>
                  <a:lnTo>
                    <a:pt x="16374" y="8031"/>
                  </a:lnTo>
                  <a:lnTo>
                    <a:pt x="16286" y="7901"/>
                  </a:lnTo>
                  <a:lnTo>
                    <a:pt x="16286" y="7773"/>
                  </a:lnTo>
                  <a:lnTo>
                    <a:pt x="16458" y="7675"/>
                  </a:lnTo>
                  <a:lnTo>
                    <a:pt x="16714" y="7611"/>
                  </a:lnTo>
                  <a:lnTo>
                    <a:pt x="17574" y="7448"/>
                  </a:lnTo>
                  <a:lnTo>
                    <a:pt x="18431" y="7319"/>
                  </a:lnTo>
                  <a:lnTo>
                    <a:pt x="18771" y="7286"/>
                  </a:lnTo>
                  <a:close/>
                  <a:moveTo>
                    <a:pt x="14914" y="8161"/>
                  </a:moveTo>
                  <a:lnTo>
                    <a:pt x="15258" y="8193"/>
                  </a:lnTo>
                  <a:lnTo>
                    <a:pt x="15514" y="8290"/>
                  </a:lnTo>
                  <a:lnTo>
                    <a:pt x="15686" y="8388"/>
                  </a:lnTo>
                  <a:lnTo>
                    <a:pt x="15686" y="8517"/>
                  </a:lnTo>
                  <a:lnTo>
                    <a:pt x="15602" y="8615"/>
                  </a:lnTo>
                  <a:lnTo>
                    <a:pt x="15430" y="8743"/>
                  </a:lnTo>
                  <a:lnTo>
                    <a:pt x="14829" y="8938"/>
                  </a:lnTo>
                  <a:lnTo>
                    <a:pt x="14313" y="9165"/>
                  </a:lnTo>
                  <a:lnTo>
                    <a:pt x="13973" y="9262"/>
                  </a:lnTo>
                  <a:lnTo>
                    <a:pt x="13629" y="9295"/>
                  </a:lnTo>
                  <a:lnTo>
                    <a:pt x="13373" y="9262"/>
                  </a:lnTo>
                  <a:lnTo>
                    <a:pt x="13117" y="9197"/>
                  </a:lnTo>
                  <a:lnTo>
                    <a:pt x="12857" y="9100"/>
                  </a:lnTo>
                  <a:lnTo>
                    <a:pt x="12773" y="9003"/>
                  </a:lnTo>
                  <a:lnTo>
                    <a:pt x="12857" y="8873"/>
                  </a:lnTo>
                  <a:lnTo>
                    <a:pt x="13029" y="8743"/>
                  </a:lnTo>
                  <a:lnTo>
                    <a:pt x="13629" y="8485"/>
                  </a:lnTo>
                  <a:lnTo>
                    <a:pt x="14313" y="8258"/>
                  </a:lnTo>
                  <a:lnTo>
                    <a:pt x="14573" y="8193"/>
                  </a:lnTo>
                  <a:lnTo>
                    <a:pt x="14914" y="8161"/>
                  </a:lnTo>
                  <a:close/>
                  <a:moveTo>
                    <a:pt x="12172" y="9489"/>
                  </a:moveTo>
                  <a:lnTo>
                    <a:pt x="12685" y="9619"/>
                  </a:lnTo>
                  <a:lnTo>
                    <a:pt x="12857" y="9747"/>
                  </a:lnTo>
                  <a:lnTo>
                    <a:pt x="12857" y="9877"/>
                  </a:lnTo>
                  <a:lnTo>
                    <a:pt x="12773" y="10007"/>
                  </a:lnTo>
                  <a:lnTo>
                    <a:pt x="11916" y="10557"/>
                  </a:lnTo>
                  <a:lnTo>
                    <a:pt x="11828" y="10622"/>
                  </a:lnTo>
                  <a:lnTo>
                    <a:pt x="11572" y="10687"/>
                  </a:lnTo>
                  <a:lnTo>
                    <a:pt x="11400" y="10719"/>
                  </a:lnTo>
                  <a:lnTo>
                    <a:pt x="11144" y="10719"/>
                  </a:lnTo>
                  <a:lnTo>
                    <a:pt x="10800" y="10687"/>
                  </a:lnTo>
                  <a:lnTo>
                    <a:pt x="10544" y="10622"/>
                  </a:lnTo>
                  <a:lnTo>
                    <a:pt x="10372" y="10492"/>
                  </a:lnTo>
                  <a:lnTo>
                    <a:pt x="10288" y="10396"/>
                  </a:lnTo>
                  <a:lnTo>
                    <a:pt x="10372" y="10266"/>
                  </a:lnTo>
                  <a:lnTo>
                    <a:pt x="11316" y="9650"/>
                  </a:lnTo>
                  <a:lnTo>
                    <a:pt x="11484" y="9554"/>
                  </a:lnTo>
                  <a:lnTo>
                    <a:pt x="11828" y="9520"/>
                  </a:lnTo>
                  <a:lnTo>
                    <a:pt x="12172" y="9489"/>
                  </a:lnTo>
                  <a:close/>
                  <a:moveTo>
                    <a:pt x="10028" y="11043"/>
                  </a:moveTo>
                  <a:lnTo>
                    <a:pt x="10372" y="11076"/>
                  </a:lnTo>
                  <a:lnTo>
                    <a:pt x="10628" y="11141"/>
                  </a:lnTo>
                  <a:lnTo>
                    <a:pt x="10800" y="11238"/>
                  </a:lnTo>
                  <a:lnTo>
                    <a:pt x="10888" y="11368"/>
                  </a:lnTo>
                  <a:lnTo>
                    <a:pt x="10888" y="11496"/>
                  </a:lnTo>
                  <a:lnTo>
                    <a:pt x="10288" y="12080"/>
                  </a:lnTo>
                  <a:lnTo>
                    <a:pt x="10200" y="12176"/>
                  </a:lnTo>
                  <a:lnTo>
                    <a:pt x="10028" y="12241"/>
                  </a:lnTo>
                  <a:lnTo>
                    <a:pt x="9772" y="12306"/>
                  </a:lnTo>
                  <a:lnTo>
                    <a:pt x="9256" y="12306"/>
                  </a:lnTo>
                  <a:lnTo>
                    <a:pt x="8915" y="12241"/>
                  </a:lnTo>
                  <a:lnTo>
                    <a:pt x="8743" y="12145"/>
                  </a:lnTo>
                  <a:lnTo>
                    <a:pt x="8659" y="12015"/>
                  </a:lnTo>
                  <a:lnTo>
                    <a:pt x="8659" y="11885"/>
                  </a:lnTo>
                  <a:lnTo>
                    <a:pt x="9256" y="11269"/>
                  </a:lnTo>
                  <a:lnTo>
                    <a:pt x="9428" y="11141"/>
                  </a:lnTo>
                  <a:lnTo>
                    <a:pt x="9687" y="11076"/>
                  </a:lnTo>
                  <a:lnTo>
                    <a:pt x="10028" y="11043"/>
                  </a:lnTo>
                  <a:close/>
                  <a:moveTo>
                    <a:pt x="8915" y="12695"/>
                  </a:moveTo>
                  <a:lnTo>
                    <a:pt x="9256" y="12760"/>
                  </a:lnTo>
                  <a:lnTo>
                    <a:pt x="9515" y="12857"/>
                  </a:lnTo>
                  <a:lnTo>
                    <a:pt x="9600" y="12953"/>
                  </a:lnTo>
                  <a:lnTo>
                    <a:pt x="9600" y="13083"/>
                  </a:lnTo>
                  <a:lnTo>
                    <a:pt x="9256" y="13730"/>
                  </a:lnTo>
                  <a:lnTo>
                    <a:pt x="9087" y="13829"/>
                  </a:lnTo>
                  <a:lnTo>
                    <a:pt x="8915" y="13925"/>
                  </a:lnTo>
                  <a:lnTo>
                    <a:pt x="8659" y="13957"/>
                  </a:lnTo>
                  <a:lnTo>
                    <a:pt x="8399" y="13990"/>
                  </a:lnTo>
                  <a:lnTo>
                    <a:pt x="8227" y="13990"/>
                  </a:lnTo>
                  <a:lnTo>
                    <a:pt x="7887" y="13925"/>
                  </a:lnTo>
                  <a:lnTo>
                    <a:pt x="7715" y="13829"/>
                  </a:lnTo>
                  <a:lnTo>
                    <a:pt x="7543" y="13730"/>
                  </a:lnTo>
                  <a:lnTo>
                    <a:pt x="7543" y="13602"/>
                  </a:lnTo>
                  <a:lnTo>
                    <a:pt x="7887" y="12953"/>
                  </a:lnTo>
                  <a:lnTo>
                    <a:pt x="8059" y="12825"/>
                  </a:lnTo>
                  <a:lnTo>
                    <a:pt x="8315" y="12727"/>
                  </a:lnTo>
                  <a:lnTo>
                    <a:pt x="8571" y="12695"/>
                  </a:lnTo>
                  <a:close/>
                  <a:moveTo>
                    <a:pt x="8059" y="14379"/>
                  </a:moveTo>
                  <a:lnTo>
                    <a:pt x="8399" y="14411"/>
                  </a:lnTo>
                  <a:lnTo>
                    <a:pt x="8659" y="14509"/>
                  </a:lnTo>
                  <a:lnTo>
                    <a:pt x="8827" y="14606"/>
                  </a:lnTo>
                  <a:lnTo>
                    <a:pt x="8827" y="14735"/>
                  </a:lnTo>
                  <a:lnTo>
                    <a:pt x="8743" y="15059"/>
                  </a:lnTo>
                  <a:lnTo>
                    <a:pt x="8659" y="15156"/>
                  </a:lnTo>
                  <a:lnTo>
                    <a:pt x="8487" y="15253"/>
                  </a:lnTo>
                  <a:lnTo>
                    <a:pt x="8227" y="15318"/>
                  </a:lnTo>
                  <a:lnTo>
                    <a:pt x="7887" y="15351"/>
                  </a:lnTo>
                  <a:lnTo>
                    <a:pt x="7799" y="15351"/>
                  </a:lnTo>
                  <a:lnTo>
                    <a:pt x="7459" y="15318"/>
                  </a:lnTo>
                  <a:lnTo>
                    <a:pt x="7199" y="15253"/>
                  </a:lnTo>
                  <a:lnTo>
                    <a:pt x="7115" y="15124"/>
                  </a:lnTo>
                  <a:lnTo>
                    <a:pt x="7027" y="14994"/>
                  </a:lnTo>
                  <a:lnTo>
                    <a:pt x="7115" y="14670"/>
                  </a:lnTo>
                  <a:lnTo>
                    <a:pt x="7199" y="14541"/>
                  </a:lnTo>
                  <a:lnTo>
                    <a:pt x="7459" y="14444"/>
                  </a:lnTo>
                  <a:lnTo>
                    <a:pt x="7715" y="14379"/>
                  </a:lnTo>
                  <a:close/>
                  <a:moveTo>
                    <a:pt x="21600" y="0"/>
                  </a:moveTo>
                  <a:lnTo>
                    <a:pt x="1885" y="3790"/>
                  </a:lnTo>
                  <a:lnTo>
                    <a:pt x="1457" y="3853"/>
                  </a:lnTo>
                  <a:lnTo>
                    <a:pt x="1113" y="3983"/>
                  </a:lnTo>
                  <a:lnTo>
                    <a:pt x="772" y="4113"/>
                  </a:lnTo>
                  <a:lnTo>
                    <a:pt x="512" y="4275"/>
                  </a:lnTo>
                  <a:lnTo>
                    <a:pt x="256" y="4405"/>
                  </a:lnTo>
                  <a:lnTo>
                    <a:pt x="84" y="4567"/>
                  </a:lnTo>
                  <a:lnTo>
                    <a:pt x="0" y="4728"/>
                  </a:lnTo>
                  <a:lnTo>
                    <a:pt x="0" y="21276"/>
                  </a:lnTo>
                  <a:lnTo>
                    <a:pt x="172" y="21373"/>
                  </a:lnTo>
                  <a:lnTo>
                    <a:pt x="340" y="21471"/>
                  </a:lnTo>
                  <a:lnTo>
                    <a:pt x="600" y="21535"/>
                  </a:lnTo>
                  <a:lnTo>
                    <a:pt x="856" y="21568"/>
                  </a:lnTo>
                  <a:lnTo>
                    <a:pt x="1200" y="21600"/>
                  </a:lnTo>
                  <a:lnTo>
                    <a:pt x="1629" y="21568"/>
                  </a:lnTo>
                  <a:lnTo>
                    <a:pt x="1973" y="21503"/>
                  </a:lnTo>
                  <a:lnTo>
                    <a:pt x="21600" y="17715"/>
                  </a:lnTo>
                  <a:lnTo>
                    <a:pt x="21600" y="7708"/>
                  </a:lnTo>
                  <a:lnTo>
                    <a:pt x="21088" y="7708"/>
                  </a:lnTo>
                  <a:lnTo>
                    <a:pt x="20831" y="7643"/>
                  </a:lnTo>
                  <a:lnTo>
                    <a:pt x="20659" y="7546"/>
                  </a:lnTo>
                  <a:lnTo>
                    <a:pt x="20572" y="7416"/>
                  </a:lnTo>
                  <a:lnTo>
                    <a:pt x="20659" y="7286"/>
                  </a:lnTo>
                  <a:lnTo>
                    <a:pt x="20831" y="7189"/>
                  </a:lnTo>
                  <a:lnTo>
                    <a:pt x="21088" y="7124"/>
                  </a:lnTo>
                  <a:lnTo>
                    <a:pt x="21344" y="7093"/>
                  </a:lnTo>
                  <a:lnTo>
                    <a:pt x="21600" y="705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27" name="Google Shape;363;p38"/>
            <p:cNvSpPr/>
            <p:nvPr/>
          </p:nvSpPr>
          <p:spPr>
            <a:xfrm>
              <a:off x="251972" y="4141"/>
              <a:ext cx="115851" cy="306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29" y="5772"/>
                  </a:moveTo>
                  <a:lnTo>
                    <a:pt x="13113" y="5806"/>
                  </a:lnTo>
                  <a:lnTo>
                    <a:pt x="13285" y="5838"/>
                  </a:lnTo>
                  <a:lnTo>
                    <a:pt x="13373" y="5869"/>
                  </a:lnTo>
                  <a:lnTo>
                    <a:pt x="13457" y="6033"/>
                  </a:lnTo>
                  <a:lnTo>
                    <a:pt x="13373" y="6195"/>
                  </a:lnTo>
                  <a:lnTo>
                    <a:pt x="13113" y="6389"/>
                  </a:lnTo>
                  <a:lnTo>
                    <a:pt x="11312" y="7589"/>
                  </a:lnTo>
                  <a:lnTo>
                    <a:pt x="13201" y="7978"/>
                  </a:lnTo>
                  <a:lnTo>
                    <a:pt x="13285" y="8010"/>
                  </a:lnTo>
                  <a:lnTo>
                    <a:pt x="13373" y="8075"/>
                  </a:lnTo>
                  <a:lnTo>
                    <a:pt x="13457" y="8205"/>
                  </a:lnTo>
                  <a:lnTo>
                    <a:pt x="13373" y="8399"/>
                  </a:lnTo>
                  <a:lnTo>
                    <a:pt x="13201" y="8594"/>
                  </a:lnTo>
                  <a:lnTo>
                    <a:pt x="12857" y="8756"/>
                  </a:lnTo>
                  <a:lnTo>
                    <a:pt x="12513" y="8853"/>
                  </a:lnTo>
                  <a:lnTo>
                    <a:pt x="12085" y="8918"/>
                  </a:lnTo>
                  <a:lnTo>
                    <a:pt x="11913" y="8918"/>
                  </a:lnTo>
                  <a:lnTo>
                    <a:pt x="11828" y="8886"/>
                  </a:lnTo>
                  <a:lnTo>
                    <a:pt x="9944" y="8497"/>
                  </a:lnTo>
                  <a:lnTo>
                    <a:pt x="8143" y="9696"/>
                  </a:lnTo>
                  <a:lnTo>
                    <a:pt x="7799" y="9860"/>
                  </a:lnTo>
                  <a:lnTo>
                    <a:pt x="7455" y="9957"/>
                  </a:lnTo>
                  <a:lnTo>
                    <a:pt x="7027" y="10022"/>
                  </a:lnTo>
                  <a:lnTo>
                    <a:pt x="6855" y="10022"/>
                  </a:lnTo>
                  <a:lnTo>
                    <a:pt x="6771" y="9989"/>
                  </a:lnTo>
                  <a:lnTo>
                    <a:pt x="6599" y="9957"/>
                  </a:lnTo>
                  <a:lnTo>
                    <a:pt x="6514" y="9892"/>
                  </a:lnTo>
                  <a:lnTo>
                    <a:pt x="6427" y="9762"/>
                  </a:lnTo>
                  <a:lnTo>
                    <a:pt x="6514" y="9568"/>
                  </a:lnTo>
                  <a:lnTo>
                    <a:pt x="6771" y="9372"/>
                  </a:lnTo>
                  <a:lnTo>
                    <a:pt x="8571" y="8173"/>
                  </a:lnTo>
                  <a:lnTo>
                    <a:pt x="6686" y="7783"/>
                  </a:lnTo>
                  <a:lnTo>
                    <a:pt x="6599" y="7751"/>
                  </a:lnTo>
                  <a:lnTo>
                    <a:pt x="6514" y="7686"/>
                  </a:lnTo>
                  <a:lnTo>
                    <a:pt x="6427" y="7556"/>
                  </a:lnTo>
                  <a:lnTo>
                    <a:pt x="6514" y="7394"/>
                  </a:lnTo>
                  <a:lnTo>
                    <a:pt x="6686" y="7200"/>
                  </a:lnTo>
                  <a:lnTo>
                    <a:pt x="7027" y="7038"/>
                  </a:lnTo>
                  <a:lnTo>
                    <a:pt x="7371" y="6908"/>
                  </a:lnTo>
                  <a:lnTo>
                    <a:pt x="7799" y="6876"/>
                  </a:lnTo>
                  <a:lnTo>
                    <a:pt x="7971" y="6876"/>
                  </a:lnTo>
                  <a:lnTo>
                    <a:pt x="8055" y="6908"/>
                  </a:lnTo>
                  <a:lnTo>
                    <a:pt x="9944" y="7297"/>
                  </a:lnTo>
                  <a:lnTo>
                    <a:pt x="11744" y="6096"/>
                  </a:lnTo>
                  <a:lnTo>
                    <a:pt x="12085" y="5934"/>
                  </a:lnTo>
                  <a:lnTo>
                    <a:pt x="12429" y="5806"/>
                  </a:lnTo>
                  <a:lnTo>
                    <a:pt x="12857" y="5772"/>
                  </a:lnTo>
                  <a:close/>
                  <a:moveTo>
                    <a:pt x="11144" y="9696"/>
                  </a:moveTo>
                  <a:lnTo>
                    <a:pt x="11400" y="9730"/>
                  </a:lnTo>
                  <a:lnTo>
                    <a:pt x="11656" y="9827"/>
                  </a:lnTo>
                  <a:lnTo>
                    <a:pt x="11828" y="9924"/>
                  </a:lnTo>
                  <a:lnTo>
                    <a:pt x="12000" y="10281"/>
                  </a:lnTo>
                  <a:lnTo>
                    <a:pt x="12000" y="10411"/>
                  </a:lnTo>
                  <a:lnTo>
                    <a:pt x="11828" y="10508"/>
                  </a:lnTo>
                  <a:lnTo>
                    <a:pt x="11572" y="10605"/>
                  </a:lnTo>
                  <a:lnTo>
                    <a:pt x="11312" y="10638"/>
                  </a:lnTo>
                  <a:lnTo>
                    <a:pt x="10884" y="10638"/>
                  </a:lnTo>
                  <a:lnTo>
                    <a:pt x="10372" y="10508"/>
                  </a:lnTo>
                  <a:lnTo>
                    <a:pt x="10284" y="10378"/>
                  </a:lnTo>
                  <a:lnTo>
                    <a:pt x="10116" y="10086"/>
                  </a:lnTo>
                  <a:lnTo>
                    <a:pt x="10116" y="9957"/>
                  </a:lnTo>
                  <a:lnTo>
                    <a:pt x="10200" y="9860"/>
                  </a:lnTo>
                  <a:lnTo>
                    <a:pt x="10456" y="9762"/>
                  </a:lnTo>
                  <a:lnTo>
                    <a:pt x="10800" y="9696"/>
                  </a:lnTo>
                  <a:close/>
                  <a:moveTo>
                    <a:pt x="11400" y="11092"/>
                  </a:moveTo>
                  <a:lnTo>
                    <a:pt x="11744" y="11124"/>
                  </a:lnTo>
                  <a:lnTo>
                    <a:pt x="12085" y="11189"/>
                  </a:lnTo>
                  <a:lnTo>
                    <a:pt x="12257" y="11286"/>
                  </a:lnTo>
                  <a:lnTo>
                    <a:pt x="12344" y="11416"/>
                  </a:lnTo>
                  <a:lnTo>
                    <a:pt x="12429" y="11967"/>
                  </a:lnTo>
                  <a:lnTo>
                    <a:pt x="12344" y="12097"/>
                  </a:lnTo>
                  <a:lnTo>
                    <a:pt x="12344" y="12226"/>
                  </a:lnTo>
                  <a:lnTo>
                    <a:pt x="12172" y="12324"/>
                  </a:lnTo>
                  <a:lnTo>
                    <a:pt x="11828" y="12390"/>
                  </a:lnTo>
                  <a:lnTo>
                    <a:pt x="11484" y="12421"/>
                  </a:lnTo>
                  <a:lnTo>
                    <a:pt x="11144" y="12390"/>
                  </a:lnTo>
                  <a:lnTo>
                    <a:pt x="10884" y="12324"/>
                  </a:lnTo>
                  <a:lnTo>
                    <a:pt x="10716" y="12194"/>
                  </a:lnTo>
                  <a:lnTo>
                    <a:pt x="10628" y="12064"/>
                  </a:lnTo>
                  <a:lnTo>
                    <a:pt x="10716" y="11967"/>
                  </a:lnTo>
                  <a:lnTo>
                    <a:pt x="10628" y="11448"/>
                  </a:lnTo>
                  <a:lnTo>
                    <a:pt x="10716" y="11319"/>
                  </a:lnTo>
                  <a:lnTo>
                    <a:pt x="10884" y="11221"/>
                  </a:lnTo>
                  <a:lnTo>
                    <a:pt x="11144" y="11124"/>
                  </a:lnTo>
                  <a:lnTo>
                    <a:pt x="11400" y="11092"/>
                  </a:lnTo>
                  <a:close/>
                  <a:moveTo>
                    <a:pt x="11400" y="12810"/>
                  </a:moveTo>
                  <a:lnTo>
                    <a:pt x="11744" y="12876"/>
                  </a:lnTo>
                  <a:lnTo>
                    <a:pt x="12000" y="12941"/>
                  </a:lnTo>
                  <a:lnTo>
                    <a:pt x="12172" y="13069"/>
                  </a:lnTo>
                  <a:lnTo>
                    <a:pt x="12172" y="13200"/>
                  </a:lnTo>
                  <a:lnTo>
                    <a:pt x="11744" y="13881"/>
                  </a:lnTo>
                  <a:lnTo>
                    <a:pt x="11656" y="13978"/>
                  </a:lnTo>
                  <a:lnTo>
                    <a:pt x="11484" y="14043"/>
                  </a:lnTo>
                  <a:lnTo>
                    <a:pt x="11228" y="14076"/>
                  </a:lnTo>
                  <a:lnTo>
                    <a:pt x="10972" y="14108"/>
                  </a:lnTo>
                  <a:lnTo>
                    <a:pt x="10716" y="14108"/>
                  </a:lnTo>
                  <a:lnTo>
                    <a:pt x="10372" y="14043"/>
                  </a:lnTo>
                  <a:lnTo>
                    <a:pt x="10200" y="13946"/>
                  </a:lnTo>
                  <a:lnTo>
                    <a:pt x="10116" y="13816"/>
                  </a:lnTo>
                  <a:lnTo>
                    <a:pt x="10116" y="13686"/>
                  </a:lnTo>
                  <a:lnTo>
                    <a:pt x="10456" y="13103"/>
                  </a:lnTo>
                  <a:lnTo>
                    <a:pt x="10544" y="12972"/>
                  </a:lnTo>
                  <a:lnTo>
                    <a:pt x="10800" y="12876"/>
                  </a:lnTo>
                  <a:lnTo>
                    <a:pt x="11056" y="12810"/>
                  </a:lnTo>
                  <a:close/>
                  <a:moveTo>
                    <a:pt x="10028" y="14432"/>
                  </a:moveTo>
                  <a:lnTo>
                    <a:pt x="10284" y="14465"/>
                  </a:lnTo>
                  <a:lnTo>
                    <a:pt x="10544" y="14562"/>
                  </a:lnTo>
                  <a:lnTo>
                    <a:pt x="10716" y="14659"/>
                  </a:lnTo>
                  <a:lnTo>
                    <a:pt x="10800" y="14789"/>
                  </a:lnTo>
                  <a:lnTo>
                    <a:pt x="10200" y="15243"/>
                  </a:lnTo>
                  <a:lnTo>
                    <a:pt x="9600" y="15535"/>
                  </a:lnTo>
                  <a:lnTo>
                    <a:pt x="9343" y="15599"/>
                  </a:lnTo>
                  <a:lnTo>
                    <a:pt x="8999" y="15632"/>
                  </a:lnTo>
                  <a:lnTo>
                    <a:pt x="8655" y="15632"/>
                  </a:lnTo>
                  <a:lnTo>
                    <a:pt x="8399" y="15567"/>
                  </a:lnTo>
                  <a:lnTo>
                    <a:pt x="8227" y="15470"/>
                  </a:lnTo>
                  <a:lnTo>
                    <a:pt x="8143" y="15372"/>
                  </a:lnTo>
                  <a:lnTo>
                    <a:pt x="8143" y="15243"/>
                  </a:lnTo>
                  <a:lnTo>
                    <a:pt x="8315" y="15113"/>
                  </a:lnTo>
                  <a:lnTo>
                    <a:pt x="8743" y="14886"/>
                  </a:lnTo>
                  <a:lnTo>
                    <a:pt x="9171" y="14627"/>
                  </a:lnTo>
                  <a:lnTo>
                    <a:pt x="9343" y="14497"/>
                  </a:lnTo>
                  <a:lnTo>
                    <a:pt x="9684" y="14465"/>
                  </a:lnTo>
                  <a:lnTo>
                    <a:pt x="10028" y="14432"/>
                  </a:lnTo>
                  <a:close/>
                  <a:moveTo>
                    <a:pt x="7115" y="15729"/>
                  </a:moveTo>
                  <a:lnTo>
                    <a:pt x="7371" y="15762"/>
                  </a:lnTo>
                  <a:lnTo>
                    <a:pt x="7627" y="15859"/>
                  </a:lnTo>
                  <a:lnTo>
                    <a:pt x="7799" y="15988"/>
                  </a:lnTo>
                  <a:lnTo>
                    <a:pt x="7799" y="16086"/>
                  </a:lnTo>
                  <a:lnTo>
                    <a:pt x="7627" y="16215"/>
                  </a:lnTo>
                  <a:lnTo>
                    <a:pt x="7455" y="16314"/>
                  </a:lnTo>
                  <a:lnTo>
                    <a:pt x="6599" y="16507"/>
                  </a:lnTo>
                  <a:lnTo>
                    <a:pt x="5826" y="16669"/>
                  </a:lnTo>
                  <a:lnTo>
                    <a:pt x="5398" y="16703"/>
                  </a:lnTo>
                  <a:lnTo>
                    <a:pt x="5226" y="16669"/>
                  </a:lnTo>
                  <a:lnTo>
                    <a:pt x="4970" y="16638"/>
                  </a:lnTo>
                  <a:lnTo>
                    <a:pt x="4626" y="16507"/>
                  </a:lnTo>
                  <a:lnTo>
                    <a:pt x="4542" y="16379"/>
                  </a:lnTo>
                  <a:lnTo>
                    <a:pt x="4626" y="16248"/>
                  </a:lnTo>
                  <a:lnTo>
                    <a:pt x="4798" y="16152"/>
                  </a:lnTo>
                  <a:lnTo>
                    <a:pt x="5058" y="16086"/>
                  </a:lnTo>
                  <a:lnTo>
                    <a:pt x="6427" y="15762"/>
                  </a:lnTo>
                  <a:lnTo>
                    <a:pt x="6771" y="15729"/>
                  </a:lnTo>
                  <a:close/>
                  <a:moveTo>
                    <a:pt x="2913" y="16379"/>
                  </a:moveTo>
                  <a:lnTo>
                    <a:pt x="3257" y="16442"/>
                  </a:lnTo>
                  <a:lnTo>
                    <a:pt x="3513" y="16507"/>
                  </a:lnTo>
                  <a:lnTo>
                    <a:pt x="3598" y="16638"/>
                  </a:lnTo>
                  <a:lnTo>
                    <a:pt x="3598" y="16768"/>
                  </a:lnTo>
                  <a:lnTo>
                    <a:pt x="3513" y="16865"/>
                  </a:lnTo>
                  <a:lnTo>
                    <a:pt x="3257" y="16962"/>
                  </a:lnTo>
                  <a:lnTo>
                    <a:pt x="2997" y="17027"/>
                  </a:lnTo>
                  <a:lnTo>
                    <a:pt x="1113" y="17124"/>
                  </a:lnTo>
                  <a:lnTo>
                    <a:pt x="1028" y="17124"/>
                  </a:lnTo>
                  <a:lnTo>
                    <a:pt x="769" y="17092"/>
                  </a:lnTo>
                  <a:lnTo>
                    <a:pt x="256" y="16962"/>
                  </a:lnTo>
                  <a:lnTo>
                    <a:pt x="168" y="16831"/>
                  </a:lnTo>
                  <a:lnTo>
                    <a:pt x="256" y="16703"/>
                  </a:lnTo>
                  <a:lnTo>
                    <a:pt x="428" y="16606"/>
                  </a:lnTo>
                  <a:lnTo>
                    <a:pt x="684" y="16507"/>
                  </a:lnTo>
                  <a:lnTo>
                    <a:pt x="941" y="16476"/>
                  </a:lnTo>
                  <a:lnTo>
                    <a:pt x="2569" y="16379"/>
                  </a:lnTo>
                  <a:close/>
                  <a:moveTo>
                    <a:pt x="19971" y="0"/>
                  </a:moveTo>
                  <a:lnTo>
                    <a:pt x="19627" y="65"/>
                  </a:lnTo>
                  <a:lnTo>
                    <a:pt x="0" y="3859"/>
                  </a:lnTo>
                  <a:lnTo>
                    <a:pt x="0" y="21600"/>
                  </a:lnTo>
                  <a:lnTo>
                    <a:pt x="19715" y="17805"/>
                  </a:lnTo>
                  <a:lnTo>
                    <a:pt x="20143" y="17740"/>
                  </a:lnTo>
                  <a:lnTo>
                    <a:pt x="20487" y="17611"/>
                  </a:lnTo>
                  <a:lnTo>
                    <a:pt x="20828" y="17481"/>
                  </a:lnTo>
                  <a:lnTo>
                    <a:pt x="21088" y="17351"/>
                  </a:lnTo>
                  <a:lnTo>
                    <a:pt x="21344" y="17189"/>
                  </a:lnTo>
                  <a:lnTo>
                    <a:pt x="21516" y="17027"/>
                  </a:lnTo>
                  <a:lnTo>
                    <a:pt x="21600" y="16865"/>
                  </a:lnTo>
                  <a:lnTo>
                    <a:pt x="21600" y="292"/>
                  </a:lnTo>
                  <a:lnTo>
                    <a:pt x="21428" y="194"/>
                  </a:lnTo>
                  <a:lnTo>
                    <a:pt x="21260" y="97"/>
                  </a:lnTo>
                  <a:lnTo>
                    <a:pt x="21000" y="32"/>
                  </a:lnTo>
                  <a:lnTo>
                    <a:pt x="2074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14354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Notes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879035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  <a:r>
              <a:rPr lang="en-US" dirty="0">
                <a:solidFill>
                  <a:schemeClr val="accent6"/>
                </a:solidFill>
              </a:rPr>
              <a:t>**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won’t be able to use this if you only develop in </a:t>
            </a:r>
            <a:r>
              <a:rPr lang="en-US" dirty="0" err="1"/>
              <a:t>jupyter</a:t>
            </a:r>
            <a:r>
              <a:rPr lang="en-US" dirty="0"/>
              <a:t>)</a:t>
            </a:r>
          </a:p>
          <a:p>
            <a:pPr marL="126997" indent="0">
              <a:buSzPts val="1700"/>
              <a:buNone/>
              <a:defRPr sz="1700"/>
            </a:pPr>
            <a:r>
              <a:rPr lang="en-US" b="1" dirty="0">
                <a:solidFill>
                  <a:schemeClr val="accent6"/>
                </a:solidFill>
              </a:rPr>
              <a:t>** you will have to do some setup steps at the start and regular updates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61105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/>
              <a:t>Changes to your workflow II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785815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29128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9FE42DB-DEC5-93B1-2471-AD762DB9E1A0}"/>
              </a:ext>
            </a:extLst>
          </p:cNvPr>
          <p:cNvSpPr/>
          <p:nvPr/>
        </p:nvSpPr>
        <p:spPr>
          <a:xfrm>
            <a:off x="2109009" y="1275714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4" name="Rechteck 3">
            <a:extLst>
              <a:ext uri="{FF2B5EF4-FFF2-40B4-BE49-F238E27FC236}">
                <a16:creationId xmlns:a16="http://schemas.microsoft.com/office/drawing/2014/main" id="{0C64D1FF-B482-5236-2E3B-3DAE9438288B}"/>
              </a:ext>
            </a:extLst>
          </p:cNvPr>
          <p:cNvSpPr/>
          <p:nvPr/>
        </p:nvSpPr>
        <p:spPr>
          <a:xfrm>
            <a:off x="1182353" y="3037921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</p:spTree>
    <p:extLst>
      <p:ext uri="{BB962C8B-B14F-4D97-AF65-F5344CB8AC3E}">
        <p14:creationId xmlns:p14="http://schemas.microsoft.com/office/powerpoint/2010/main" val="42426366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especially when you want to </a:t>
            </a:r>
            <a:r>
              <a:rPr lang="en-US" sz="1700" b="1" dirty="0">
                <a:sym typeface="Wingdings" pitchFamily="2" charset="2"/>
              </a:rPr>
              <a:t>share or publish your code</a:t>
            </a:r>
            <a:endParaRPr lang="en-US" sz="1700" b="1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24" name="Rechteck 523">
            <a:extLst>
              <a:ext uri="{FF2B5EF4-FFF2-40B4-BE49-F238E27FC236}">
                <a16:creationId xmlns:a16="http://schemas.microsoft.com/office/drawing/2014/main" id="{7A9D8F4F-9481-DE3A-4C27-8E41CFA3F075}"/>
              </a:ext>
            </a:extLst>
          </p:cNvPr>
          <p:cNvSpPr/>
          <p:nvPr/>
        </p:nvSpPr>
        <p:spPr>
          <a:xfrm>
            <a:off x="1136018" y="2796175"/>
            <a:ext cx="5601666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4" name="Rechteck 33">
            <a:extLst>
              <a:ext uri="{FF2B5EF4-FFF2-40B4-BE49-F238E27FC236}">
                <a16:creationId xmlns:a16="http://schemas.microsoft.com/office/drawing/2014/main" id="{E45BC446-59C7-7C6F-CA18-5C55F9F89A63}"/>
              </a:ext>
            </a:extLst>
          </p:cNvPr>
          <p:cNvSpPr/>
          <p:nvPr/>
        </p:nvSpPr>
        <p:spPr>
          <a:xfrm>
            <a:off x="1136018" y="1266311"/>
            <a:ext cx="41728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setup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41994090-D6F8-0FC6-38DA-A383C3E2F4BE}"/>
              </a:ext>
            </a:extLst>
          </p:cNvPr>
          <p:cNvSpPr/>
          <p:nvPr/>
        </p:nvSpPr>
        <p:spPr>
          <a:xfrm>
            <a:off x="1553307" y="1266311"/>
            <a:ext cx="4469358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89FA771E-0CA9-9381-D856-25AA261EE35A}"/>
              </a:ext>
            </a:extLst>
          </p:cNvPr>
          <p:cNvSpPr/>
          <p:nvPr/>
        </p:nvSpPr>
        <p:spPr>
          <a:xfrm>
            <a:off x="2394049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06C8C965-6268-F2C8-8E32-99EB58F202D9}"/>
              </a:ext>
            </a:extLst>
          </p:cNvPr>
          <p:cNvSpPr/>
          <p:nvPr/>
        </p:nvSpPr>
        <p:spPr>
          <a:xfrm>
            <a:off x="2879068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A2D7BFA7-8654-8201-08B1-1D908632B26B}"/>
              </a:ext>
            </a:extLst>
          </p:cNvPr>
          <p:cNvSpPr/>
          <p:nvPr/>
        </p:nvSpPr>
        <p:spPr>
          <a:xfrm>
            <a:off x="4210686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84C7CD35-5D44-D5F1-A942-A95B324270E0}"/>
              </a:ext>
            </a:extLst>
          </p:cNvPr>
          <p:cNvSpPr/>
          <p:nvPr/>
        </p:nvSpPr>
        <p:spPr>
          <a:xfrm>
            <a:off x="5140404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0" name="Rechteck 519">
            <a:extLst>
              <a:ext uri="{FF2B5EF4-FFF2-40B4-BE49-F238E27FC236}">
                <a16:creationId xmlns:a16="http://schemas.microsoft.com/office/drawing/2014/main" id="{37B241A0-4EA5-4D09-8174-ED83F36211C8}"/>
              </a:ext>
            </a:extLst>
          </p:cNvPr>
          <p:cNvSpPr/>
          <p:nvPr/>
        </p:nvSpPr>
        <p:spPr>
          <a:xfrm>
            <a:off x="2388924" y="2653703"/>
            <a:ext cx="417289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fix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1" name="Rechteck 520">
            <a:extLst>
              <a:ext uri="{FF2B5EF4-FFF2-40B4-BE49-F238E27FC236}">
                <a16:creationId xmlns:a16="http://schemas.microsoft.com/office/drawing/2014/main" id="{4ACF556F-5A60-CEE8-F3C9-CCA0C407E8A2}"/>
              </a:ext>
            </a:extLst>
          </p:cNvPr>
          <p:cNvSpPr/>
          <p:nvPr/>
        </p:nvSpPr>
        <p:spPr>
          <a:xfrm>
            <a:off x="3636481" y="2743266"/>
            <a:ext cx="592892" cy="400108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search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for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sp>
        <p:nvSpPr>
          <p:cNvPr id="522" name="Rechteck 521">
            <a:extLst>
              <a:ext uri="{FF2B5EF4-FFF2-40B4-BE49-F238E27FC236}">
                <a16:creationId xmlns:a16="http://schemas.microsoft.com/office/drawing/2014/main" id="{E4A9CC10-C736-E2F2-78DE-836DC93561C3}"/>
              </a:ext>
            </a:extLst>
          </p:cNvPr>
          <p:cNvSpPr/>
          <p:nvPr/>
        </p:nvSpPr>
        <p:spPr>
          <a:xfrm>
            <a:off x="5100670" y="2657461"/>
            <a:ext cx="554406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/>
              <a:t>restructure</a:t>
            </a:r>
            <a:endParaRPr lang="de-DE" sz="10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B0F48FE-7DC9-CFCE-5DE5-D68E6A3F1988}"/>
              </a:ext>
            </a:extLst>
          </p:cNvPr>
          <p:cNvSpPr/>
          <p:nvPr/>
        </p:nvSpPr>
        <p:spPr>
          <a:xfrm>
            <a:off x="6046487" y="1266159"/>
            <a:ext cx="495058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9D31664B-1378-8CDF-2406-5CEFD20A728C}"/>
              </a:ext>
            </a:extLst>
          </p:cNvPr>
          <p:cNvSpPr/>
          <p:nvPr/>
        </p:nvSpPr>
        <p:spPr>
          <a:xfrm>
            <a:off x="6750710" y="2798773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</p:spTree>
    <p:extLst>
      <p:ext uri="{BB962C8B-B14F-4D97-AF65-F5344CB8AC3E}">
        <p14:creationId xmlns:p14="http://schemas.microsoft.com/office/powerpoint/2010/main" val="30818633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4" grpId="0" animBg="1"/>
      <p:bldP spid="520" grpId="0" animBg="1"/>
      <p:bldP spid="521" grpId="0" animBg="1"/>
      <p:bldP spid="522" grpId="0" animBg="1"/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Github/Gitlab</a:t>
            </a:r>
          </a:p>
          <a:p>
            <a:pPr lvl="1" indent="-330192">
              <a:buSzPts val="1700"/>
              <a:buChar char="▪"/>
              <a:defRPr sz="1700"/>
            </a:pPr>
            <a:r>
              <a:t>perfectly fine for publishing publication code</a:t>
            </a:r>
          </a:p>
          <a:p>
            <a:pPr lvl="1" indent="-330192">
              <a:buSzPts val="1700"/>
              <a:buChar char="▪"/>
              <a:defRPr sz="1700"/>
            </a:pPr>
            <a:r>
              <a:t>perfectly  fine for hosting research group code</a:t>
            </a:r>
          </a:p>
          <a:p>
            <a:pPr lvl="1" indent="-330192">
              <a:buSzPts val="1700"/>
              <a:buChar char="▪"/>
              <a:defRPr sz="1700"/>
            </a:pPr>
            <a:endParaRPr/>
          </a:p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PyPi: Python Package Index</a:t>
            </a:r>
          </a:p>
          <a:p>
            <a:pPr lvl="1" indent="-330192">
              <a:buSzPts val="1700"/>
              <a:buChar char="▪"/>
              <a:defRPr sz="1700"/>
            </a:pPr>
            <a:r>
              <a:t>If you want others to use your library, you must have your code on PyPi to make it easier for others to download and use it</a:t>
            </a:r>
          </a:p>
        </p:txBody>
      </p:sp>
      <p:sp>
        <p:nvSpPr>
          <p:cNvPr id="73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22536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Publishing code</a:t>
            </a:r>
          </a:p>
        </p:txBody>
      </p:sp>
      <p:sp>
        <p:nvSpPr>
          <p:cNvPr id="73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618D7-44F3-93BF-0FBC-CE4DC6B5B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break </a:t>
            </a:r>
            <a:r>
              <a:rPr lang="de-DE" dirty="0" err="1"/>
              <a:t>now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29254836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package structure – required files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6915399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I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19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3702850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Python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familiar</a:t>
            </a:r>
            <a:r>
              <a:rPr lang="de-DE" dirty="0"/>
              <a:t> / </a:t>
            </a:r>
            <a:r>
              <a:rPr lang="de-DE" dirty="0" err="1"/>
              <a:t>unfamiliar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Discuss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partner</a:t>
            </a: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84A5154-7CF6-DF89-75A9-E3D2708ECFC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606405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rPr lang="en-US" dirty="0"/>
              <a:t>Notes</a:t>
            </a:r>
            <a:endParaRPr dirty="0"/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61613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" grpId="0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46817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Python package structure</a:t>
            </a:r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21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C2EC8D-7F2F-BD35-042F-C297DA307F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45999"/>
            <a:ext cx="4232239" cy="3598113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Required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/ &lt;name-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Modules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LICENSE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README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Tests – </a:t>
            </a:r>
            <a:r>
              <a:rPr lang="de-DE" dirty="0" err="1"/>
              <a:t>wait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tomorrow</a:t>
            </a:r>
            <a:r>
              <a:rPr lang="de-DE" dirty="0"/>
              <a:t> </a:t>
            </a:r>
            <a:r>
              <a:rPr lang="de-DE" dirty="0">
                <a:sym typeface="Wingdings" pitchFamily="2" charset="2"/>
              </a:rPr>
              <a:t>. </a:t>
            </a:r>
            <a:br>
              <a:rPr lang="de-DE" dirty="0">
                <a:sym typeface="Wingdings" pitchFamily="2" charset="2"/>
              </a:rPr>
            </a:br>
            <a:r>
              <a:rPr lang="de-DE" dirty="0"/>
              <a:t>The </a:t>
            </a:r>
            <a:r>
              <a:rPr lang="de-DE" dirty="0" err="1"/>
              <a:t>best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enable</a:t>
            </a:r>
            <a:r>
              <a:rPr lang="de-DE" dirty="0"/>
              <a:t> </a:t>
            </a:r>
            <a:r>
              <a:rPr lang="de-DE" dirty="0" err="1"/>
              <a:t>yourself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tests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an </a:t>
            </a:r>
            <a:r>
              <a:rPr lang="de-DE" dirty="0" err="1"/>
              <a:t>editable</a:t>
            </a:r>
            <a:r>
              <a:rPr lang="de-DE" dirty="0"/>
              <a:t> </a:t>
            </a:r>
            <a:r>
              <a:rPr lang="de-DE" dirty="0" err="1"/>
              <a:t>install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83A6CD-CC37-BF85-412B-BBABD959510D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FC70B5A9-3F2E-32A6-54E9-CBACA33EBA88}"/>
              </a:ext>
            </a:extLst>
          </p:cNvPr>
          <p:cNvSpPr/>
          <p:nvPr/>
        </p:nvSpPr>
        <p:spPr>
          <a:xfrm>
            <a:off x="5156391" y="1931929"/>
            <a:ext cx="2488817" cy="1038152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934054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22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indent="-330192">
              <a:buSzPts val="1400"/>
              <a:defRPr sz="1400"/>
            </a:pPr>
            <a:endParaRPr lang="en-US" dirty="0"/>
          </a:p>
        </p:txBody>
      </p:sp>
      <p:sp>
        <p:nvSpPr>
          <p:cNvPr id="489" name="Rectangle 6"/>
          <p:cNvSpPr/>
          <p:nvPr/>
        </p:nvSpPr>
        <p:spPr>
          <a:xfrm>
            <a:off x="4463751" y="1417588"/>
            <a:ext cx="4150627" cy="2308324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project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"brewing"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version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"0.1.0"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description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"a python package for brewing potions"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authors</a:t>
            </a:r>
            <a:r>
              <a:rPr dirty="0">
                <a:solidFill>
                  <a:srgbClr val="D4D4D4"/>
                </a:solidFill>
              </a:rPr>
              <a:t> = [{</a:t>
            </a: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lang="en-US" dirty="0"/>
              <a:t>A</a:t>
            </a:r>
            <a:r>
              <a:rPr dirty="0"/>
              <a:t>. </a:t>
            </a:r>
            <a:r>
              <a:rPr lang="en-US" dirty="0"/>
              <a:t>SPP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>
                <a:solidFill>
                  <a:srgbClr val="569CD6"/>
                </a:solidFill>
              </a:rPr>
              <a:t>email</a:t>
            </a:r>
            <a:r>
              <a:rPr dirty="0">
                <a:solidFill>
                  <a:srgbClr val="D4D4D4"/>
                </a:solidFill>
              </a:rPr>
              <a:t>=</a:t>
            </a:r>
            <a:r>
              <a:rPr dirty="0"/>
              <a:t>"</a:t>
            </a:r>
            <a:r>
              <a:rPr lang="en-US" dirty="0" err="1"/>
              <a:t>a.spp</a:t>
            </a:r>
            <a:r>
              <a:rPr dirty="0" err="1"/>
              <a:t>@</a:t>
            </a:r>
            <a:r>
              <a:rPr lang="en-US" dirty="0" err="1"/>
              <a:t>magic</a:t>
            </a:r>
            <a:r>
              <a:rPr dirty="0" err="1"/>
              <a:t>.ac.uk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license</a:t>
            </a:r>
            <a:r>
              <a:rPr dirty="0">
                <a:solidFill>
                  <a:srgbClr val="D4D4D4"/>
                </a:solidFill>
              </a:rPr>
              <a:t> = {</a:t>
            </a:r>
            <a:r>
              <a:rPr dirty="0">
                <a:solidFill>
                  <a:srgbClr val="569CD6"/>
                </a:solidFill>
              </a:rPr>
              <a:t>file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"LICENSE"</a:t>
            </a:r>
            <a:r>
              <a:rPr dirty="0">
                <a:solidFill>
                  <a:srgbClr val="D4D4D4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readme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README.md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requires-python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"&gt;=3.</a:t>
            </a:r>
            <a:r>
              <a:rPr lang="en-US" dirty="0">
                <a:solidFill>
                  <a:srgbClr val="CE9178"/>
                </a:solidFill>
              </a:rPr>
              <a:t>11</a:t>
            </a:r>
            <a:r>
              <a:rPr dirty="0">
                <a:solidFill>
                  <a:srgbClr val="CE9178"/>
                </a:solidFill>
              </a:rPr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dependencies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numpy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"matplotlib &gt;= 3.0.0"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</a:t>
            </a:r>
            <a:r>
              <a:rPr dirty="0" err="1"/>
              <a:t>pytest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/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 err="1"/>
              <a:t>tool</a:t>
            </a:r>
            <a:r>
              <a:rPr dirty="0" err="1">
                <a:solidFill>
                  <a:srgbClr val="D4D4D4"/>
                </a:solidFill>
              </a:rPr>
              <a:t>.</a:t>
            </a:r>
            <a:r>
              <a:rPr dirty="0" err="1"/>
              <a:t>setuptools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packages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"brewing"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build-system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requires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setuptools</a:t>
            </a:r>
            <a:r>
              <a:rPr dirty="0"/>
              <a:t>&gt;=42"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build-backend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setuptools.build_meta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23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indent="-330192">
              <a:buSzPts val="1400"/>
              <a:defRPr sz="1400"/>
            </a:pPr>
            <a:endParaRPr lang="en-US" dirty="0"/>
          </a:p>
          <a:p>
            <a:pPr indent="-330192" hangingPunct="1">
              <a:buSzPts val="1400"/>
              <a:defRPr sz="1400"/>
            </a:pPr>
            <a:r>
              <a:rPr lang="de-DE" sz="1400" b="1" u="sng" dirty="0" err="1"/>
              <a:t>Dependencies</a:t>
            </a:r>
            <a:r>
              <a:rPr lang="de-DE" sz="1400" b="1" u="sng" dirty="0"/>
              <a:t>:</a:t>
            </a:r>
          </a:p>
          <a:p>
            <a:pPr lvl="1" indent="-330192">
              <a:buSzPts val="1400"/>
              <a:defRPr sz="1400"/>
            </a:pPr>
            <a:r>
              <a:rPr lang="de-DE" sz="1400" dirty="0" err="1"/>
              <a:t>Declare</a:t>
            </a:r>
            <a:r>
              <a:rPr lang="de-DE" sz="1400" dirty="0"/>
              <a:t> </a:t>
            </a:r>
            <a:r>
              <a:rPr lang="de-DE" sz="1400" dirty="0" err="1"/>
              <a:t>what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import</a:t>
            </a:r>
            <a:r>
              <a:rPr lang="de-DE" sz="1400" dirty="0"/>
              <a:t> in </a:t>
            </a:r>
            <a:br>
              <a:rPr lang="de-DE" sz="1400" dirty="0"/>
            </a:br>
            <a:r>
              <a:rPr lang="de-DE" sz="1400" dirty="0" err="1"/>
              <a:t>the</a:t>
            </a:r>
            <a:r>
              <a:rPr lang="de-DE" sz="1400" dirty="0"/>
              <a:t> code </a:t>
            </a:r>
            <a:r>
              <a:rPr lang="de-DE" sz="1400" dirty="0">
                <a:sym typeface="Wingdings" pitchFamily="2" charset="2"/>
              </a:rPr>
              <a:t> </a:t>
            </a:r>
            <a:r>
              <a:rPr lang="de-DE" sz="1400" dirty="0" err="1">
                <a:sym typeface="Wingdings" pitchFamily="2" charset="2"/>
              </a:rPr>
              <a:t>it</a:t>
            </a:r>
            <a:r>
              <a:rPr lang="de-DE" sz="1400" dirty="0">
                <a:sym typeface="Wingdings" pitchFamily="2" charset="2"/>
              </a:rPr>
              <a:t> will not </a:t>
            </a:r>
            <a:r>
              <a:rPr lang="de-DE" sz="1400" dirty="0" err="1">
                <a:sym typeface="Wingdings" pitchFamily="2" charset="2"/>
              </a:rPr>
              <a:t>work</a:t>
            </a:r>
            <a:r>
              <a:rPr lang="de-DE" sz="1400" dirty="0">
                <a:sym typeface="Wingdings" pitchFamily="2" charset="2"/>
              </a:rPr>
              <a:t> </a:t>
            </a:r>
            <a:br>
              <a:rPr lang="de-DE" sz="1400" dirty="0">
                <a:sym typeface="Wingdings" pitchFamily="2" charset="2"/>
              </a:rPr>
            </a:br>
            <a:r>
              <a:rPr lang="de-DE" sz="1400" dirty="0">
                <a:sym typeface="Wingdings" pitchFamily="2" charset="2"/>
              </a:rPr>
              <a:t>in </a:t>
            </a:r>
            <a:r>
              <a:rPr lang="de-DE" sz="1400" dirty="0" err="1">
                <a:sym typeface="Wingdings" pitchFamily="2" charset="2"/>
              </a:rPr>
              <a:t>other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places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otherwise</a:t>
            </a:r>
            <a:r>
              <a:rPr lang="de-DE" sz="1400" dirty="0"/>
              <a:t>! </a:t>
            </a:r>
          </a:p>
          <a:p>
            <a:pPr lvl="1" indent="-330192">
              <a:buSzPts val="1400"/>
              <a:defRPr sz="1400"/>
            </a:pP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don’t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just </a:t>
            </a: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copy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„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pip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list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“!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 err="1"/>
              <a:t>Whenever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add</a:t>
            </a:r>
            <a:r>
              <a:rPr lang="de-DE" sz="1400" dirty="0"/>
              <a:t> a </a:t>
            </a:r>
            <a:r>
              <a:rPr lang="de-DE" sz="1400" dirty="0" err="1"/>
              <a:t>new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package</a:t>
            </a:r>
            <a:r>
              <a:rPr lang="de-DE" sz="1400" dirty="0"/>
              <a:t>, </a:t>
            </a:r>
            <a:r>
              <a:rPr lang="de-DE" sz="1400" dirty="0" err="1"/>
              <a:t>add</a:t>
            </a:r>
            <a:r>
              <a:rPr lang="de-DE" sz="1400" dirty="0"/>
              <a:t> </a:t>
            </a:r>
            <a:r>
              <a:rPr lang="de-DE" sz="1400" dirty="0" err="1"/>
              <a:t>it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requirements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/>
              <a:t>Can also </a:t>
            </a:r>
            <a:r>
              <a:rPr lang="de-DE" sz="1400" dirty="0" err="1"/>
              <a:t>go</a:t>
            </a:r>
            <a:r>
              <a:rPr lang="de-DE" sz="1400" dirty="0"/>
              <a:t> </a:t>
            </a:r>
            <a:r>
              <a:rPr lang="de-DE" sz="1400" dirty="0" err="1"/>
              <a:t>into</a:t>
            </a:r>
            <a:r>
              <a:rPr lang="de-DE" sz="1400" dirty="0"/>
              <a:t> separate </a:t>
            </a:r>
            <a:br>
              <a:rPr lang="de-DE" sz="1400" dirty="0"/>
            </a:br>
            <a:r>
              <a:rPr lang="de-DE" sz="1400" dirty="0" err="1"/>
              <a:t>requirements.txt</a:t>
            </a:r>
            <a:r>
              <a:rPr lang="de-DE" sz="1400" dirty="0"/>
              <a:t> </a:t>
            </a:r>
            <a:r>
              <a:rPr lang="de-DE" sz="1400" dirty="0" err="1"/>
              <a:t>file</a:t>
            </a:r>
            <a:endParaRPr lang="en-US" dirty="0"/>
          </a:p>
        </p:txBody>
      </p:sp>
      <p:sp>
        <p:nvSpPr>
          <p:cNvPr id="489" name="Rectangle 6"/>
          <p:cNvSpPr/>
          <p:nvPr/>
        </p:nvSpPr>
        <p:spPr>
          <a:xfrm>
            <a:off x="4463751" y="1417588"/>
            <a:ext cx="4150627" cy="2308324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project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"brewing"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version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"0.1.0"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description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"a python package for brewing potions"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authors</a:t>
            </a:r>
            <a:r>
              <a:rPr dirty="0">
                <a:solidFill>
                  <a:srgbClr val="D4D4D4"/>
                </a:solidFill>
              </a:rPr>
              <a:t> = [{</a:t>
            </a: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lang="en-US" dirty="0"/>
              <a:t>A</a:t>
            </a:r>
            <a:r>
              <a:rPr dirty="0"/>
              <a:t>. </a:t>
            </a:r>
            <a:r>
              <a:rPr lang="en-US" dirty="0"/>
              <a:t>SPP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>
                <a:solidFill>
                  <a:srgbClr val="569CD6"/>
                </a:solidFill>
              </a:rPr>
              <a:t>email</a:t>
            </a:r>
            <a:r>
              <a:rPr dirty="0">
                <a:solidFill>
                  <a:srgbClr val="D4D4D4"/>
                </a:solidFill>
              </a:rPr>
              <a:t>=</a:t>
            </a:r>
            <a:r>
              <a:rPr dirty="0"/>
              <a:t>"</a:t>
            </a:r>
            <a:r>
              <a:rPr lang="en-US" dirty="0" err="1"/>
              <a:t>a.spp</a:t>
            </a:r>
            <a:r>
              <a:rPr dirty="0" err="1"/>
              <a:t>@</a:t>
            </a:r>
            <a:r>
              <a:rPr lang="en-US" dirty="0" err="1"/>
              <a:t>magic</a:t>
            </a:r>
            <a:r>
              <a:rPr dirty="0" err="1"/>
              <a:t>.ac.uk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license</a:t>
            </a:r>
            <a:r>
              <a:rPr dirty="0">
                <a:solidFill>
                  <a:srgbClr val="D4D4D4"/>
                </a:solidFill>
              </a:rPr>
              <a:t> = {</a:t>
            </a:r>
            <a:r>
              <a:rPr dirty="0">
                <a:solidFill>
                  <a:srgbClr val="569CD6"/>
                </a:solidFill>
              </a:rPr>
              <a:t>file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"LICENSE"</a:t>
            </a:r>
            <a:r>
              <a:rPr dirty="0">
                <a:solidFill>
                  <a:srgbClr val="D4D4D4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readme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README.md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requires-python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"&gt;=3.</a:t>
            </a:r>
            <a:r>
              <a:rPr lang="en-US" dirty="0">
                <a:solidFill>
                  <a:srgbClr val="CE9178"/>
                </a:solidFill>
              </a:rPr>
              <a:t>11</a:t>
            </a:r>
            <a:r>
              <a:rPr dirty="0">
                <a:solidFill>
                  <a:srgbClr val="CE9178"/>
                </a:solidFill>
              </a:rPr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dependencies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numpy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"matplotlib &gt;= 3.0.0"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</a:t>
            </a:r>
            <a:r>
              <a:rPr dirty="0" err="1"/>
              <a:t>pytest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/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 err="1"/>
              <a:t>tool</a:t>
            </a:r>
            <a:r>
              <a:rPr dirty="0" err="1">
                <a:solidFill>
                  <a:srgbClr val="D4D4D4"/>
                </a:solidFill>
              </a:rPr>
              <a:t>.</a:t>
            </a:r>
            <a:r>
              <a:rPr dirty="0" err="1"/>
              <a:t>setuptools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packages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"brewing"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build-system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requires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setuptools</a:t>
            </a:r>
            <a:r>
              <a:rPr dirty="0"/>
              <a:t>&gt;=42"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build-backend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setuptools.build_meta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1F1BAD77-C6B8-3C0A-46FA-C0021A6F071B}"/>
              </a:ext>
            </a:extLst>
          </p:cNvPr>
          <p:cNvSpPr/>
          <p:nvPr/>
        </p:nvSpPr>
        <p:spPr>
          <a:xfrm>
            <a:off x="4362714" y="2451643"/>
            <a:ext cx="4149970" cy="335573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761346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" grpId="0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The setup steps only take time at the start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Set up the project structure, then never worry about it again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</a:t>
            </a:r>
            <a:r>
              <a:rPr dirty="0"/>
              <a:t>et your imports</a:t>
            </a:r>
            <a:r>
              <a:rPr lang="en-US" dirty="0"/>
              <a:t>, </a:t>
            </a:r>
            <a:r>
              <a:rPr dirty="0"/>
              <a:t>then never worry about them again</a:t>
            </a:r>
            <a:endParaRPr lang="en-US" dirty="0"/>
          </a:p>
          <a:p>
            <a:pPr lvl="1" indent="-330192">
              <a:buSzPts val="1700"/>
              <a:defRPr sz="1700"/>
            </a:pPr>
            <a:r>
              <a:rPr lang="de-DE" dirty="0"/>
              <a:t>The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projects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like </a:t>
            </a:r>
            <a:r>
              <a:rPr lang="de-DE" dirty="0" err="1"/>
              <a:t>this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easier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will </a:t>
            </a:r>
            <a:r>
              <a:rPr lang="de-DE" dirty="0" err="1"/>
              <a:t>become</a:t>
            </a:r>
            <a:r>
              <a:rPr lang="de-DE" dirty="0"/>
              <a:t>. In </a:t>
            </a:r>
            <a:r>
              <a:rPr lang="de-DE" dirty="0" err="1"/>
              <a:t>the</a:t>
            </a:r>
            <a:r>
              <a:rPr lang="de-DE" dirty="0"/>
              <a:t> end </a:t>
            </a:r>
            <a:r>
              <a:rPr lang="de-DE" dirty="0" err="1"/>
              <a:t>it‘s</a:t>
            </a:r>
            <a:r>
              <a:rPr lang="de-DE" dirty="0"/>
              <a:t> </a:t>
            </a:r>
            <a:r>
              <a:rPr lang="de-DE" dirty="0" err="1"/>
              <a:t>faster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solving</a:t>
            </a:r>
            <a:r>
              <a:rPr lang="de-DE" dirty="0"/>
              <a:t> a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error</a:t>
            </a:r>
            <a:r>
              <a:rPr lang="de-DE" dirty="0"/>
              <a:t>.</a:t>
            </a:r>
            <a:endParaRPr dirty="0"/>
          </a:p>
          <a:p>
            <a:pPr indent="-330192">
              <a:buSzPts val="1700"/>
              <a:defRPr sz="1700"/>
            </a:pPr>
            <a:endParaRPr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You unlock so many abilities with only a little effort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sharing code, publishing, endlessly looking for functions or files, avoiding import errors when moving files, …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 continue coding after inside but especially outside academia, this will be the standard you will encounter.</a:t>
            </a:r>
            <a:endParaRPr b="1" dirty="0">
              <a:solidFill>
                <a:schemeClr val="accent1"/>
              </a:solidFill>
            </a:endParaRPr>
          </a:p>
          <a:p>
            <a:pPr indent="-330192">
              <a:buSzPts val="1700"/>
              <a:defRPr sz="1700"/>
            </a:pP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24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5CF6DC-093F-023B-E342-A40246170036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4775377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All the advantages</a:t>
            </a:r>
          </a:p>
        </p:txBody>
      </p:sp>
    </p:spTree>
    <p:extLst>
      <p:ext uri="{BB962C8B-B14F-4D97-AF65-F5344CB8AC3E}">
        <p14:creationId xmlns:p14="http://schemas.microsoft.com/office/powerpoint/2010/main" val="458086769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Python package structure and code organization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Documentation and formatting tools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 and usable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2" name="Pfeil nach rechts 1">
            <a:extLst>
              <a:ext uri="{FF2B5EF4-FFF2-40B4-BE49-F238E27FC236}">
                <a16:creationId xmlns:a16="http://schemas.microsoft.com/office/drawing/2014/main" id="{65638A2A-537C-9D96-B1FF-C5EC50161427}"/>
              </a:ext>
            </a:extLst>
          </p:cNvPr>
          <p:cNvSpPr/>
          <p:nvPr/>
        </p:nvSpPr>
        <p:spPr>
          <a:xfrm rot="9576828">
            <a:off x="3228407" y="1334290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ED72D9"/>
          </a:solidFill>
          <a:ln w="25400" cap="flat">
            <a:solidFill>
              <a:srgbClr val="ED72D9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6" name="Picture 2" descr="Im Proud Of Myself GIFs - Find &amp; Share on GIPHY">
            <a:extLst>
              <a:ext uri="{FF2B5EF4-FFF2-40B4-BE49-F238E27FC236}">
                <a16:creationId xmlns:a16="http://schemas.microsoft.com/office/drawing/2014/main" id="{16F907C4-1F42-16A9-C835-1EBC56244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452" y="2154374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618D7-44F3-93BF-0FBC-CE4DC6B5B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break </a:t>
            </a:r>
            <a:r>
              <a:rPr lang="de-DE" dirty="0" err="1"/>
              <a:t>now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7373111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how to organize content of python files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94234638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II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28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4108486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Python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folders</a:t>
            </a:r>
            <a:r>
              <a:rPr lang="de-DE" dirty="0"/>
              <a:t> </a:t>
            </a:r>
            <a:r>
              <a:rPr lang="de-DE" b="1" i="1" dirty="0" err="1"/>
              <a:t>that</a:t>
            </a:r>
            <a:r>
              <a:rPr lang="de-DE" b="1" i="1" dirty="0"/>
              <a:t> </a:t>
            </a:r>
            <a:r>
              <a:rPr lang="de-DE" b="1" i="1" dirty="0" err="1"/>
              <a:t>contain</a:t>
            </a:r>
            <a:r>
              <a:rPr lang="de-DE" b="1" i="1" dirty="0"/>
              <a:t> code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organised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How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do </a:t>
            </a:r>
            <a:r>
              <a:rPr lang="de-DE" dirty="0" err="1"/>
              <a:t>this</a:t>
            </a:r>
            <a:r>
              <a:rPr lang="de-DE" dirty="0"/>
              <a:t>,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differ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Discuss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partner</a:t>
            </a: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84A5154-7CF6-DF89-75A9-E3D2708ECFC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033088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29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78026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Notes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5843534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548497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by purpose or thematically</a:t>
            </a:r>
            <a:br>
              <a:rPr lang="en-US" b="1" i="1" dirty="0"/>
            </a:b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folders:</a:t>
            </a:r>
          </a:p>
          <a:p>
            <a:pPr lvl="1" indent="-330192">
              <a:buSzPts val="1700"/>
              <a:defRPr sz="1700"/>
            </a:pPr>
            <a:r>
              <a:rPr lang="en-US" b="1" i="1" dirty="0" err="1"/>
              <a:t>src</a:t>
            </a:r>
            <a:r>
              <a:rPr lang="en-US" dirty="0"/>
              <a:t> - code that is being developed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scripts and notebooks </a:t>
            </a:r>
            <a:r>
              <a:rPr lang="en-US" dirty="0"/>
              <a:t>– for demonstrations, teaching, examples, accompanying papers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tests</a:t>
            </a:r>
            <a:r>
              <a:rPr lang="en-US" dirty="0"/>
              <a:t> – you will learn about these tomorrow </a:t>
            </a:r>
            <a:r>
              <a:rPr lang="en-US" dirty="0">
                <a:sym typeface="Wingdings" pitchFamily="2" charset="2"/>
              </a:rPr>
              <a:t>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30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requirements.txt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273143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by purpose or thematically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code into files/folders by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theme / purpose</a:t>
            </a:r>
            <a:r>
              <a:rPr lang="en-US" dirty="0"/>
              <a:t> – data handling, </a:t>
            </a:r>
            <a:br>
              <a:rPr lang="en-US" dirty="0"/>
            </a:br>
            <a:r>
              <a:rPr lang="en-US" dirty="0"/>
              <a:t>preprocessing, plotting, …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type</a:t>
            </a:r>
            <a:r>
              <a:rPr lang="en-US" dirty="0"/>
              <a:t> – </a:t>
            </a:r>
            <a:r>
              <a:rPr lang="en-US" dirty="0" err="1"/>
              <a:t>i</a:t>
            </a:r>
            <a:r>
              <a:rPr lang="en-US" dirty="0"/>
              <a:t>/o config, parameters, </a:t>
            </a:r>
            <a:br>
              <a:rPr lang="en-US" dirty="0"/>
            </a:br>
            <a:r>
              <a:rPr lang="en-US" dirty="0"/>
              <a:t>functions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b="1" dirty="0"/>
              <a:t>Single responsibility principle</a:t>
            </a: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31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requirements.txt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55694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32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0BAA37EA-AA19-9840-361A-0F03A65DB27C}"/>
              </a:ext>
            </a:extLst>
          </p:cNvPr>
          <p:cNvSpPr/>
          <p:nvPr/>
        </p:nvSpPr>
        <p:spPr>
          <a:xfrm>
            <a:off x="4840129" y="912373"/>
            <a:ext cx="3025083" cy="95410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1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1.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 marR="0" indent="-285750" algn="l" defTabSz="914400" rtl="0" fontAlgn="auto" latinLnBrk="0" hangingPunct="0">
              <a:buClrTx/>
              <a:buSzTx/>
              <a:buFontTx/>
              <a:buChar char="-"/>
              <a:tabLst/>
            </a:pPr>
            <a:r>
              <a:rPr lang="de-DE" b="1" dirty="0" err="1">
                <a:solidFill>
                  <a:schemeClr val="accent1"/>
                </a:solidFill>
              </a:rPr>
              <a:t>standard</a:t>
            </a:r>
            <a:r>
              <a:rPr lang="de-DE" b="1" dirty="0">
                <a:solidFill>
                  <a:schemeClr val="accent1"/>
                </a:solidFill>
              </a:rPr>
              <a:t> Python </a:t>
            </a:r>
            <a:r>
              <a:rPr lang="de-DE" b="1" dirty="0" err="1">
                <a:solidFill>
                  <a:schemeClr val="accent1"/>
                </a:solidFill>
              </a:rPr>
              <a:t>library</a:t>
            </a:r>
            <a:endParaRPr lang="de-DE" b="1" dirty="0">
              <a:solidFill>
                <a:schemeClr val="accent1"/>
              </a:solidFill>
            </a:endParaRPr>
          </a:p>
          <a:p>
            <a:pPr marL="108000" marR="0" indent="-285750" algn="l" defTabSz="914400" rtl="0" fontAlgn="auto" latinLnBrk="0" hangingPunct="0">
              <a:buClrTx/>
              <a:buSzTx/>
              <a:buFontTx/>
              <a:buChar char="-"/>
              <a:tabLst/>
            </a:pPr>
            <a:r>
              <a:rPr lang="de-DE" b="1" dirty="0" err="1">
                <a:solidFill>
                  <a:schemeClr val="accent1"/>
                </a:solidFill>
              </a:rPr>
              <a:t>installed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packages</a:t>
            </a:r>
            <a:endParaRPr lang="de-DE" b="1" dirty="0">
              <a:solidFill>
                <a:schemeClr val="accent1"/>
              </a:solidFill>
            </a:endParaRPr>
          </a:p>
          <a:p>
            <a:pPr marL="108000" marR="0" indent="-285750" algn="l" defTabSz="914400" rtl="0" fontAlgn="auto" latinLnBrk="0" hangingPunct="0">
              <a:buClrTx/>
              <a:buSzTx/>
              <a:buFontTx/>
              <a:buChar char="-"/>
              <a:tabLst/>
            </a:pPr>
            <a:r>
              <a:rPr lang="de-DE" b="1" dirty="0" err="1">
                <a:solidFill>
                  <a:schemeClr val="accent1"/>
                </a:solidFill>
              </a:rPr>
              <a:t>local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modules</a:t>
            </a:r>
            <a:endParaRPr lang="de-DE" b="1" dirty="0">
              <a:solidFill>
                <a:schemeClr val="accent1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3EB428C6-C919-8DBB-FC96-33D11A430730}"/>
              </a:ext>
            </a:extLst>
          </p:cNvPr>
          <p:cNvSpPr/>
          <p:nvPr/>
        </p:nvSpPr>
        <p:spPr>
          <a:xfrm>
            <a:off x="4840128" y="2163919"/>
            <a:ext cx="3025083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4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2.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constants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A41DA84C-8006-D531-F59D-3598342FF0F6}"/>
              </a:ext>
            </a:extLst>
          </p:cNvPr>
          <p:cNvSpPr/>
          <p:nvPr/>
        </p:nvSpPr>
        <p:spPr>
          <a:xfrm>
            <a:off x="4840127" y="2980896"/>
            <a:ext cx="3025083" cy="738662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5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accent5"/>
                </a:solidFill>
              </a:rPr>
              <a:t>3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classes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and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functions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ClassName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func_name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728E2DBB-8D6D-D186-D3BE-01DF2333A567}"/>
              </a:ext>
            </a:extLst>
          </p:cNvPr>
          <p:cNvSpPr/>
          <p:nvPr/>
        </p:nvSpPr>
        <p:spPr>
          <a:xfrm>
            <a:off x="4840127" y="4004690"/>
            <a:ext cx="3025083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rgbClr val="ED72D9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rgbClr val="ED72D9"/>
                </a:solidFill>
              </a:rPr>
              <a:t>4. </a:t>
            </a:r>
            <a:r>
              <a:rPr lang="de-DE" b="1" dirty="0" err="1">
                <a:solidFill>
                  <a:srgbClr val="ED72D9"/>
                </a:solidFill>
              </a:rPr>
              <a:t>main</a:t>
            </a:r>
            <a:r>
              <a:rPr lang="de-DE" b="1" dirty="0">
                <a:solidFill>
                  <a:srgbClr val="ED72D9"/>
                </a:solidFill>
              </a:rPr>
              <a:t> </a:t>
            </a:r>
            <a:r>
              <a:rPr lang="de-DE" b="1" dirty="0" err="1">
                <a:solidFill>
                  <a:srgbClr val="ED72D9"/>
                </a:solidFill>
              </a:rPr>
              <a:t>execution</a:t>
            </a:r>
            <a:r>
              <a:rPr lang="de-DE" b="1" dirty="0">
                <a:solidFill>
                  <a:srgbClr val="ED72D9"/>
                </a:solidFill>
              </a:rPr>
              <a:t> block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rgbClr val="ED72D9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</p:txBody>
      </p:sp>
    </p:spTree>
    <p:extLst>
      <p:ext uri="{BB962C8B-B14F-4D97-AF65-F5344CB8AC3E}">
        <p14:creationId xmlns:p14="http://schemas.microsoft.com/office/powerpoint/2010/main" val="771277178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python package file/folder structure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8994131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Screenshot 2022-08-28 at 15.38.56.png" descr="Screenshot 2022-08-28 at 15.38.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826" y="973763"/>
            <a:ext cx="2312348" cy="3757566"/>
          </a:xfrm>
          <a:prstGeom prst="rect">
            <a:avLst/>
          </a:prstGeom>
          <a:ln w="12700">
            <a:miter lim="400000"/>
          </a:ln>
        </p:spPr>
      </p:pic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51" y="123224"/>
            <a:ext cx="530145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dirty="0"/>
              <a:t>Python package </a:t>
            </a:r>
            <a:r>
              <a:rPr lang="en-US" dirty="0"/>
              <a:t>files</a:t>
            </a:r>
            <a:endParaRPr dirty="0"/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34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474" name="Rectangle 59"/>
          <p:cNvSpPr txBox="1"/>
          <p:nvPr/>
        </p:nvSpPr>
        <p:spPr>
          <a:xfrm>
            <a:off x="6455698" y="746773"/>
            <a:ext cx="2312349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9300"/>
                </a:solidFill>
              </a:defRPr>
            </a:lvl1pPr>
          </a:lstStyle>
          <a:p>
            <a:r>
              <a:t>name of package</a:t>
            </a:r>
          </a:p>
        </p:txBody>
      </p:sp>
      <p:sp>
        <p:nvSpPr>
          <p:cNvPr id="475" name="Rectangle 59"/>
          <p:cNvSpPr txBox="1"/>
          <p:nvPr/>
        </p:nvSpPr>
        <p:spPr>
          <a:xfrm>
            <a:off x="6455698" y="1975465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modules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t>your .py files containing your code</a:t>
            </a:r>
          </a:p>
        </p:txBody>
      </p:sp>
      <p:sp>
        <p:nvSpPr>
          <p:cNvPr id="476" name="Rectangle 59"/>
          <p:cNvSpPr txBox="1"/>
          <p:nvPr/>
        </p:nvSpPr>
        <p:spPr>
          <a:xfrm>
            <a:off x="6455698" y="1197907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__init__.py</a:t>
            </a:r>
            <a:br/>
            <a:r>
              <a:rPr b="0"/>
              <a:t>flags folder as package</a:t>
            </a:r>
          </a:p>
        </p:txBody>
      </p:sp>
      <p:sp>
        <p:nvSpPr>
          <p:cNvPr id="477" name="Rectangle 63"/>
          <p:cNvSpPr txBox="1"/>
          <p:nvPr/>
        </p:nvSpPr>
        <p:spPr>
          <a:xfrm>
            <a:off x="375953" y="2993655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README</a:t>
            </a:r>
            <a:r>
              <a:t> </a:t>
            </a:r>
            <a:br/>
            <a:r>
              <a:t>contains more information e.g. instructions on how to use your package.</a:t>
            </a:r>
          </a:p>
        </p:txBody>
      </p:sp>
      <p:sp>
        <p:nvSpPr>
          <p:cNvPr id="478" name="Rectangle 63"/>
          <p:cNvSpPr txBox="1"/>
          <p:nvPr/>
        </p:nvSpPr>
        <p:spPr>
          <a:xfrm>
            <a:off x="375953" y="2093386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LICENSE</a:t>
            </a:r>
            <a:r>
              <a:t> </a:t>
            </a:r>
            <a:br/>
            <a:r>
              <a:t>makes the package </a:t>
            </a:r>
            <a:br/>
            <a:r>
              <a:t>(legally) usable.*</a:t>
            </a:r>
          </a:p>
        </p:txBody>
      </p:sp>
      <p:sp>
        <p:nvSpPr>
          <p:cNvPr id="479" name="Rectangle 63"/>
          <p:cNvSpPr txBox="1"/>
          <p:nvPr/>
        </p:nvSpPr>
        <p:spPr>
          <a:xfrm>
            <a:off x="375953" y="4097124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tests</a:t>
            </a:r>
            <a:br>
              <a:rPr b="1"/>
            </a:br>
            <a:r>
              <a:t>you know why :)</a:t>
            </a:r>
          </a:p>
        </p:txBody>
      </p:sp>
      <p:sp>
        <p:nvSpPr>
          <p:cNvPr id="480" name="Rectangle 59"/>
          <p:cNvSpPr txBox="1"/>
          <p:nvPr/>
        </p:nvSpPr>
        <p:spPr>
          <a:xfrm>
            <a:off x="6455698" y="3327381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build instructions &amp; </a:t>
            </a:r>
            <a:br/>
            <a:r>
              <a:t>package metadata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t>the time has come to explain this…</a:t>
            </a:r>
          </a:p>
        </p:txBody>
      </p:sp>
      <p:sp>
        <p:nvSpPr>
          <p:cNvPr id="481" name="Straight Arrow Connector 64"/>
          <p:cNvSpPr/>
          <p:nvPr/>
        </p:nvSpPr>
        <p:spPr>
          <a:xfrm flipH="1" flipV="1">
            <a:off x="5078149" y="3212501"/>
            <a:ext cx="1319608" cy="382679"/>
          </a:xfrm>
          <a:prstGeom prst="line">
            <a:avLst/>
          </a:prstGeom>
          <a:ln w="25400">
            <a:solidFill>
              <a:srgbClr val="FF93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82" name="Rectangle 59"/>
          <p:cNvSpPr txBox="1"/>
          <p:nvPr/>
        </p:nvSpPr>
        <p:spPr>
          <a:xfrm>
            <a:off x="140376" y="918902"/>
            <a:ext cx="2547926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b="1">
                <a:solidFill>
                  <a:srgbClr val="FF9300"/>
                </a:solidFill>
              </a:defRPr>
            </a:lvl1pPr>
          </a:lstStyle>
          <a:p>
            <a:r>
              <a:t>orange files = required in order to do an editable pip installation</a:t>
            </a:r>
          </a:p>
        </p:txBody>
      </p:sp>
      <p:sp>
        <p:nvSpPr>
          <p:cNvPr id="483" name="Rectangle"/>
          <p:cNvSpPr/>
          <p:nvPr/>
        </p:nvSpPr>
        <p:spPr>
          <a:xfrm>
            <a:off x="3633113" y="4047453"/>
            <a:ext cx="1029931" cy="181287"/>
          </a:xfrm>
          <a:prstGeom prst="rect">
            <a:avLst/>
          </a:prstGeom>
          <a:solidFill>
            <a:srgbClr val="2C2D2A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600439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  <p:bldP spid="481" grpId="0" animBg="1" advAuto="0"/>
      <p:bldP spid="482" grpId="0" animBg="1" advAuto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362867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/>
              <a:t>File </a:t>
            </a:r>
            <a:r>
              <a:rPr lang="de-DE" dirty="0" err="1"/>
              <a:t>organisation</a:t>
            </a:r>
            <a:endParaRPr lang="de-DE" dirty="0"/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35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Investigate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src</a:t>
            </a:r>
            <a:r>
              <a:rPr lang="de-DE" dirty="0"/>
              <a:t>/</a:t>
            </a:r>
            <a:r>
              <a:rPr lang="de-DE" dirty="0" err="1"/>
              <a:t>brewing</a:t>
            </a:r>
            <a:r>
              <a:rPr lang="de-DE" dirty="0"/>
              <a:t>/</a:t>
            </a:r>
            <a:r>
              <a:rPr lang="de-DE" dirty="0" err="1"/>
              <a:t>cooking.py</a:t>
            </a:r>
            <a:r>
              <a:rPr lang="de-DE" dirty="0"/>
              <a:t> </a:t>
            </a:r>
            <a:r>
              <a:rPr lang="de-DE" dirty="0" err="1"/>
              <a:t>file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?</a:t>
            </a:r>
          </a:p>
          <a:p>
            <a:pPr marL="89406" indent="0" defTabSz="804672">
              <a:spcBef>
                <a:spcPts val="500"/>
              </a:spcBef>
              <a:buSzPct val="100000"/>
              <a:buNone/>
              <a:defRPr sz="1760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2357401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36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78026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Notes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95051715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Python package structure and code organization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Documentation and formatting tools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 and usable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3" name="Pfeil nach rechts 2">
            <a:extLst>
              <a:ext uri="{FF2B5EF4-FFF2-40B4-BE49-F238E27FC236}">
                <a16:creationId xmlns:a16="http://schemas.microsoft.com/office/drawing/2014/main" id="{3C6D7B5E-CB1B-B12B-B031-E344E0D615D3}"/>
              </a:ext>
            </a:extLst>
          </p:cNvPr>
          <p:cNvSpPr/>
          <p:nvPr/>
        </p:nvSpPr>
        <p:spPr>
          <a:xfrm rot="9576828">
            <a:off x="5459700" y="1938551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57A7B5"/>
          </a:solidFill>
          <a:ln w="25400" cap="flat">
            <a:solidFill>
              <a:srgbClr val="57A7B5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6" name="shrug_taylorswift_positive.gif" descr="shrug_taylorswift_positive.gif">
            <a:extLst>
              <a:ext uri="{FF2B5EF4-FFF2-40B4-BE49-F238E27FC236}">
                <a16:creationId xmlns:a16="http://schemas.microsoft.com/office/drawing/2014/main" id="{DEE7A58D-7442-D853-9DFF-958F9A212AEC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892800" y="3180862"/>
            <a:ext cx="2803026" cy="156617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677344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dvAuto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Title 1"/>
          <p:cNvSpPr txBox="1">
            <a:spLocks noGrp="1"/>
          </p:cNvSpPr>
          <p:nvPr>
            <p:ph type="title"/>
          </p:nvPr>
        </p:nvSpPr>
        <p:spPr>
          <a:xfrm>
            <a:off x="869150" y="-1"/>
            <a:ext cx="5607851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(ideal)</a:t>
            </a:r>
          </a:p>
        </p:txBody>
      </p:sp>
      <p:sp>
        <p:nvSpPr>
          <p:cNvPr id="54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38</a:t>
            </a:fld>
            <a:endParaRPr/>
          </a:p>
        </p:txBody>
      </p:sp>
      <p:sp>
        <p:nvSpPr>
          <p:cNvPr id="545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6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7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48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430097" y="1909269"/>
            <a:ext cx="741184" cy="1110833"/>
          </a:xfrm>
          <a:prstGeom prst="rect">
            <a:avLst/>
          </a:prstGeom>
          <a:ln w="12700">
            <a:miter lim="400000"/>
          </a:ln>
        </p:spPr>
      </p:pic>
      <p:pic>
        <p:nvPicPr>
          <p:cNvPr id="549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4997866" y="1867246"/>
            <a:ext cx="805335" cy="1194880"/>
          </a:xfrm>
          <a:prstGeom prst="rect">
            <a:avLst/>
          </a:prstGeom>
          <a:ln w="12700">
            <a:miter lim="400000"/>
          </a:ln>
        </p:spPr>
      </p:pic>
      <p:sp>
        <p:nvSpPr>
          <p:cNvPr id="550" name="Arc 27"/>
          <p:cNvSpPr/>
          <p:nvPr/>
        </p:nvSpPr>
        <p:spPr>
          <a:xfrm>
            <a:off x="4635623" y="1922500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51" name="Arc 28"/>
          <p:cNvSpPr/>
          <p:nvPr/>
        </p:nvSpPr>
        <p:spPr>
          <a:xfrm>
            <a:off x="2901548" y="1524314"/>
            <a:ext cx="1020139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54" name="Rounded Rectangle 29"/>
          <p:cNvGrpSpPr/>
          <p:nvPr/>
        </p:nvGrpSpPr>
        <p:grpSpPr>
          <a:xfrm>
            <a:off x="2261304" y="2270838"/>
            <a:ext cx="1080001" cy="432001"/>
            <a:chOff x="0" y="0"/>
            <a:chExt cx="1079999" cy="431999"/>
          </a:xfrm>
        </p:grpSpPr>
        <p:sp>
          <p:nvSpPr>
            <p:cNvPr id="55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3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557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55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6" name="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Test</a:t>
              </a:r>
            </a:p>
          </p:txBody>
        </p:sp>
      </p:grpSp>
      <p:grpSp>
        <p:nvGrpSpPr>
          <p:cNvPr id="560" name="Rounded Rectangle 31"/>
          <p:cNvGrpSpPr/>
          <p:nvPr/>
        </p:nvGrpSpPr>
        <p:grpSpPr>
          <a:xfrm>
            <a:off x="3993944" y="1441668"/>
            <a:ext cx="1080001" cy="432001"/>
            <a:chOff x="0" y="0"/>
            <a:chExt cx="1079999" cy="431999"/>
          </a:xfrm>
        </p:grpSpPr>
        <p:sp>
          <p:nvSpPr>
            <p:cNvPr id="55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9" name="Write feature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feature</a:t>
              </a:r>
            </a:p>
          </p:txBody>
        </p:sp>
      </p:grpSp>
      <p:sp>
        <p:nvSpPr>
          <p:cNvPr id="561" name="Arc 32"/>
          <p:cNvSpPr/>
          <p:nvPr/>
        </p:nvSpPr>
        <p:spPr>
          <a:xfrm>
            <a:off x="2895643" y="2800089"/>
            <a:ext cx="1057834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64" name="Rounded Rectangle 34"/>
          <p:cNvGrpSpPr/>
          <p:nvPr/>
        </p:nvGrpSpPr>
        <p:grpSpPr>
          <a:xfrm>
            <a:off x="5834510" y="2248696"/>
            <a:ext cx="1080001" cy="432001"/>
            <a:chOff x="0" y="0"/>
            <a:chExt cx="1079999" cy="431999"/>
          </a:xfrm>
        </p:grpSpPr>
        <p:sp>
          <p:nvSpPr>
            <p:cNvPr id="56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3" name="Documen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Document</a:t>
              </a:r>
            </a:p>
          </p:txBody>
        </p:sp>
      </p:grpSp>
      <p:grpSp>
        <p:nvGrpSpPr>
          <p:cNvPr id="567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56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6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4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570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56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9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1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573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571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2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5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574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4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575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5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576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577" name="TextBox 50"/>
          <p:cNvSpPr txBox="1"/>
          <p:nvPr/>
        </p:nvSpPr>
        <p:spPr>
          <a:xfrm>
            <a:off x="864143" y="1600078"/>
            <a:ext cx="1295650" cy="213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r>
              <a:rPr sz="1100"/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 </a:t>
            </a:r>
            <a:endParaRPr sz="11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578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579" name="Arc 39"/>
          <p:cNvSpPr/>
          <p:nvPr/>
        </p:nvSpPr>
        <p:spPr>
          <a:xfrm flipH="1">
            <a:off x="4284278" y="1922500"/>
            <a:ext cx="196576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80" name="Arc 28"/>
          <p:cNvSpPr/>
          <p:nvPr/>
        </p:nvSpPr>
        <p:spPr>
          <a:xfrm flipH="1">
            <a:off x="5175292" y="1494020"/>
            <a:ext cx="1020139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81" name="Arc 32"/>
          <p:cNvSpPr/>
          <p:nvPr/>
        </p:nvSpPr>
        <p:spPr>
          <a:xfrm flipH="1">
            <a:off x="5169387" y="2769795"/>
            <a:ext cx="1057835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339974" y="1004216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84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518950" y="2085680"/>
            <a:ext cx="505734" cy="757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585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371715" y="2782758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86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5371954" y="2999191"/>
            <a:ext cx="505734" cy="757957"/>
          </a:xfrm>
          <a:prstGeom prst="rect">
            <a:avLst/>
          </a:prstGeom>
          <a:ln w="12700">
            <a:miter lim="400000"/>
          </a:ln>
        </p:spPr>
      </p:pic>
      <p:sp>
        <p:nvSpPr>
          <p:cNvPr id="587" name="Title 1"/>
          <p:cNvSpPr txBox="1">
            <a:spLocks noGrp="1"/>
          </p:cNvSpPr>
          <p:nvPr>
            <p:ph type="title"/>
          </p:nvPr>
        </p:nvSpPr>
        <p:spPr>
          <a:xfrm>
            <a:off x="851165" y="-13159"/>
            <a:ext cx="5607850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(realistic?)</a:t>
            </a:r>
          </a:p>
        </p:txBody>
      </p:sp>
      <p:sp>
        <p:nvSpPr>
          <p:cNvPr id="58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99555" y="4384352"/>
            <a:ext cx="308644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39</a:t>
            </a:fld>
            <a:endParaRPr/>
          </a:p>
        </p:txBody>
      </p:sp>
      <p:sp>
        <p:nvSpPr>
          <p:cNvPr id="589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0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1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92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4800639" y="2001352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93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3810478" y="1130729"/>
            <a:ext cx="570546" cy="846522"/>
          </a:xfrm>
          <a:prstGeom prst="rect">
            <a:avLst/>
          </a:prstGeom>
          <a:ln w="12700">
            <a:miter lim="400000"/>
          </a:ln>
        </p:spPr>
      </p:pic>
      <p:sp>
        <p:nvSpPr>
          <p:cNvPr id="594" name="Arc 27"/>
          <p:cNvSpPr/>
          <p:nvPr/>
        </p:nvSpPr>
        <p:spPr>
          <a:xfrm rot="12669174" flipH="1">
            <a:off x="5422528" y="2407174"/>
            <a:ext cx="185667" cy="1200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97" name="Rounded Rectangle 29"/>
          <p:cNvGrpSpPr/>
          <p:nvPr/>
        </p:nvGrpSpPr>
        <p:grpSpPr>
          <a:xfrm>
            <a:off x="3457151" y="2248696"/>
            <a:ext cx="1080001" cy="432001"/>
            <a:chOff x="0" y="0"/>
            <a:chExt cx="1079999" cy="431999"/>
          </a:xfrm>
        </p:grpSpPr>
        <p:sp>
          <p:nvSpPr>
            <p:cNvPr id="59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6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00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59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9" name="start new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start new ipynb</a:t>
              </a:r>
            </a:p>
          </p:txBody>
        </p:sp>
      </p:grpSp>
      <p:grpSp>
        <p:nvGrpSpPr>
          <p:cNvPr id="603" name="Rounded Rectangle 31"/>
          <p:cNvGrpSpPr/>
          <p:nvPr/>
        </p:nvGrpSpPr>
        <p:grpSpPr>
          <a:xfrm>
            <a:off x="2472319" y="1337996"/>
            <a:ext cx="1080001" cy="432001"/>
            <a:chOff x="0" y="0"/>
            <a:chExt cx="1079999" cy="431999"/>
          </a:xfrm>
        </p:grpSpPr>
        <p:sp>
          <p:nvSpPr>
            <p:cNvPr id="60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2" name="Write stuff into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stuff into ipynb</a:t>
              </a:r>
            </a:p>
          </p:txBody>
        </p:sp>
      </p:grpSp>
      <p:sp>
        <p:nvSpPr>
          <p:cNvPr id="604" name="Arc 32"/>
          <p:cNvSpPr/>
          <p:nvPr/>
        </p:nvSpPr>
        <p:spPr>
          <a:xfrm rot="10800000" flipH="1">
            <a:off x="4494452" y="2002407"/>
            <a:ext cx="804593" cy="201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07" name="Rounded Rectangle 34"/>
          <p:cNvGrpSpPr/>
          <p:nvPr/>
        </p:nvGrpSpPr>
        <p:grpSpPr>
          <a:xfrm>
            <a:off x="5842082" y="2889739"/>
            <a:ext cx="1080001" cy="544070"/>
            <a:chOff x="0" y="-56034"/>
            <a:chExt cx="1079999" cy="544069"/>
          </a:xfrm>
        </p:grpSpPr>
        <p:sp>
          <p:nvSpPr>
            <p:cNvPr id="60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6" name="Smugly write one comment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Smugly write one comment</a:t>
              </a:r>
            </a:p>
          </p:txBody>
        </p:sp>
      </p:grpSp>
      <p:grpSp>
        <p:nvGrpSpPr>
          <p:cNvPr id="610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60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9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613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611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2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16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614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5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617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618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619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620" name="TextBox 50"/>
          <p:cNvSpPr txBox="1"/>
          <p:nvPr/>
        </p:nvSpPr>
        <p:spPr>
          <a:xfrm>
            <a:off x="864143" y="1600078"/>
            <a:ext cx="1295650" cy="1945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endParaRPr sz="11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pyproject.toml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621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622" name="Arc 39"/>
          <p:cNvSpPr/>
          <p:nvPr/>
        </p:nvSpPr>
        <p:spPr>
          <a:xfrm rot="15490845" flipH="1">
            <a:off x="3998539" y="697868"/>
            <a:ext cx="216441" cy="109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23" name="Arc 28"/>
          <p:cNvSpPr/>
          <p:nvPr/>
        </p:nvSpPr>
        <p:spPr>
          <a:xfrm rot="11800424" flipH="1">
            <a:off x="5941424" y="2506435"/>
            <a:ext cx="422222" cy="312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26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2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5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grpSp>
        <p:nvGrpSpPr>
          <p:cNvPr id="629" name="Rounded Rectangle 29"/>
          <p:cNvGrpSpPr/>
          <p:nvPr/>
        </p:nvGrpSpPr>
        <p:grpSpPr>
          <a:xfrm>
            <a:off x="2236758" y="2945773"/>
            <a:ext cx="1080001" cy="432001"/>
            <a:chOff x="0" y="0"/>
            <a:chExt cx="1079999" cy="431999"/>
          </a:xfrm>
        </p:grpSpPr>
        <p:sp>
          <p:nvSpPr>
            <p:cNvPr id="627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8" name="abandon test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abandon test</a:t>
              </a:r>
            </a:p>
          </p:txBody>
        </p:sp>
      </p:grpSp>
      <p:grpSp>
        <p:nvGrpSpPr>
          <p:cNvPr id="632" name="Rounded Rectangle 31"/>
          <p:cNvGrpSpPr/>
          <p:nvPr/>
        </p:nvGrpSpPr>
        <p:grpSpPr>
          <a:xfrm>
            <a:off x="5388926" y="1867246"/>
            <a:ext cx="1080001" cy="544071"/>
            <a:chOff x="0" y="-56034"/>
            <a:chExt cx="1079999" cy="544069"/>
          </a:xfrm>
        </p:grpSpPr>
        <p:sp>
          <p:nvSpPr>
            <p:cNvPr id="630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1" name="change code ever so slightly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change code ever so slightly</a:t>
              </a:r>
            </a:p>
          </p:txBody>
        </p:sp>
      </p:grpSp>
      <p:sp>
        <p:nvSpPr>
          <p:cNvPr id="633" name="Arc 39"/>
          <p:cNvSpPr/>
          <p:nvPr/>
        </p:nvSpPr>
        <p:spPr>
          <a:xfrm rot="19611346" flipH="1">
            <a:off x="6055026" y="1121774"/>
            <a:ext cx="339000" cy="731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34" name="Arc 32"/>
          <p:cNvSpPr/>
          <p:nvPr/>
        </p:nvSpPr>
        <p:spPr>
          <a:xfrm rot="10800000" flipH="1">
            <a:off x="2772230" y="2428734"/>
            <a:ext cx="588920" cy="41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TextBox 50"/>
          <p:cNvSpPr txBox="1"/>
          <p:nvPr/>
        </p:nvSpPr>
        <p:spPr>
          <a:xfrm>
            <a:off x="864143" y="1600078"/>
            <a:ext cx="1295650" cy="213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r>
              <a:rPr sz="1100"/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 </a:t>
            </a:r>
            <a:endParaRPr sz="11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pic>
        <p:nvPicPr>
          <p:cNvPr id="637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339974" y="1004216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38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518950" y="2085680"/>
            <a:ext cx="505734" cy="757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639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371715" y="2782758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40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5371954" y="2999191"/>
            <a:ext cx="505734" cy="757957"/>
          </a:xfrm>
          <a:prstGeom prst="rect">
            <a:avLst/>
          </a:prstGeom>
          <a:ln w="12700">
            <a:miter lim="400000"/>
          </a:ln>
        </p:spPr>
      </p:pic>
      <p:sp>
        <p:nvSpPr>
          <p:cNvPr id="641" name="Title 1"/>
          <p:cNvSpPr txBox="1">
            <a:spLocks noGrp="1"/>
          </p:cNvSpPr>
          <p:nvPr>
            <p:ph type="title"/>
          </p:nvPr>
        </p:nvSpPr>
        <p:spPr>
          <a:xfrm>
            <a:off x="851165" y="-13159"/>
            <a:ext cx="5607850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(realistic?)</a:t>
            </a:r>
          </a:p>
        </p:txBody>
      </p:sp>
      <p:sp>
        <p:nvSpPr>
          <p:cNvPr id="64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40</a:t>
            </a:fld>
            <a:endParaRPr/>
          </a:p>
        </p:txBody>
      </p:sp>
      <p:sp>
        <p:nvSpPr>
          <p:cNvPr id="643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4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5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46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4800639" y="2001352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47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3810478" y="1130729"/>
            <a:ext cx="570546" cy="846522"/>
          </a:xfrm>
          <a:prstGeom prst="rect">
            <a:avLst/>
          </a:prstGeom>
          <a:ln w="12700">
            <a:miter lim="400000"/>
          </a:ln>
        </p:spPr>
      </p:pic>
      <p:sp>
        <p:nvSpPr>
          <p:cNvPr id="648" name="Arc 27"/>
          <p:cNvSpPr/>
          <p:nvPr/>
        </p:nvSpPr>
        <p:spPr>
          <a:xfrm rot="12669174" flipH="1">
            <a:off x="5422528" y="2407174"/>
            <a:ext cx="185667" cy="1200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51" name="Rounded Rectangle 29"/>
          <p:cNvGrpSpPr/>
          <p:nvPr/>
        </p:nvGrpSpPr>
        <p:grpSpPr>
          <a:xfrm>
            <a:off x="3457151" y="2248696"/>
            <a:ext cx="1080001" cy="432001"/>
            <a:chOff x="0" y="0"/>
            <a:chExt cx="1079999" cy="431999"/>
          </a:xfrm>
        </p:grpSpPr>
        <p:sp>
          <p:nvSpPr>
            <p:cNvPr id="64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0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54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65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3" name="start new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start new ipynb</a:t>
              </a:r>
            </a:p>
          </p:txBody>
        </p:sp>
      </p:grpSp>
      <p:grpSp>
        <p:nvGrpSpPr>
          <p:cNvPr id="657" name="Rounded Rectangle 31"/>
          <p:cNvGrpSpPr/>
          <p:nvPr/>
        </p:nvGrpSpPr>
        <p:grpSpPr>
          <a:xfrm>
            <a:off x="2472319" y="1337996"/>
            <a:ext cx="1080001" cy="432001"/>
            <a:chOff x="0" y="0"/>
            <a:chExt cx="1079999" cy="431999"/>
          </a:xfrm>
        </p:grpSpPr>
        <p:sp>
          <p:nvSpPr>
            <p:cNvPr id="65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6" name="Write stuff into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stuff into ipynb</a:t>
              </a:r>
            </a:p>
          </p:txBody>
        </p:sp>
      </p:grpSp>
      <p:sp>
        <p:nvSpPr>
          <p:cNvPr id="658" name="Arc 32"/>
          <p:cNvSpPr/>
          <p:nvPr/>
        </p:nvSpPr>
        <p:spPr>
          <a:xfrm rot="10800000" flipH="1">
            <a:off x="4494452" y="2002407"/>
            <a:ext cx="804593" cy="201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61" name="Rounded Rectangle 34"/>
          <p:cNvGrpSpPr/>
          <p:nvPr/>
        </p:nvGrpSpPr>
        <p:grpSpPr>
          <a:xfrm>
            <a:off x="5842082" y="2889739"/>
            <a:ext cx="1080001" cy="544070"/>
            <a:chOff x="0" y="-56034"/>
            <a:chExt cx="1079999" cy="544069"/>
          </a:xfrm>
        </p:grpSpPr>
        <p:sp>
          <p:nvSpPr>
            <p:cNvPr id="65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0" name="Smugly write one comment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Smugly write one comment</a:t>
              </a:r>
            </a:p>
          </p:txBody>
        </p:sp>
      </p:grpSp>
      <p:grpSp>
        <p:nvGrpSpPr>
          <p:cNvPr id="664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662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3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667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66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6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70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66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9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671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672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673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674" name="TextBox 50"/>
          <p:cNvSpPr txBox="1"/>
          <p:nvPr/>
        </p:nvSpPr>
        <p:spPr>
          <a:xfrm>
            <a:off x="864143" y="1600078"/>
            <a:ext cx="1295650" cy="2110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endParaRPr sz="11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pyproject.toml</a:t>
            </a: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675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676" name="Arc 39"/>
          <p:cNvSpPr/>
          <p:nvPr/>
        </p:nvSpPr>
        <p:spPr>
          <a:xfrm rot="15490845" flipH="1">
            <a:off x="3998539" y="697868"/>
            <a:ext cx="216441" cy="109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77" name="Arc 28"/>
          <p:cNvSpPr/>
          <p:nvPr/>
        </p:nvSpPr>
        <p:spPr>
          <a:xfrm rot="11800424" flipH="1">
            <a:off x="5941424" y="2506435"/>
            <a:ext cx="422222" cy="312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80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7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9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grpSp>
        <p:nvGrpSpPr>
          <p:cNvPr id="683" name="Rounded Rectangle 29"/>
          <p:cNvGrpSpPr/>
          <p:nvPr/>
        </p:nvGrpSpPr>
        <p:grpSpPr>
          <a:xfrm>
            <a:off x="2236758" y="2945773"/>
            <a:ext cx="1080001" cy="432001"/>
            <a:chOff x="0" y="0"/>
            <a:chExt cx="1079999" cy="431999"/>
          </a:xfrm>
        </p:grpSpPr>
        <p:sp>
          <p:nvSpPr>
            <p:cNvPr id="68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2" name="abandon test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abandon test</a:t>
              </a:r>
            </a:p>
          </p:txBody>
        </p:sp>
      </p:grpSp>
      <p:grpSp>
        <p:nvGrpSpPr>
          <p:cNvPr id="686" name="Rounded Rectangle 31"/>
          <p:cNvGrpSpPr/>
          <p:nvPr/>
        </p:nvGrpSpPr>
        <p:grpSpPr>
          <a:xfrm>
            <a:off x="5388926" y="1867246"/>
            <a:ext cx="1080001" cy="544071"/>
            <a:chOff x="0" y="-56034"/>
            <a:chExt cx="1079999" cy="544069"/>
          </a:xfrm>
        </p:grpSpPr>
        <p:sp>
          <p:nvSpPr>
            <p:cNvPr id="68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5" name="change code ever so slightly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change code ever so slightly</a:t>
              </a:r>
            </a:p>
          </p:txBody>
        </p:sp>
      </p:grpSp>
      <p:sp>
        <p:nvSpPr>
          <p:cNvPr id="687" name="Arc 39"/>
          <p:cNvSpPr/>
          <p:nvPr/>
        </p:nvSpPr>
        <p:spPr>
          <a:xfrm rot="19611346" flipH="1">
            <a:off x="6055026" y="1121774"/>
            <a:ext cx="339000" cy="731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88" name="Arc 32"/>
          <p:cNvSpPr/>
          <p:nvPr/>
        </p:nvSpPr>
        <p:spPr>
          <a:xfrm rot="10800000" flipH="1">
            <a:off x="2772230" y="2428734"/>
            <a:ext cx="588920" cy="41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91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8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FF696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0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FE696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sp>
        <p:nvSpPr>
          <p:cNvPr id="692" name="Arc 27"/>
          <p:cNvSpPr/>
          <p:nvPr/>
        </p:nvSpPr>
        <p:spPr>
          <a:xfrm>
            <a:off x="5215256" y="2127823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93" name="Arc 28"/>
          <p:cNvSpPr/>
          <p:nvPr/>
        </p:nvSpPr>
        <p:spPr>
          <a:xfrm>
            <a:off x="3481180" y="1729637"/>
            <a:ext cx="1020140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26262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96" name="Rounded Rectangle 29"/>
          <p:cNvGrpSpPr/>
          <p:nvPr/>
        </p:nvGrpSpPr>
        <p:grpSpPr>
          <a:xfrm>
            <a:off x="2840937" y="2476162"/>
            <a:ext cx="1080001" cy="432001"/>
            <a:chOff x="0" y="0"/>
            <a:chExt cx="1079999" cy="431999"/>
          </a:xfrm>
        </p:grpSpPr>
        <p:sp>
          <p:nvSpPr>
            <p:cNvPr id="69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5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99" name="Rounded Rectangle 30"/>
          <p:cNvGrpSpPr/>
          <p:nvPr/>
        </p:nvGrpSpPr>
        <p:grpSpPr>
          <a:xfrm>
            <a:off x="4578829" y="3367530"/>
            <a:ext cx="1080001" cy="432001"/>
            <a:chOff x="0" y="0"/>
            <a:chExt cx="1079999" cy="431999"/>
          </a:xfrm>
        </p:grpSpPr>
        <p:sp>
          <p:nvSpPr>
            <p:cNvPr id="697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8" name="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Test</a:t>
              </a:r>
            </a:p>
          </p:txBody>
        </p:sp>
      </p:grpSp>
      <p:sp>
        <p:nvSpPr>
          <p:cNvPr id="700" name="Arc 32"/>
          <p:cNvSpPr/>
          <p:nvPr/>
        </p:nvSpPr>
        <p:spPr>
          <a:xfrm>
            <a:off x="3475276" y="3005412"/>
            <a:ext cx="1057834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703" name="Rounded Rectangle 34"/>
          <p:cNvGrpSpPr/>
          <p:nvPr/>
        </p:nvGrpSpPr>
        <p:grpSpPr>
          <a:xfrm>
            <a:off x="5765593" y="2552967"/>
            <a:ext cx="1080001" cy="432001"/>
            <a:chOff x="0" y="0"/>
            <a:chExt cx="1079999" cy="431999"/>
          </a:xfrm>
        </p:grpSpPr>
        <p:sp>
          <p:nvSpPr>
            <p:cNvPr id="70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2" name="Documen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Document</a:t>
              </a:r>
            </a:p>
          </p:txBody>
        </p:sp>
      </p:grpSp>
      <p:sp>
        <p:nvSpPr>
          <p:cNvPr id="704" name="Arc 39"/>
          <p:cNvSpPr/>
          <p:nvPr/>
        </p:nvSpPr>
        <p:spPr>
          <a:xfrm flipH="1">
            <a:off x="4863911" y="2127823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705" name="Arc 28"/>
          <p:cNvSpPr/>
          <p:nvPr/>
        </p:nvSpPr>
        <p:spPr>
          <a:xfrm flipH="1">
            <a:off x="5723174" y="1754455"/>
            <a:ext cx="1020140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708" name="Rounded Rectangle 31"/>
          <p:cNvGrpSpPr/>
          <p:nvPr/>
        </p:nvGrpSpPr>
        <p:grpSpPr>
          <a:xfrm>
            <a:off x="4631159" y="1511727"/>
            <a:ext cx="1080001" cy="432001"/>
            <a:chOff x="0" y="0"/>
            <a:chExt cx="1079999" cy="431999"/>
          </a:xfrm>
        </p:grpSpPr>
        <p:sp>
          <p:nvSpPr>
            <p:cNvPr id="706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7" name="Move code to package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Move code to package</a:t>
              </a:r>
            </a:p>
          </p:txBody>
        </p:sp>
      </p:grpSp>
      <p:grpSp>
        <p:nvGrpSpPr>
          <p:cNvPr id="711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709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0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4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714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712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3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1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717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71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6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5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718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4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719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720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5"/>
                </a:solidFill>
              </a:defRPr>
            </a:lvl1pPr>
          </a:lstStyle>
          <a:p>
            <a:r>
              <a:t>Publish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2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"/>
                            </p:stCondLst>
                            <p:childTnLst>
                              <p:par>
                                <p:cTn id="10" presetID="23" presetClass="exit" presetSubtype="32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3" presetClass="exit" presetSubtype="32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23" presetClass="exit" presetSubtype="32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23" presetClass="exit" presetSubtype="32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3" presetClass="exit" presetSubtype="32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23" presetClass="exit" presetSubtype="32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23" presetClass="exit" presetSubtype="32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00"/>
                            </p:stCondLst>
                            <p:childTnLst>
                              <p:par>
                                <p:cTn id="45" presetID="23" presetClass="exit" presetSubtype="32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23" presetClass="exit" presetSubtype="32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3" presetClass="exit" presetSubtype="32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00"/>
                            </p:stCondLst>
                            <p:childTnLst>
                              <p:par>
                                <p:cTn id="60" presetID="23" presetClass="exit" presetSubtype="32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400"/>
                            </p:stCondLst>
                            <p:childTnLst>
                              <p:par>
                                <p:cTn id="65" presetID="23" presetClass="exit" presetSubtype="32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600"/>
                            </p:stCondLst>
                            <p:childTnLst>
                              <p:par>
                                <p:cTn id="70" presetID="23" presetClass="exit" presetSubtype="32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1" dur="2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800"/>
                            </p:stCondLst>
                            <p:childTnLst>
                              <p:par>
                                <p:cTn id="75" presetID="23" presetClass="exit" presetSubtype="32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6" dur="2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3" presetClass="exit" presetSubtype="32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400"/>
                            </p:stCondLst>
                            <p:childTnLst>
                              <p:par>
                                <p:cTn id="85" presetID="23" presetClass="exit" presetSubtype="32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1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grpId="1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"/>
                            </p:stCondLst>
                            <p:childTnLst>
                              <p:par>
                                <p:cTn id="100" presetID="23" presetClass="entr" presetSubtype="16" fill="hold" grpId="2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"/>
                            </p:stCondLst>
                            <p:childTnLst>
                              <p:par>
                                <p:cTn id="105" presetID="23" presetClass="entr" presetSubtype="16" fill="hold" grpId="2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00"/>
                            </p:stCondLst>
                            <p:childTnLst>
                              <p:par>
                                <p:cTn id="110" presetID="23" presetClass="entr" presetSubtype="16" fill="hold" grpId="2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1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600"/>
                            </p:stCondLst>
                            <p:childTnLst>
                              <p:par>
                                <p:cTn id="115" presetID="23" presetClass="entr" presetSubtype="16" fill="hold" grpId="2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6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4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23" presetClass="entr" presetSubtype="16" fill="hold" grpId="2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1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4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4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3" presetClass="entr" presetSubtype="16" fill="hold" grpId="2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7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4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4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00"/>
                            </p:stCondLst>
                            <p:childTnLst>
                              <p:par>
                                <p:cTn id="131" presetID="23" presetClass="entr" presetSubtype="16" fill="hold" grpId="2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2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4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4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grpId="2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grpId="2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grpId="2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xit" presetSubtype="0" fill="hold" grpId="3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xit" presetSubtype="0" fill="hold" grpId="3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xit" presetSubtype="0" fill="hold" grpId="3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grpId="3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3" presetClass="entr" presetSubtype="16" fill="hold" grpId="3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9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3" presetClass="entr" presetSubtype="16" fill="hold" grpId="3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4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3" presetClass="entr" presetSubtype="16" fill="hold" grpId="3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9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3" presetClass="entr" presetSubtype="16" fill="hold" grpId="3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4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3" presetClass="entr" presetSubtype="16" fill="hold" grpId="3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9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3" presetClass="entr" presetSubtype="16" fill="hold" grpId="3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4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3" presetClass="entr" presetSubtype="16" fill="hold" grpId="4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9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6" grpId="39" animBg="1" advAuto="0"/>
      <p:bldP spid="637" grpId="14" animBg="1" advAuto="0"/>
      <p:bldP spid="638" grpId="6" animBg="1" advAuto="0"/>
      <p:bldP spid="639" grpId="9" animBg="1" advAuto="0"/>
      <p:bldP spid="640" grpId="3" animBg="1" advAuto="0"/>
      <p:bldP spid="646" grpId="12" animBg="1" advAuto="0"/>
      <p:bldP spid="648" grpId="2" animBg="1" advAuto="0"/>
      <p:bldP spid="651" grpId="10" animBg="1" advAuto="0"/>
      <p:bldP spid="654" grpId="1" animBg="1" advAuto="0"/>
      <p:bldP spid="658" grpId="11" animBg="1" advAuto="0"/>
      <p:bldP spid="661" grpId="4" animBg="1" advAuto="0"/>
      <p:bldP spid="664" grpId="29" animBg="1" advAuto="0"/>
      <p:bldP spid="667" grpId="30" animBg="1" advAuto="0"/>
      <p:bldP spid="670" grpId="31" animBg="1" advAuto="0"/>
      <p:bldP spid="671" grpId="28" animBg="1" advAuto="0"/>
      <p:bldP spid="672" grpId="27" animBg="1" advAuto="0"/>
      <p:bldP spid="674" grpId="33" animBg="1" advAuto="0"/>
      <p:bldP spid="675" grpId="32" animBg="1" advAuto="0"/>
      <p:bldP spid="677" grpId="5" animBg="1" advAuto="0"/>
      <p:bldP spid="680" grpId="17" animBg="1" advAuto="0"/>
      <p:bldP spid="683" grpId="7" animBg="1" advAuto="0"/>
      <p:bldP spid="686" grpId="13" animBg="1" advAuto="0"/>
      <p:bldP spid="687" grpId="15" animBg="1" advAuto="0"/>
      <p:bldP spid="688" grpId="8" animBg="1" advAuto="0"/>
      <p:bldP spid="691" grpId="16" animBg="1" advAuto="0"/>
      <p:bldP spid="692" grpId="21" animBg="1" advAuto="0"/>
      <p:bldP spid="693" grpId="19" animBg="1" advAuto="0"/>
      <p:bldP spid="696" grpId="22" animBg="1" advAuto="0"/>
      <p:bldP spid="699" grpId="24" animBg="1" advAuto="0"/>
      <p:bldP spid="700" grpId="23" animBg="1" advAuto="0"/>
      <p:bldP spid="703" grpId="26" animBg="1" advAuto="0"/>
      <p:bldP spid="704" grpId="20" animBg="1" advAuto="0"/>
      <p:bldP spid="705" grpId="25" animBg="1" advAuto="0"/>
      <p:bldP spid="708" grpId="18" animBg="1" advAuto="0"/>
      <p:bldP spid="711" grpId="35" animBg="1" advAuto="0"/>
      <p:bldP spid="714" grpId="36" animBg="1" advAuto="0"/>
      <p:bldP spid="717" grpId="37" animBg="1" advAuto="0"/>
      <p:bldP spid="718" grpId="34" animBg="1" advAuto="0"/>
      <p:bldP spid="719" grpId="38" animBg="1" advAuto="0"/>
      <p:bldP spid="720" grpId="40" animBg="1" advAuto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41</a:t>
            </a:fld>
            <a:endParaRPr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9FE42DB-DEC5-93B1-2471-AD762DB9E1A0}"/>
              </a:ext>
            </a:extLst>
          </p:cNvPr>
          <p:cNvSpPr/>
          <p:nvPr/>
        </p:nvSpPr>
        <p:spPr>
          <a:xfrm>
            <a:off x="2109009" y="1275714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7099697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42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36D9A19-67A0-E701-A022-DDAA942995AB}"/>
              </a:ext>
            </a:extLst>
          </p:cNvPr>
          <p:cNvSpPr/>
          <p:nvPr/>
        </p:nvSpPr>
        <p:spPr>
          <a:xfrm>
            <a:off x="4547216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36E7AD6-4E88-65FF-93BD-EB97C4AFB101}"/>
              </a:ext>
            </a:extLst>
          </p:cNvPr>
          <p:cNvGrpSpPr/>
          <p:nvPr/>
        </p:nvGrpSpPr>
        <p:grpSpPr>
          <a:xfrm>
            <a:off x="2109009" y="1275714"/>
            <a:ext cx="1188000" cy="476574"/>
            <a:chOff x="2109009" y="1275714"/>
            <a:chExt cx="1188000" cy="476574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109009" y="127571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109009" y="1536844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FE5F6EC-E6BC-0F69-58C4-74CB357F5C06}"/>
              </a:ext>
            </a:extLst>
          </p:cNvPr>
          <p:cNvGrpSpPr/>
          <p:nvPr/>
        </p:nvGrpSpPr>
        <p:grpSpPr>
          <a:xfrm>
            <a:off x="3330241" y="1275432"/>
            <a:ext cx="1188000" cy="481533"/>
            <a:chOff x="3330241" y="1275432"/>
            <a:chExt cx="1188000" cy="481533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330241" y="1275432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330241" y="1541521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C457BB1-EC60-A3F4-BB6B-B8BC0CFCA054}"/>
              </a:ext>
            </a:extLst>
          </p:cNvPr>
          <p:cNvGrpSpPr/>
          <p:nvPr/>
        </p:nvGrpSpPr>
        <p:grpSpPr>
          <a:xfrm>
            <a:off x="5050770" y="1281885"/>
            <a:ext cx="1188000" cy="476855"/>
            <a:chOff x="5050770" y="1281885"/>
            <a:chExt cx="1188000" cy="47685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50770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50770" y="154329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70F0E72E-822C-B1D2-F338-50573276D99E}"/>
              </a:ext>
            </a:extLst>
          </p:cNvPr>
          <p:cNvGrpSpPr/>
          <p:nvPr/>
        </p:nvGrpSpPr>
        <p:grpSpPr>
          <a:xfrm>
            <a:off x="6758457" y="1281885"/>
            <a:ext cx="1203190" cy="476856"/>
            <a:chOff x="6758457" y="1281885"/>
            <a:chExt cx="1203190" cy="476856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58457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73647" y="154329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25" name="Rechteck 24">
            <a:extLst>
              <a:ext uri="{FF2B5EF4-FFF2-40B4-BE49-F238E27FC236}">
                <a16:creationId xmlns:a16="http://schemas.microsoft.com/office/drawing/2014/main" id="{93B35A9A-C56C-42A5-20C8-90C5BEE74EB6}"/>
              </a:ext>
            </a:extLst>
          </p:cNvPr>
          <p:cNvSpPr/>
          <p:nvPr/>
        </p:nvSpPr>
        <p:spPr>
          <a:xfrm>
            <a:off x="6256812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0023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43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36D9A19-67A0-E701-A022-DDAA942995AB}"/>
              </a:ext>
            </a:extLst>
          </p:cNvPr>
          <p:cNvSpPr/>
          <p:nvPr/>
        </p:nvSpPr>
        <p:spPr>
          <a:xfrm>
            <a:off x="4547216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36E7AD6-4E88-65FF-93BD-EB97C4AFB101}"/>
              </a:ext>
            </a:extLst>
          </p:cNvPr>
          <p:cNvGrpSpPr/>
          <p:nvPr/>
        </p:nvGrpSpPr>
        <p:grpSpPr>
          <a:xfrm>
            <a:off x="2109009" y="1275714"/>
            <a:ext cx="1188000" cy="476574"/>
            <a:chOff x="2109009" y="1275714"/>
            <a:chExt cx="1188000" cy="476574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109009" y="127571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109009" y="1536844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FE5F6EC-E6BC-0F69-58C4-74CB357F5C06}"/>
              </a:ext>
            </a:extLst>
          </p:cNvPr>
          <p:cNvGrpSpPr/>
          <p:nvPr/>
        </p:nvGrpSpPr>
        <p:grpSpPr>
          <a:xfrm>
            <a:off x="3330241" y="1275432"/>
            <a:ext cx="1188000" cy="481533"/>
            <a:chOff x="3330241" y="1275432"/>
            <a:chExt cx="1188000" cy="481533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330241" y="1275432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330241" y="1541521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C457BB1-EC60-A3F4-BB6B-B8BC0CFCA054}"/>
              </a:ext>
            </a:extLst>
          </p:cNvPr>
          <p:cNvGrpSpPr/>
          <p:nvPr/>
        </p:nvGrpSpPr>
        <p:grpSpPr>
          <a:xfrm>
            <a:off x="5050770" y="1281885"/>
            <a:ext cx="1188000" cy="476855"/>
            <a:chOff x="5050770" y="1281885"/>
            <a:chExt cx="1188000" cy="47685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50770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50770" y="154329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70F0E72E-822C-B1D2-F338-50573276D99E}"/>
              </a:ext>
            </a:extLst>
          </p:cNvPr>
          <p:cNvGrpSpPr/>
          <p:nvPr/>
        </p:nvGrpSpPr>
        <p:grpSpPr>
          <a:xfrm>
            <a:off x="6758457" y="1281885"/>
            <a:ext cx="1203190" cy="476856"/>
            <a:chOff x="6758457" y="1281885"/>
            <a:chExt cx="1203190" cy="476856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58457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73647" y="154329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25" name="Rechteck 24">
            <a:extLst>
              <a:ext uri="{FF2B5EF4-FFF2-40B4-BE49-F238E27FC236}">
                <a16:creationId xmlns:a16="http://schemas.microsoft.com/office/drawing/2014/main" id="{93B35A9A-C56C-42A5-20C8-90C5BEE74EB6}"/>
              </a:ext>
            </a:extLst>
          </p:cNvPr>
          <p:cNvSpPr/>
          <p:nvPr/>
        </p:nvSpPr>
        <p:spPr>
          <a:xfrm>
            <a:off x="6256812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214DABB5-DCBF-AD79-A55F-2DF6FBF3C9DE}"/>
              </a:ext>
            </a:extLst>
          </p:cNvPr>
          <p:cNvGrpSpPr/>
          <p:nvPr/>
        </p:nvGrpSpPr>
        <p:grpSpPr>
          <a:xfrm>
            <a:off x="1182353" y="2974832"/>
            <a:ext cx="4862629" cy="481533"/>
            <a:chOff x="1147742" y="1226234"/>
            <a:chExt cx="4862629" cy="481533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DBD05B18-F946-DAE8-8C92-BD819BE352EF}"/>
                </a:ext>
              </a:extLst>
            </p:cNvPr>
            <p:cNvSpPr/>
            <p:nvPr/>
          </p:nvSpPr>
          <p:spPr>
            <a:xfrm>
              <a:off x="1147742" y="122651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DEE59F3A-610E-517A-DBEA-AD30C3E47222}"/>
                </a:ext>
              </a:extLst>
            </p:cNvPr>
            <p:cNvSpPr/>
            <p:nvPr/>
          </p:nvSpPr>
          <p:spPr>
            <a:xfrm>
              <a:off x="2368974" y="122623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7D2824FD-C69D-D481-7352-E37E86711235}"/>
                </a:ext>
              </a:extLst>
            </p:cNvPr>
            <p:cNvSpPr/>
            <p:nvPr/>
          </p:nvSpPr>
          <p:spPr>
            <a:xfrm>
              <a:off x="3590206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961B3F0F-A84B-C5C4-FA4A-90B1B0C52C8E}"/>
                </a:ext>
              </a:extLst>
            </p:cNvPr>
            <p:cNvSpPr txBox="1"/>
            <p:nvPr/>
          </p:nvSpPr>
          <p:spPr>
            <a:xfrm>
              <a:off x="1147742" y="148764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4940FEDA-DDDC-17EB-71B5-4E009806B1D1}"/>
                </a:ext>
              </a:extLst>
            </p:cNvPr>
            <p:cNvSpPr/>
            <p:nvPr/>
          </p:nvSpPr>
          <p:spPr>
            <a:xfrm>
              <a:off x="4807181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3D131D2B-F5F5-DCEA-F1B7-274C8C9431C5}"/>
                </a:ext>
              </a:extLst>
            </p:cNvPr>
            <p:cNvSpPr txBox="1"/>
            <p:nvPr/>
          </p:nvSpPr>
          <p:spPr>
            <a:xfrm>
              <a:off x="2368974" y="1492323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1EBFEC3A-BEFA-1355-BE20-7837625426DF}"/>
                </a:ext>
              </a:extLst>
            </p:cNvPr>
            <p:cNvSpPr txBox="1"/>
            <p:nvPr/>
          </p:nvSpPr>
          <p:spPr>
            <a:xfrm>
              <a:off x="3590206" y="1489419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58F5F069-F1DF-0361-BEA0-A4343E9CAF80}"/>
                </a:ext>
              </a:extLst>
            </p:cNvPr>
            <p:cNvSpPr txBox="1"/>
            <p:nvPr/>
          </p:nvSpPr>
          <p:spPr>
            <a:xfrm>
              <a:off x="4822371" y="148942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33" name="Title 1">
            <a:extLst>
              <a:ext uri="{FF2B5EF4-FFF2-40B4-BE49-F238E27FC236}">
                <a16:creationId xmlns:a16="http://schemas.microsoft.com/office/drawing/2014/main" id="{5EDFC724-E34B-BE16-F4C1-C32927A5EDFC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Short projects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989569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24" name="Rechteck 523">
            <a:extLst>
              <a:ext uri="{FF2B5EF4-FFF2-40B4-BE49-F238E27FC236}">
                <a16:creationId xmlns:a16="http://schemas.microsoft.com/office/drawing/2014/main" id="{7A9D8F4F-9481-DE3A-4C27-8E41CFA3F075}"/>
              </a:ext>
            </a:extLst>
          </p:cNvPr>
          <p:cNvSpPr/>
          <p:nvPr/>
        </p:nvSpPr>
        <p:spPr>
          <a:xfrm>
            <a:off x="1136018" y="2796175"/>
            <a:ext cx="5601666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44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4" name="Rechteck 33">
            <a:extLst>
              <a:ext uri="{FF2B5EF4-FFF2-40B4-BE49-F238E27FC236}">
                <a16:creationId xmlns:a16="http://schemas.microsoft.com/office/drawing/2014/main" id="{E45BC446-59C7-7C6F-CA18-5C55F9F89A63}"/>
              </a:ext>
            </a:extLst>
          </p:cNvPr>
          <p:cNvSpPr/>
          <p:nvPr/>
        </p:nvSpPr>
        <p:spPr>
          <a:xfrm>
            <a:off x="1136018" y="1266311"/>
            <a:ext cx="41728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setup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41994090-D6F8-0FC6-38DA-A383C3E2F4BE}"/>
              </a:ext>
            </a:extLst>
          </p:cNvPr>
          <p:cNvSpPr/>
          <p:nvPr/>
        </p:nvSpPr>
        <p:spPr>
          <a:xfrm>
            <a:off x="1553307" y="1266311"/>
            <a:ext cx="4469358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89FA771E-0CA9-9381-D856-25AA261EE35A}"/>
              </a:ext>
            </a:extLst>
          </p:cNvPr>
          <p:cNvSpPr/>
          <p:nvPr/>
        </p:nvSpPr>
        <p:spPr>
          <a:xfrm>
            <a:off x="2394049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06C8C965-6268-F2C8-8E32-99EB58F202D9}"/>
              </a:ext>
            </a:extLst>
          </p:cNvPr>
          <p:cNvSpPr/>
          <p:nvPr/>
        </p:nvSpPr>
        <p:spPr>
          <a:xfrm>
            <a:off x="2879068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A2D7BFA7-8654-8201-08B1-1D908632B26B}"/>
              </a:ext>
            </a:extLst>
          </p:cNvPr>
          <p:cNvSpPr/>
          <p:nvPr/>
        </p:nvSpPr>
        <p:spPr>
          <a:xfrm>
            <a:off x="4210686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84C7CD35-5D44-D5F1-A942-A95B324270E0}"/>
              </a:ext>
            </a:extLst>
          </p:cNvPr>
          <p:cNvSpPr/>
          <p:nvPr/>
        </p:nvSpPr>
        <p:spPr>
          <a:xfrm>
            <a:off x="5140404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0" name="Rechteck 519">
            <a:extLst>
              <a:ext uri="{FF2B5EF4-FFF2-40B4-BE49-F238E27FC236}">
                <a16:creationId xmlns:a16="http://schemas.microsoft.com/office/drawing/2014/main" id="{37B241A0-4EA5-4D09-8174-ED83F36211C8}"/>
              </a:ext>
            </a:extLst>
          </p:cNvPr>
          <p:cNvSpPr/>
          <p:nvPr/>
        </p:nvSpPr>
        <p:spPr>
          <a:xfrm>
            <a:off x="2388924" y="2653703"/>
            <a:ext cx="417289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fix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1" name="Rechteck 520">
            <a:extLst>
              <a:ext uri="{FF2B5EF4-FFF2-40B4-BE49-F238E27FC236}">
                <a16:creationId xmlns:a16="http://schemas.microsoft.com/office/drawing/2014/main" id="{4ACF556F-5A60-CEE8-F3C9-CCA0C407E8A2}"/>
              </a:ext>
            </a:extLst>
          </p:cNvPr>
          <p:cNvSpPr/>
          <p:nvPr/>
        </p:nvSpPr>
        <p:spPr>
          <a:xfrm>
            <a:off x="3636481" y="2743266"/>
            <a:ext cx="592892" cy="400108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search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for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sp>
        <p:nvSpPr>
          <p:cNvPr id="522" name="Rechteck 521">
            <a:extLst>
              <a:ext uri="{FF2B5EF4-FFF2-40B4-BE49-F238E27FC236}">
                <a16:creationId xmlns:a16="http://schemas.microsoft.com/office/drawing/2014/main" id="{E4A9CC10-C736-E2F2-78DE-836DC93561C3}"/>
              </a:ext>
            </a:extLst>
          </p:cNvPr>
          <p:cNvSpPr/>
          <p:nvPr/>
        </p:nvSpPr>
        <p:spPr>
          <a:xfrm>
            <a:off x="5100670" y="2657461"/>
            <a:ext cx="554406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/>
              <a:t>restructure</a:t>
            </a:r>
            <a:endParaRPr lang="de-DE" sz="10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799550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45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68867F35-B462-15D7-D1E7-9DA8C9735A49}"/>
              </a:ext>
            </a:extLst>
          </p:cNvPr>
          <p:cNvGrpSpPr/>
          <p:nvPr/>
        </p:nvGrpSpPr>
        <p:grpSpPr>
          <a:xfrm>
            <a:off x="1136018" y="1266160"/>
            <a:ext cx="4483761" cy="618329"/>
            <a:chOff x="1136018" y="1266160"/>
            <a:chExt cx="4483761" cy="618329"/>
          </a:xfrm>
        </p:grpSpPr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E45BC446-59C7-7C6F-CA18-5C55F9F89A63}"/>
                </a:ext>
              </a:extLst>
            </p:cNvPr>
            <p:cNvSpPr/>
            <p:nvPr/>
          </p:nvSpPr>
          <p:spPr>
            <a:xfrm>
              <a:off x="1136018" y="1266311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2D2C0F8D-96B7-1D58-1917-3E5B90D9DB45}"/>
                </a:ext>
              </a:extLst>
            </p:cNvPr>
            <p:cNvSpPr txBox="1"/>
            <p:nvPr/>
          </p:nvSpPr>
          <p:spPr>
            <a:xfrm>
              <a:off x="1546325" y="152744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9855B2CC-60A4-796C-3FE9-760F8F22B59F}"/>
                </a:ext>
              </a:extLst>
            </p:cNvPr>
            <p:cNvSpPr txBox="1"/>
            <p:nvPr/>
          </p:nvSpPr>
          <p:spPr>
            <a:xfrm>
              <a:off x="1963613" y="1545935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81FC7D7B-451B-DA6B-2AE4-ED6A746F639E}"/>
                </a:ext>
              </a:extLst>
            </p:cNvPr>
            <p:cNvSpPr txBox="1"/>
            <p:nvPr/>
          </p:nvSpPr>
          <p:spPr>
            <a:xfrm>
              <a:off x="3467528" y="1540953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C72BD7A0-81AB-9CC7-795B-4D598732D143}"/>
                </a:ext>
              </a:extLst>
            </p:cNvPr>
            <p:cNvSpPr txBox="1"/>
            <p:nvPr/>
          </p:nvSpPr>
          <p:spPr>
            <a:xfrm>
              <a:off x="3085409" y="1548344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41994090-D6F8-0FC6-38DA-A383C3E2F4BE}"/>
                </a:ext>
              </a:extLst>
            </p:cNvPr>
            <p:cNvSpPr/>
            <p:nvPr/>
          </p:nvSpPr>
          <p:spPr>
            <a:xfrm>
              <a:off x="15533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A911B085-A15C-D18A-E84A-E73272C9B7F0}"/>
                </a:ext>
              </a:extLst>
            </p:cNvPr>
            <p:cNvSpPr/>
            <p:nvPr/>
          </p:nvSpPr>
          <p:spPr>
            <a:xfrm>
              <a:off x="19705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89FA771E-0CA9-9381-D856-25AA261EE35A}"/>
                </a:ext>
              </a:extLst>
            </p:cNvPr>
            <p:cNvSpPr/>
            <p:nvPr/>
          </p:nvSpPr>
          <p:spPr>
            <a:xfrm>
              <a:off x="2394049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E83D5C00-248B-9320-944B-AD2C5A3C1DA8}"/>
                </a:ext>
              </a:extLst>
            </p:cNvPr>
            <p:cNvSpPr/>
            <p:nvPr/>
          </p:nvSpPr>
          <p:spPr>
            <a:xfrm>
              <a:off x="2461778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06C8C965-6268-F2C8-8E32-99EB58F202D9}"/>
                </a:ext>
              </a:extLst>
            </p:cNvPr>
            <p:cNvSpPr/>
            <p:nvPr/>
          </p:nvSpPr>
          <p:spPr>
            <a:xfrm>
              <a:off x="2879068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15C2C78D-7A98-462E-60D5-48BD90D55278}"/>
                </a:ext>
              </a:extLst>
            </p:cNvPr>
            <p:cNvSpPr/>
            <p:nvPr/>
          </p:nvSpPr>
          <p:spPr>
            <a:xfrm>
              <a:off x="33761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77FD37ED-646B-223F-334D-47066753A14A}"/>
                </a:ext>
              </a:extLst>
            </p:cNvPr>
            <p:cNvSpPr/>
            <p:nvPr/>
          </p:nvSpPr>
          <p:spPr>
            <a:xfrm>
              <a:off x="37933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A2D7BFA7-8654-8201-08B1-1D908632B26B}"/>
                </a:ext>
              </a:extLst>
            </p:cNvPr>
            <p:cNvSpPr/>
            <p:nvPr/>
          </p:nvSpPr>
          <p:spPr>
            <a:xfrm>
              <a:off x="4210686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DCCACE4C-8629-4F61-7670-814C955A67D0}"/>
                </a:ext>
              </a:extLst>
            </p:cNvPr>
            <p:cNvSpPr/>
            <p:nvPr/>
          </p:nvSpPr>
          <p:spPr>
            <a:xfrm>
              <a:off x="4723114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4C7CD35-5D44-D5F1-A942-A95B324270E0}"/>
                </a:ext>
              </a:extLst>
            </p:cNvPr>
            <p:cNvSpPr/>
            <p:nvPr/>
          </p:nvSpPr>
          <p:spPr>
            <a:xfrm>
              <a:off x="5140404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244125FC-5284-ABA2-69FB-D80C2E9D5AE1}"/>
                </a:ext>
              </a:extLst>
            </p:cNvPr>
            <p:cNvSpPr txBox="1"/>
            <p:nvPr/>
          </p:nvSpPr>
          <p:spPr>
            <a:xfrm>
              <a:off x="2509856" y="154095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60320A55-2BD2-95EA-AABB-84F8E703C1D3}"/>
                </a:ext>
              </a:extLst>
            </p:cNvPr>
            <p:cNvSpPr/>
            <p:nvPr/>
          </p:nvSpPr>
          <p:spPr>
            <a:xfrm>
              <a:off x="2940399" y="126631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7440CAF7-37CC-9F5D-471A-A27D499C076D}"/>
                </a:ext>
              </a:extLst>
            </p:cNvPr>
            <p:cNvSpPr/>
            <p:nvPr/>
          </p:nvSpPr>
          <p:spPr>
            <a:xfrm>
              <a:off x="4274262" y="1266214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3D4260E6-8C45-E043-5F7F-8F4A08F4A8E7}"/>
                </a:ext>
              </a:extLst>
            </p:cNvPr>
            <p:cNvSpPr/>
            <p:nvPr/>
          </p:nvSpPr>
          <p:spPr>
            <a:xfrm>
              <a:off x="5202490" y="126616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BDCE08CD-91A5-7201-75F3-D499AC53BDA9}"/>
              </a:ext>
            </a:extLst>
          </p:cNvPr>
          <p:cNvGrpSpPr/>
          <p:nvPr/>
        </p:nvGrpSpPr>
        <p:grpSpPr>
          <a:xfrm>
            <a:off x="1147742" y="2653703"/>
            <a:ext cx="5357580" cy="760650"/>
            <a:chOff x="1147742" y="2289317"/>
            <a:chExt cx="5357580" cy="760650"/>
          </a:xfrm>
        </p:grpSpPr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DB3DAE48-88AA-6A0D-5A83-A2C213EDA486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2A38A22-A550-CF55-5820-EFAA02901D52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A86B5D46-BC31-94FA-D8C5-411108C3A295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1B069624-06F9-8612-8AA6-208FC114A027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B795805F-CFA5-B3E0-A6E4-CA7C5A022840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9D02AEB0-9A2C-C44D-4299-D36053C4CF27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id="{01823FDF-8079-6073-2208-05C5E63336D6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2" name="Rechteck 511">
              <a:extLst>
                <a:ext uri="{FF2B5EF4-FFF2-40B4-BE49-F238E27FC236}">
                  <a16:creationId xmlns:a16="http://schemas.microsoft.com/office/drawing/2014/main" id="{70A6BB18-356E-AAA2-D17B-02A9423EDD10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3" name="Rechteck 512">
              <a:extLst>
                <a:ext uri="{FF2B5EF4-FFF2-40B4-BE49-F238E27FC236}">
                  <a16:creationId xmlns:a16="http://schemas.microsoft.com/office/drawing/2014/main" id="{05556484-CFF4-46A7-41C2-B0B27581380D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Rechteck 514">
              <a:extLst>
                <a:ext uri="{FF2B5EF4-FFF2-40B4-BE49-F238E27FC236}">
                  <a16:creationId xmlns:a16="http://schemas.microsoft.com/office/drawing/2014/main" id="{735B2692-2CC2-ED62-D7E9-AEC6BF4BFBD3}"/>
                </a:ext>
              </a:extLst>
            </p:cNvPr>
            <p:cNvSpPr/>
            <p:nvPr/>
          </p:nvSpPr>
          <p:spPr>
            <a:xfrm>
              <a:off x="42498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6" name="Rechteck 515">
              <a:extLst>
                <a:ext uri="{FF2B5EF4-FFF2-40B4-BE49-F238E27FC236}">
                  <a16:creationId xmlns:a16="http://schemas.microsoft.com/office/drawing/2014/main" id="{D44EB5A5-427B-FD86-FE23-715D937BFBA6}"/>
                </a:ext>
              </a:extLst>
            </p:cNvPr>
            <p:cNvSpPr/>
            <p:nvPr/>
          </p:nvSpPr>
          <p:spPr>
            <a:xfrm>
              <a:off x="466712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7" name="Rechteck 516">
              <a:extLst>
                <a:ext uri="{FF2B5EF4-FFF2-40B4-BE49-F238E27FC236}">
                  <a16:creationId xmlns:a16="http://schemas.microsoft.com/office/drawing/2014/main" id="{1F53BCD2-F1CD-4C47-09A9-151593EBFD2B}"/>
                </a:ext>
              </a:extLst>
            </p:cNvPr>
            <p:cNvSpPr/>
            <p:nvPr/>
          </p:nvSpPr>
          <p:spPr>
            <a:xfrm>
              <a:off x="566458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8" name="Rechteck 517">
              <a:extLst>
                <a:ext uri="{FF2B5EF4-FFF2-40B4-BE49-F238E27FC236}">
                  <a16:creationId xmlns:a16="http://schemas.microsoft.com/office/drawing/2014/main" id="{C2C0BF31-71B0-B583-6E7D-80FC8B0F5B0C}"/>
                </a:ext>
              </a:extLst>
            </p:cNvPr>
            <p:cNvSpPr/>
            <p:nvPr/>
          </p:nvSpPr>
          <p:spPr>
            <a:xfrm>
              <a:off x="6088033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9" name="Textfeld 518">
              <a:extLst>
                <a:ext uri="{FF2B5EF4-FFF2-40B4-BE49-F238E27FC236}">
                  <a16:creationId xmlns:a16="http://schemas.microsoft.com/office/drawing/2014/main" id="{1DFDFF6F-1B6A-144D-785C-149E5D5812B3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20" name="Rechteck 519">
              <a:extLst>
                <a:ext uri="{FF2B5EF4-FFF2-40B4-BE49-F238E27FC236}">
                  <a16:creationId xmlns:a16="http://schemas.microsoft.com/office/drawing/2014/main" id="{37B241A0-4EA5-4D09-8174-ED83F36211C8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4ACF556F-5A60-CEE8-F3C9-CCA0C407E8A2}"/>
                </a:ext>
              </a:extLst>
            </p:cNvPr>
            <p:cNvSpPr/>
            <p:nvPr/>
          </p:nvSpPr>
          <p:spPr>
            <a:xfrm>
              <a:off x="3636481" y="2378880"/>
              <a:ext cx="592892" cy="400108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search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for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code</a:t>
              </a: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E4A9CC10-C736-E2F2-78DE-836DC93561C3}"/>
                </a:ext>
              </a:extLst>
            </p:cNvPr>
            <p:cNvSpPr/>
            <p:nvPr/>
          </p:nvSpPr>
          <p:spPr>
            <a:xfrm>
              <a:off x="5100670" y="2293075"/>
              <a:ext cx="554406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restructure</a:t>
              </a:r>
              <a:endParaRPr lang="de-DE" sz="1000" dirty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40183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especially when you want to </a:t>
            </a:r>
            <a:r>
              <a:rPr lang="en-US" sz="1700" b="1" dirty="0">
                <a:sym typeface="Wingdings" pitchFamily="2" charset="2"/>
              </a:rPr>
              <a:t>share or publish your code</a:t>
            </a:r>
            <a:endParaRPr lang="en-US" sz="1700" b="1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46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2" name="Rechteck 31">
            <a:extLst>
              <a:ext uri="{FF2B5EF4-FFF2-40B4-BE49-F238E27FC236}">
                <a16:creationId xmlns:a16="http://schemas.microsoft.com/office/drawing/2014/main" id="{BB591B53-14F9-9CE8-CB1B-1AF112E01A84}"/>
              </a:ext>
            </a:extLst>
          </p:cNvPr>
          <p:cNvSpPr/>
          <p:nvPr/>
        </p:nvSpPr>
        <p:spPr>
          <a:xfrm>
            <a:off x="5647725" y="1266159"/>
            <a:ext cx="495058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</a:t>
            </a:r>
          </a:p>
        </p:txBody>
      </p: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68867F35-B462-15D7-D1E7-9DA8C9735A49}"/>
              </a:ext>
            </a:extLst>
          </p:cNvPr>
          <p:cNvGrpSpPr/>
          <p:nvPr/>
        </p:nvGrpSpPr>
        <p:grpSpPr>
          <a:xfrm>
            <a:off x="1136018" y="1266160"/>
            <a:ext cx="4483761" cy="618329"/>
            <a:chOff x="1136018" y="1266160"/>
            <a:chExt cx="4483761" cy="618329"/>
          </a:xfrm>
        </p:grpSpPr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E45BC446-59C7-7C6F-CA18-5C55F9F89A63}"/>
                </a:ext>
              </a:extLst>
            </p:cNvPr>
            <p:cNvSpPr/>
            <p:nvPr/>
          </p:nvSpPr>
          <p:spPr>
            <a:xfrm>
              <a:off x="1136018" y="1266311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2D2C0F8D-96B7-1D58-1917-3E5B90D9DB45}"/>
                </a:ext>
              </a:extLst>
            </p:cNvPr>
            <p:cNvSpPr txBox="1"/>
            <p:nvPr/>
          </p:nvSpPr>
          <p:spPr>
            <a:xfrm>
              <a:off x="1546325" y="152744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9855B2CC-60A4-796C-3FE9-760F8F22B59F}"/>
                </a:ext>
              </a:extLst>
            </p:cNvPr>
            <p:cNvSpPr txBox="1"/>
            <p:nvPr/>
          </p:nvSpPr>
          <p:spPr>
            <a:xfrm>
              <a:off x="1963613" y="1545935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81FC7D7B-451B-DA6B-2AE4-ED6A746F639E}"/>
                </a:ext>
              </a:extLst>
            </p:cNvPr>
            <p:cNvSpPr txBox="1"/>
            <p:nvPr/>
          </p:nvSpPr>
          <p:spPr>
            <a:xfrm>
              <a:off x="3467528" y="1540953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C72BD7A0-81AB-9CC7-795B-4D598732D143}"/>
                </a:ext>
              </a:extLst>
            </p:cNvPr>
            <p:cNvSpPr txBox="1"/>
            <p:nvPr/>
          </p:nvSpPr>
          <p:spPr>
            <a:xfrm>
              <a:off x="3085409" y="1548344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41994090-D6F8-0FC6-38DA-A383C3E2F4BE}"/>
                </a:ext>
              </a:extLst>
            </p:cNvPr>
            <p:cNvSpPr/>
            <p:nvPr/>
          </p:nvSpPr>
          <p:spPr>
            <a:xfrm>
              <a:off x="15533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A911B085-A15C-D18A-E84A-E73272C9B7F0}"/>
                </a:ext>
              </a:extLst>
            </p:cNvPr>
            <p:cNvSpPr/>
            <p:nvPr/>
          </p:nvSpPr>
          <p:spPr>
            <a:xfrm>
              <a:off x="19705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89FA771E-0CA9-9381-D856-25AA261EE35A}"/>
                </a:ext>
              </a:extLst>
            </p:cNvPr>
            <p:cNvSpPr/>
            <p:nvPr/>
          </p:nvSpPr>
          <p:spPr>
            <a:xfrm>
              <a:off x="2394049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E83D5C00-248B-9320-944B-AD2C5A3C1DA8}"/>
                </a:ext>
              </a:extLst>
            </p:cNvPr>
            <p:cNvSpPr/>
            <p:nvPr/>
          </p:nvSpPr>
          <p:spPr>
            <a:xfrm>
              <a:off x="2461778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06C8C965-6268-F2C8-8E32-99EB58F202D9}"/>
                </a:ext>
              </a:extLst>
            </p:cNvPr>
            <p:cNvSpPr/>
            <p:nvPr/>
          </p:nvSpPr>
          <p:spPr>
            <a:xfrm>
              <a:off x="2879068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15C2C78D-7A98-462E-60D5-48BD90D55278}"/>
                </a:ext>
              </a:extLst>
            </p:cNvPr>
            <p:cNvSpPr/>
            <p:nvPr/>
          </p:nvSpPr>
          <p:spPr>
            <a:xfrm>
              <a:off x="33761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77FD37ED-646B-223F-334D-47066753A14A}"/>
                </a:ext>
              </a:extLst>
            </p:cNvPr>
            <p:cNvSpPr/>
            <p:nvPr/>
          </p:nvSpPr>
          <p:spPr>
            <a:xfrm>
              <a:off x="37933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A2D7BFA7-8654-8201-08B1-1D908632B26B}"/>
                </a:ext>
              </a:extLst>
            </p:cNvPr>
            <p:cNvSpPr/>
            <p:nvPr/>
          </p:nvSpPr>
          <p:spPr>
            <a:xfrm>
              <a:off x="4210686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DCCACE4C-8629-4F61-7670-814C955A67D0}"/>
                </a:ext>
              </a:extLst>
            </p:cNvPr>
            <p:cNvSpPr/>
            <p:nvPr/>
          </p:nvSpPr>
          <p:spPr>
            <a:xfrm>
              <a:off x="4723114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4C7CD35-5D44-D5F1-A942-A95B324270E0}"/>
                </a:ext>
              </a:extLst>
            </p:cNvPr>
            <p:cNvSpPr/>
            <p:nvPr/>
          </p:nvSpPr>
          <p:spPr>
            <a:xfrm>
              <a:off x="5140404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244125FC-5284-ABA2-69FB-D80C2E9D5AE1}"/>
                </a:ext>
              </a:extLst>
            </p:cNvPr>
            <p:cNvSpPr txBox="1"/>
            <p:nvPr/>
          </p:nvSpPr>
          <p:spPr>
            <a:xfrm>
              <a:off x="2509856" y="154095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60320A55-2BD2-95EA-AABB-84F8E703C1D3}"/>
                </a:ext>
              </a:extLst>
            </p:cNvPr>
            <p:cNvSpPr/>
            <p:nvPr/>
          </p:nvSpPr>
          <p:spPr>
            <a:xfrm>
              <a:off x="2940399" y="126631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7440CAF7-37CC-9F5D-471A-A27D499C076D}"/>
                </a:ext>
              </a:extLst>
            </p:cNvPr>
            <p:cNvSpPr/>
            <p:nvPr/>
          </p:nvSpPr>
          <p:spPr>
            <a:xfrm>
              <a:off x="4274262" y="1266214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3D4260E6-8C45-E043-5F7F-8F4A08F4A8E7}"/>
                </a:ext>
              </a:extLst>
            </p:cNvPr>
            <p:cNvSpPr/>
            <p:nvPr/>
          </p:nvSpPr>
          <p:spPr>
            <a:xfrm>
              <a:off x="5202490" y="126616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55" name="Rechteck 54">
            <a:extLst>
              <a:ext uri="{FF2B5EF4-FFF2-40B4-BE49-F238E27FC236}">
                <a16:creationId xmlns:a16="http://schemas.microsoft.com/office/drawing/2014/main" id="{DCF941F1-A5C5-92F8-E283-8787BF63C174}"/>
              </a:ext>
            </a:extLst>
          </p:cNvPr>
          <p:cNvSpPr/>
          <p:nvPr/>
        </p:nvSpPr>
        <p:spPr>
          <a:xfrm>
            <a:off x="6530704" y="2798773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BDCE08CD-91A5-7201-75F3-D499AC53BDA9}"/>
              </a:ext>
            </a:extLst>
          </p:cNvPr>
          <p:cNvGrpSpPr/>
          <p:nvPr/>
        </p:nvGrpSpPr>
        <p:grpSpPr>
          <a:xfrm>
            <a:off x="1147742" y="2653703"/>
            <a:ext cx="5357580" cy="760650"/>
            <a:chOff x="1147742" y="2289317"/>
            <a:chExt cx="5357580" cy="760650"/>
          </a:xfrm>
        </p:grpSpPr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DB3DAE48-88AA-6A0D-5A83-A2C213EDA486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2A38A22-A550-CF55-5820-EFAA02901D52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A86B5D46-BC31-94FA-D8C5-411108C3A295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1B069624-06F9-8612-8AA6-208FC114A027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B795805F-CFA5-B3E0-A6E4-CA7C5A022840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9D02AEB0-9A2C-C44D-4299-D36053C4CF27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id="{01823FDF-8079-6073-2208-05C5E63336D6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2" name="Rechteck 511">
              <a:extLst>
                <a:ext uri="{FF2B5EF4-FFF2-40B4-BE49-F238E27FC236}">
                  <a16:creationId xmlns:a16="http://schemas.microsoft.com/office/drawing/2014/main" id="{70A6BB18-356E-AAA2-D17B-02A9423EDD10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3" name="Rechteck 512">
              <a:extLst>
                <a:ext uri="{FF2B5EF4-FFF2-40B4-BE49-F238E27FC236}">
                  <a16:creationId xmlns:a16="http://schemas.microsoft.com/office/drawing/2014/main" id="{05556484-CFF4-46A7-41C2-B0B27581380D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Rechteck 514">
              <a:extLst>
                <a:ext uri="{FF2B5EF4-FFF2-40B4-BE49-F238E27FC236}">
                  <a16:creationId xmlns:a16="http://schemas.microsoft.com/office/drawing/2014/main" id="{735B2692-2CC2-ED62-D7E9-AEC6BF4BFBD3}"/>
                </a:ext>
              </a:extLst>
            </p:cNvPr>
            <p:cNvSpPr/>
            <p:nvPr/>
          </p:nvSpPr>
          <p:spPr>
            <a:xfrm>
              <a:off x="42498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6" name="Rechteck 515">
              <a:extLst>
                <a:ext uri="{FF2B5EF4-FFF2-40B4-BE49-F238E27FC236}">
                  <a16:creationId xmlns:a16="http://schemas.microsoft.com/office/drawing/2014/main" id="{D44EB5A5-427B-FD86-FE23-715D937BFBA6}"/>
                </a:ext>
              </a:extLst>
            </p:cNvPr>
            <p:cNvSpPr/>
            <p:nvPr/>
          </p:nvSpPr>
          <p:spPr>
            <a:xfrm>
              <a:off x="466712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7" name="Rechteck 516">
              <a:extLst>
                <a:ext uri="{FF2B5EF4-FFF2-40B4-BE49-F238E27FC236}">
                  <a16:creationId xmlns:a16="http://schemas.microsoft.com/office/drawing/2014/main" id="{1F53BCD2-F1CD-4C47-09A9-151593EBFD2B}"/>
                </a:ext>
              </a:extLst>
            </p:cNvPr>
            <p:cNvSpPr/>
            <p:nvPr/>
          </p:nvSpPr>
          <p:spPr>
            <a:xfrm>
              <a:off x="566458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8" name="Rechteck 517">
              <a:extLst>
                <a:ext uri="{FF2B5EF4-FFF2-40B4-BE49-F238E27FC236}">
                  <a16:creationId xmlns:a16="http://schemas.microsoft.com/office/drawing/2014/main" id="{C2C0BF31-71B0-B583-6E7D-80FC8B0F5B0C}"/>
                </a:ext>
              </a:extLst>
            </p:cNvPr>
            <p:cNvSpPr/>
            <p:nvPr/>
          </p:nvSpPr>
          <p:spPr>
            <a:xfrm>
              <a:off x="6088033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9" name="Textfeld 518">
              <a:extLst>
                <a:ext uri="{FF2B5EF4-FFF2-40B4-BE49-F238E27FC236}">
                  <a16:creationId xmlns:a16="http://schemas.microsoft.com/office/drawing/2014/main" id="{1DFDFF6F-1B6A-144D-785C-149E5D5812B3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20" name="Rechteck 519">
              <a:extLst>
                <a:ext uri="{FF2B5EF4-FFF2-40B4-BE49-F238E27FC236}">
                  <a16:creationId xmlns:a16="http://schemas.microsoft.com/office/drawing/2014/main" id="{37B241A0-4EA5-4D09-8174-ED83F36211C8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4ACF556F-5A60-CEE8-F3C9-CCA0C407E8A2}"/>
                </a:ext>
              </a:extLst>
            </p:cNvPr>
            <p:cNvSpPr/>
            <p:nvPr/>
          </p:nvSpPr>
          <p:spPr>
            <a:xfrm>
              <a:off x="3636481" y="2378880"/>
              <a:ext cx="592892" cy="400108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search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for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code</a:t>
              </a: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E4A9CC10-C736-E2F2-78DE-836DC93561C3}"/>
                </a:ext>
              </a:extLst>
            </p:cNvPr>
            <p:cNvSpPr/>
            <p:nvPr/>
          </p:nvSpPr>
          <p:spPr>
            <a:xfrm>
              <a:off x="5100670" y="2293075"/>
              <a:ext cx="554406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restructure</a:t>
              </a:r>
              <a:endParaRPr lang="de-DE" sz="1000" dirty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5417882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47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07113655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constants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48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81200119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constants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classes and functions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49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84534914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constants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classes and functions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main execution block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50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12490016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constants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classes and functions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main execution block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51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03017640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thematically</a:t>
            </a:r>
            <a:br>
              <a:rPr lang="en-US" b="1" i="1" dirty="0"/>
            </a:br>
            <a:r>
              <a:rPr lang="en-US" b="1" i="1" dirty="0"/>
              <a:t>(</a:t>
            </a:r>
            <a:r>
              <a:rPr lang="en-US" dirty="0"/>
              <a:t>think closets, fridges, personal docs…)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code into files/folders by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theme</a:t>
            </a:r>
            <a:r>
              <a:rPr lang="en-US" dirty="0"/>
              <a:t> – data handling, algorithm, </a:t>
            </a:r>
            <a:br>
              <a:rPr lang="en-US" dirty="0"/>
            </a:br>
            <a:r>
              <a:rPr lang="en-US" dirty="0"/>
              <a:t>plotting, …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type</a:t>
            </a:r>
            <a:r>
              <a:rPr lang="en-US" dirty="0"/>
              <a:t> – </a:t>
            </a:r>
            <a:r>
              <a:rPr lang="en-US" dirty="0" err="1"/>
              <a:t>i</a:t>
            </a:r>
            <a:r>
              <a:rPr lang="en-US" dirty="0"/>
              <a:t>/o config, parameters, </a:t>
            </a:r>
            <a:br>
              <a:rPr lang="en-US" dirty="0"/>
            </a:br>
            <a:r>
              <a:rPr lang="en-US" dirty="0"/>
              <a:t>functions</a:t>
            </a: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52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requirements.txt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287268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without package setup, testing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53</a:t>
            </a:fld>
            <a:endParaRPr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8C29E82B-68AD-9EF6-DE13-76D47DCD5ACD}"/>
              </a:ext>
            </a:extLst>
          </p:cNvPr>
          <p:cNvSpPr txBox="1"/>
          <p:nvPr/>
        </p:nvSpPr>
        <p:spPr>
          <a:xfrm>
            <a:off x="6819982" y="1838390"/>
            <a:ext cx="1188000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time</a:t>
            </a:r>
          </a:p>
        </p:txBody>
      </p:sp>
      <p:grpSp>
        <p:nvGrpSpPr>
          <p:cNvPr id="537" name="Gruppieren 536">
            <a:extLst>
              <a:ext uri="{FF2B5EF4-FFF2-40B4-BE49-F238E27FC236}">
                <a16:creationId xmlns:a16="http://schemas.microsoft.com/office/drawing/2014/main" id="{4536C478-5ACA-9B89-6320-596572D76C84}"/>
              </a:ext>
            </a:extLst>
          </p:cNvPr>
          <p:cNvGrpSpPr/>
          <p:nvPr/>
        </p:nvGrpSpPr>
        <p:grpSpPr>
          <a:xfrm>
            <a:off x="1147742" y="1226516"/>
            <a:ext cx="6349165" cy="618178"/>
            <a:chOff x="1147742" y="1226516"/>
            <a:chExt cx="6349165" cy="618178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711592A1-2ABF-CDB8-97D9-F642D1AA8C94}"/>
                </a:ext>
              </a:extLst>
            </p:cNvPr>
            <p:cNvSpPr/>
            <p:nvPr/>
          </p:nvSpPr>
          <p:spPr>
            <a:xfrm>
              <a:off x="5357806" y="1229114"/>
              <a:ext cx="2139101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 (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restructure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, fix)</a:t>
              </a:r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CF244AA-6C44-EA87-B2F9-93C718780779}"/>
                </a:ext>
              </a:extLst>
            </p:cNvPr>
            <p:cNvSpPr/>
            <p:nvPr/>
          </p:nvSpPr>
          <p:spPr>
            <a:xfrm>
              <a:off x="1147742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D5014B6-6A67-2F26-9DB9-74AC363BF44A}"/>
                </a:ext>
              </a:extLst>
            </p:cNvPr>
            <p:cNvSpPr txBox="1"/>
            <p:nvPr/>
          </p:nvSpPr>
          <p:spPr>
            <a:xfrm>
              <a:off x="1147742" y="148764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AA7DA3D-363C-6A1F-5DB1-BF9DF1B3AAAD}"/>
                </a:ext>
              </a:extLst>
            </p:cNvPr>
            <p:cNvSpPr txBox="1"/>
            <p:nvPr/>
          </p:nvSpPr>
          <p:spPr>
            <a:xfrm>
              <a:off x="1565030" y="150614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FD3D42B-ADF9-DEAC-0296-80FF50869688}"/>
                </a:ext>
              </a:extLst>
            </p:cNvPr>
            <p:cNvSpPr txBox="1"/>
            <p:nvPr/>
          </p:nvSpPr>
          <p:spPr>
            <a:xfrm>
              <a:off x="2816896" y="150115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C88BABA-A4E8-4925-D3C8-B2A28BE8FF96}"/>
                </a:ext>
              </a:extLst>
            </p:cNvPr>
            <p:cNvSpPr txBox="1"/>
            <p:nvPr/>
          </p:nvSpPr>
          <p:spPr>
            <a:xfrm>
              <a:off x="2399607" y="150854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4B12D04E-78B1-E240-9A42-E27B772A3C13}"/>
                </a:ext>
              </a:extLst>
            </p:cNvPr>
            <p:cNvSpPr/>
            <p:nvPr/>
          </p:nvSpPr>
          <p:spPr>
            <a:xfrm>
              <a:off x="1565031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445BFAFB-7151-90C8-9781-7D5E9E94D01C}"/>
                </a:ext>
              </a:extLst>
            </p:cNvPr>
            <p:cNvSpPr/>
            <p:nvPr/>
          </p:nvSpPr>
          <p:spPr>
            <a:xfrm>
              <a:off x="1982320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D68268E2-D963-6EA6-117E-2C828CDA7A25}"/>
                </a:ext>
              </a:extLst>
            </p:cNvPr>
            <p:cNvSpPr/>
            <p:nvPr/>
          </p:nvSpPr>
          <p:spPr>
            <a:xfrm>
              <a:off x="240577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C20FDE98-E3FF-617B-0B39-7A8A3F1956D7}"/>
                </a:ext>
              </a:extLst>
            </p:cNvPr>
            <p:cNvSpPr/>
            <p:nvPr/>
          </p:nvSpPr>
          <p:spPr>
            <a:xfrm>
              <a:off x="2828459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4ACD8086-F74C-F1DD-562F-F22644F3570D}"/>
                </a:ext>
              </a:extLst>
            </p:cNvPr>
            <p:cNvSpPr/>
            <p:nvPr/>
          </p:nvSpPr>
          <p:spPr>
            <a:xfrm>
              <a:off x="3245748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6AD80C30-CE81-D037-2F92-F2FE3E0FF23C}"/>
                </a:ext>
              </a:extLst>
            </p:cNvPr>
            <p:cNvSpPr/>
            <p:nvPr/>
          </p:nvSpPr>
          <p:spPr>
            <a:xfrm>
              <a:off x="3670855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E34A9DD8-B90A-7716-2F1D-8685D98E5855}"/>
                </a:ext>
              </a:extLst>
            </p:cNvPr>
            <p:cNvSpPr/>
            <p:nvPr/>
          </p:nvSpPr>
          <p:spPr>
            <a:xfrm>
              <a:off x="4088144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26F122C4-3956-83B2-9441-B94F1D40F077}"/>
                </a:ext>
              </a:extLst>
            </p:cNvPr>
            <p:cNvSpPr/>
            <p:nvPr/>
          </p:nvSpPr>
          <p:spPr>
            <a:xfrm>
              <a:off x="450543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5793E959-4E2F-AC67-1D2F-2D3E0C76FCF7}"/>
                </a:ext>
              </a:extLst>
            </p:cNvPr>
            <p:cNvSpPr/>
            <p:nvPr/>
          </p:nvSpPr>
          <p:spPr>
            <a:xfrm>
              <a:off x="4928886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808B4CDB-7792-3539-6F10-2238BFEEEE90}"/>
                </a:ext>
              </a:extLst>
            </p:cNvPr>
            <p:cNvSpPr txBox="1"/>
            <p:nvPr/>
          </p:nvSpPr>
          <p:spPr>
            <a:xfrm>
              <a:off x="1982319" y="150115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2BF7789F-AF5C-0368-03BE-BA6B21FFBFC7}"/>
              </a:ext>
            </a:extLst>
          </p:cNvPr>
          <p:cNvSpPr txBox="1">
            <a:spLocks/>
          </p:cNvSpPr>
          <p:nvPr/>
        </p:nvSpPr>
        <p:spPr>
          <a:xfrm>
            <a:off x="869151" y="3200401"/>
            <a:ext cx="7405698" cy="150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indent="-330192" hangingPunct="1">
              <a:buSzPts val="1700"/>
              <a:defRPr sz="1700"/>
            </a:pPr>
            <a:r>
              <a:rPr lang="en-US" sz="1700" dirty="0"/>
              <a:t>do package setup</a:t>
            </a:r>
          </a:p>
          <a:p>
            <a:pPr indent="-330192" hangingPunct="1">
              <a:buSzPts val="1700"/>
              <a:defRPr sz="1700"/>
            </a:pPr>
            <a:endParaRPr lang="en-US" sz="1700" dirty="0"/>
          </a:p>
          <a:p>
            <a:pPr marL="126997" indent="0" hangingPunct="1">
              <a:buSzPts val="1700"/>
              <a:buNone/>
              <a:defRPr sz="1700"/>
            </a:pPr>
            <a:endParaRPr lang="en-US" sz="1700" dirty="0"/>
          </a:p>
          <a:p>
            <a:pPr indent="-330192" hangingPunct="1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longer project, a package setup will save you time!</a:t>
            </a:r>
            <a:endParaRPr lang="en-US" sz="1700" dirty="0"/>
          </a:p>
        </p:txBody>
      </p:sp>
      <p:grpSp>
        <p:nvGrpSpPr>
          <p:cNvPr id="542" name="Gruppieren 541">
            <a:extLst>
              <a:ext uri="{FF2B5EF4-FFF2-40B4-BE49-F238E27FC236}">
                <a16:creationId xmlns:a16="http://schemas.microsoft.com/office/drawing/2014/main" id="{692B12E9-045E-FA55-3DE0-73FBDEE4B136}"/>
              </a:ext>
            </a:extLst>
          </p:cNvPr>
          <p:cNvGrpSpPr/>
          <p:nvPr/>
        </p:nvGrpSpPr>
        <p:grpSpPr>
          <a:xfrm>
            <a:off x="1143189" y="3611124"/>
            <a:ext cx="5668886" cy="618330"/>
            <a:chOff x="1143189" y="3611124"/>
            <a:chExt cx="5668886" cy="618330"/>
          </a:xfrm>
        </p:grpSpPr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DA5CEC2A-4099-B155-E885-F92D34C8F4A8}"/>
                </a:ext>
              </a:extLst>
            </p:cNvPr>
            <p:cNvSpPr/>
            <p:nvPr/>
          </p:nvSpPr>
          <p:spPr>
            <a:xfrm>
              <a:off x="6314912" y="3611124"/>
              <a:ext cx="497163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</a:t>
              </a: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63E6B26A-47CF-9995-05A6-FA4F17FEDD73}"/>
                </a:ext>
              </a:extLst>
            </p:cNvPr>
            <p:cNvSpPr/>
            <p:nvPr/>
          </p:nvSpPr>
          <p:spPr>
            <a:xfrm>
              <a:off x="1143189" y="3611276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198A7448-EA42-6CDD-643A-FF2EA35C9064}"/>
                </a:ext>
              </a:extLst>
            </p:cNvPr>
            <p:cNvSpPr txBox="1"/>
            <p:nvPr/>
          </p:nvSpPr>
          <p:spPr>
            <a:xfrm>
              <a:off x="1553496" y="387240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669FA82A-6532-DF08-6EDA-2F7E6266B8D1}"/>
                </a:ext>
              </a:extLst>
            </p:cNvPr>
            <p:cNvSpPr txBox="1"/>
            <p:nvPr/>
          </p:nvSpPr>
          <p:spPr>
            <a:xfrm>
              <a:off x="1970784" y="389090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C2588ABC-3550-4FF0-1063-16F45AD31E28}"/>
                </a:ext>
              </a:extLst>
            </p:cNvPr>
            <p:cNvSpPr txBox="1"/>
            <p:nvPr/>
          </p:nvSpPr>
          <p:spPr>
            <a:xfrm>
              <a:off x="3474699" y="388591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6DF45EB5-F4DD-8F30-6C24-BA942A33FEEF}"/>
                </a:ext>
              </a:extLst>
            </p:cNvPr>
            <p:cNvSpPr txBox="1"/>
            <p:nvPr/>
          </p:nvSpPr>
          <p:spPr>
            <a:xfrm>
              <a:off x="3092580" y="389330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069AC9FC-DAF9-308D-EE1D-08264DE2EC56}"/>
                </a:ext>
              </a:extLst>
            </p:cNvPr>
            <p:cNvSpPr/>
            <p:nvPr/>
          </p:nvSpPr>
          <p:spPr>
            <a:xfrm>
              <a:off x="1560478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F7ACFAAD-2AFD-1352-02EE-92113158F81D}"/>
                </a:ext>
              </a:extLst>
            </p:cNvPr>
            <p:cNvSpPr/>
            <p:nvPr/>
          </p:nvSpPr>
          <p:spPr>
            <a:xfrm>
              <a:off x="1977767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3F1B20F-C32D-C2CB-933E-866366C532FC}"/>
                </a:ext>
              </a:extLst>
            </p:cNvPr>
            <p:cNvSpPr/>
            <p:nvPr/>
          </p:nvSpPr>
          <p:spPr>
            <a:xfrm>
              <a:off x="2401220" y="3611276"/>
              <a:ext cx="101657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24263187-0396-8903-7FA7-956628EB4EED}"/>
                </a:ext>
              </a:extLst>
            </p:cNvPr>
            <p:cNvSpPr/>
            <p:nvPr/>
          </p:nvSpPr>
          <p:spPr>
            <a:xfrm>
              <a:off x="253082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2187DB3B-C92B-DACF-87EC-39643FB0FEEC}"/>
                </a:ext>
              </a:extLst>
            </p:cNvPr>
            <p:cNvSpPr/>
            <p:nvPr/>
          </p:nvSpPr>
          <p:spPr>
            <a:xfrm>
              <a:off x="2948114" y="3611276"/>
              <a:ext cx="10621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F92197F3-E248-570F-FB5D-DA7322A57627}"/>
                </a:ext>
              </a:extLst>
            </p:cNvPr>
            <p:cNvSpPr/>
            <p:nvPr/>
          </p:nvSpPr>
          <p:spPr>
            <a:xfrm>
              <a:off x="3513906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B6CBA66F-9C63-52DD-7FAE-006415EB6EE4}"/>
                </a:ext>
              </a:extLst>
            </p:cNvPr>
            <p:cNvSpPr/>
            <p:nvPr/>
          </p:nvSpPr>
          <p:spPr>
            <a:xfrm>
              <a:off x="3931195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AC249B15-7B0D-CD85-D4CB-84621AA2DAE7}"/>
                </a:ext>
              </a:extLst>
            </p:cNvPr>
            <p:cNvSpPr/>
            <p:nvPr/>
          </p:nvSpPr>
          <p:spPr>
            <a:xfrm>
              <a:off x="4348485" y="3611276"/>
              <a:ext cx="1045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id="{52AAE857-6B23-8831-5EC4-658FB8609932}"/>
                </a:ext>
              </a:extLst>
            </p:cNvPr>
            <p:cNvSpPr/>
            <p:nvPr/>
          </p:nvSpPr>
          <p:spPr>
            <a:xfrm>
              <a:off x="491261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1B829395-C9D3-4FA8-8BC4-793544702BBE}"/>
                </a:ext>
              </a:extLst>
            </p:cNvPr>
            <p:cNvSpPr/>
            <p:nvPr/>
          </p:nvSpPr>
          <p:spPr>
            <a:xfrm>
              <a:off x="5335300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409CBE18-D358-E116-C281-80E01770E857}"/>
                </a:ext>
              </a:extLst>
            </p:cNvPr>
            <p:cNvSpPr/>
            <p:nvPr/>
          </p:nvSpPr>
          <p:spPr>
            <a:xfrm>
              <a:off x="5752590" y="3611276"/>
              <a:ext cx="9723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B15B70C-2689-4F2D-E293-5F81A997C399}"/>
                </a:ext>
              </a:extLst>
            </p:cNvPr>
            <p:cNvSpPr txBox="1"/>
            <p:nvPr/>
          </p:nvSpPr>
          <p:spPr>
            <a:xfrm>
              <a:off x="2517027" y="388591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D867F33E-7A07-21FD-F868-DF365B21105E}"/>
                </a:ext>
              </a:extLst>
            </p:cNvPr>
            <p:cNvSpPr/>
            <p:nvPr/>
          </p:nvSpPr>
          <p:spPr>
            <a:xfrm>
              <a:off x="3078198" y="361127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D0F8AE70-7885-449C-4D49-389D99DC7396}"/>
                </a:ext>
              </a:extLst>
            </p:cNvPr>
            <p:cNvSpPr/>
            <p:nvPr/>
          </p:nvSpPr>
          <p:spPr>
            <a:xfrm>
              <a:off x="4473937" y="361117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1" name="Rechteck 60">
              <a:extLst>
                <a:ext uri="{FF2B5EF4-FFF2-40B4-BE49-F238E27FC236}">
                  <a16:creationId xmlns:a16="http://schemas.microsoft.com/office/drawing/2014/main" id="{D635C368-595D-7E97-FBEF-74E31A8036FB}"/>
                </a:ext>
              </a:extLst>
            </p:cNvPr>
            <p:cNvSpPr/>
            <p:nvPr/>
          </p:nvSpPr>
          <p:spPr>
            <a:xfrm>
              <a:off x="5869676" y="361112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cxnSp>
        <p:nvCxnSpPr>
          <p:cNvPr id="27" name="Gerade Verbindung 26">
            <a:extLst>
              <a:ext uri="{FF2B5EF4-FFF2-40B4-BE49-F238E27FC236}">
                <a16:creationId xmlns:a16="http://schemas.microsoft.com/office/drawing/2014/main" id="{9348741A-958E-083F-8A1D-54073C29F643}"/>
              </a:ext>
            </a:extLst>
          </p:cNvPr>
          <p:cNvCxnSpPr/>
          <p:nvPr/>
        </p:nvCxnSpPr>
        <p:spPr>
          <a:xfrm>
            <a:off x="1136018" y="1852246"/>
            <a:ext cx="6779294" cy="0"/>
          </a:xfrm>
          <a:prstGeom prst="line">
            <a:avLst/>
          </a:prstGeom>
          <a:ln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2" name="Text Placeholder 2">
            <a:extLst>
              <a:ext uri="{FF2B5EF4-FFF2-40B4-BE49-F238E27FC236}">
                <a16:creationId xmlns:a16="http://schemas.microsoft.com/office/drawing/2014/main" id="{DA447945-E247-6CC4-A79C-88BA3D799384}"/>
              </a:ext>
            </a:extLst>
          </p:cNvPr>
          <p:cNvSpPr txBox="1">
            <a:spLocks/>
          </p:cNvSpPr>
          <p:nvPr/>
        </p:nvSpPr>
        <p:spPr>
          <a:xfrm>
            <a:off x="869151" y="1957547"/>
            <a:ext cx="7405698" cy="43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 lnSpcReduction="10000"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indent="-330192">
              <a:buSzPts val="1700"/>
              <a:defRPr sz="1700"/>
            </a:pPr>
            <a:r>
              <a:rPr lang="en-US" dirty="0"/>
              <a:t>realistic - start without package setup, testing</a:t>
            </a:r>
          </a:p>
          <a:p>
            <a:pPr indent="-330192" hangingPunct="1">
              <a:buSzPts val="1700"/>
              <a:defRPr sz="1700"/>
            </a:pPr>
            <a:endParaRPr lang="en-US" sz="1700" dirty="0"/>
          </a:p>
        </p:txBody>
      </p:sp>
      <p:sp>
        <p:nvSpPr>
          <p:cNvPr id="513" name="Rechteck 512">
            <a:extLst>
              <a:ext uri="{FF2B5EF4-FFF2-40B4-BE49-F238E27FC236}">
                <a16:creationId xmlns:a16="http://schemas.microsoft.com/office/drawing/2014/main" id="{8E390D79-28AD-E733-A04B-1DCE6B62CBB8}"/>
              </a:ext>
            </a:extLst>
          </p:cNvPr>
          <p:cNvSpPr/>
          <p:nvPr/>
        </p:nvSpPr>
        <p:spPr>
          <a:xfrm>
            <a:off x="6606329" y="2434387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  <p:grpSp>
        <p:nvGrpSpPr>
          <p:cNvPr id="543" name="Gruppieren 542">
            <a:extLst>
              <a:ext uri="{FF2B5EF4-FFF2-40B4-BE49-F238E27FC236}">
                <a16:creationId xmlns:a16="http://schemas.microsoft.com/office/drawing/2014/main" id="{6A62C982-F13F-F11E-3E82-545C896BAFC0}"/>
              </a:ext>
            </a:extLst>
          </p:cNvPr>
          <p:cNvGrpSpPr/>
          <p:nvPr/>
        </p:nvGrpSpPr>
        <p:grpSpPr>
          <a:xfrm>
            <a:off x="1147742" y="2289317"/>
            <a:ext cx="5446956" cy="760650"/>
            <a:chOff x="1147742" y="2289317"/>
            <a:chExt cx="5446956" cy="760650"/>
          </a:xfrm>
        </p:grpSpPr>
        <p:sp>
          <p:nvSpPr>
            <p:cNvPr id="514" name="Rechteck 513">
              <a:extLst>
                <a:ext uri="{FF2B5EF4-FFF2-40B4-BE49-F238E27FC236}">
                  <a16:creationId xmlns:a16="http://schemas.microsoft.com/office/drawing/2014/main" id="{FB6D2753-0BC6-68E5-B956-D22948A9DCC0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Textfeld 514">
              <a:extLst>
                <a:ext uri="{FF2B5EF4-FFF2-40B4-BE49-F238E27FC236}">
                  <a16:creationId xmlns:a16="http://schemas.microsoft.com/office/drawing/2014/main" id="{7439ED60-4EFF-8BD9-4025-96124C94520F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16" name="Textfeld 515">
              <a:extLst>
                <a:ext uri="{FF2B5EF4-FFF2-40B4-BE49-F238E27FC236}">
                  <a16:creationId xmlns:a16="http://schemas.microsoft.com/office/drawing/2014/main" id="{A88DC797-F22E-99E4-39A5-AB75B5C2151E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517" name="Textfeld 516">
              <a:extLst>
                <a:ext uri="{FF2B5EF4-FFF2-40B4-BE49-F238E27FC236}">
                  <a16:creationId xmlns:a16="http://schemas.microsoft.com/office/drawing/2014/main" id="{D76AD648-3ED4-A196-B6A8-893DDCA98251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518" name="Textfeld 517">
              <a:extLst>
                <a:ext uri="{FF2B5EF4-FFF2-40B4-BE49-F238E27FC236}">
                  <a16:creationId xmlns:a16="http://schemas.microsoft.com/office/drawing/2014/main" id="{2C7E7430-4672-5208-A88D-76D38BE98FBE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EA119D04-F880-49CA-526C-383839FB5CE9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00E6ACFB-6F58-4483-9F09-C47272B0A6D7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3" name="Rechteck 522">
              <a:extLst>
                <a:ext uri="{FF2B5EF4-FFF2-40B4-BE49-F238E27FC236}">
                  <a16:creationId xmlns:a16="http://schemas.microsoft.com/office/drawing/2014/main" id="{3BB6A1D2-E179-BE93-B3BC-0D49B73955F2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4" name="Rechteck 523">
              <a:extLst>
                <a:ext uri="{FF2B5EF4-FFF2-40B4-BE49-F238E27FC236}">
                  <a16:creationId xmlns:a16="http://schemas.microsoft.com/office/drawing/2014/main" id="{34E635D8-9145-49C1-07E4-A3BAD1826333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5" name="Rechteck 524">
              <a:extLst>
                <a:ext uri="{FF2B5EF4-FFF2-40B4-BE49-F238E27FC236}">
                  <a16:creationId xmlns:a16="http://schemas.microsoft.com/office/drawing/2014/main" id="{0C615961-7E17-2F36-99BA-AD7EE0CAFDEA}"/>
                </a:ext>
              </a:extLst>
            </p:cNvPr>
            <p:cNvSpPr/>
            <p:nvPr/>
          </p:nvSpPr>
          <p:spPr>
            <a:xfrm>
              <a:off x="40722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6" name="Rechteck 525">
              <a:extLst>
                <a:ext uri="{FF2B5EF4-FFF2-40B4-BE49-F238E27FC236}">
                  <a16:creationId xmlns:a16="http://schemas.microsoft.com/office/drawing/2014/main" id="{E7BDD5DA-1948-6AE0-BD9B-DFD07898363B}"/>
                </a:ext>
              </a:extLst>
            </p:cNvPr>
            <p:cNvSpPr/>
            <p:nvPr/>
          </p:nvSpPr>
          <p:spPr>
            <a:xfrm>
              <a:off x="449733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7" name="Rechteck 526">
              <a:extLst>
                <a:ext uri="{FF2B5EF4-FFF2-40B4-BE49-F238E27FC236}">
                  <a16:creationId xmlns:a16="http://schemas.microsoft.com/office/drawing/2014/main" id="{C25D07FF-68FA-5619-1A74-01E9337B6AEC}"/>
                </a:ext>
              </a:extLst>
            </p:cNvPr>
            <p:cNvSpPr/>
            <p:nvPr/>
          </p:nvSpPr>
          <p:spPr>
            <a:xfrm>
              <a:off x="491462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8" name="Rechteck 527">
              <a:extLst>
                <a:ext uri="{FF2B5EF4-FFF2-40B4-BE49-F238E27FC236}">
                  <a16:creationId xmlns:a16="http://schemas.microsoft.com/office/drawing/2014/main" id="{A78A8C45-54C2-CA25-33F3-59A0E3AF4B0D}"/>
                </a:ext>
              </a:extLst>
            </p:cNvPr>
            <p:cNvSpPr/>
            <p:nvPr/>
          </p:nvSpPr>
          <p:spPr>
            <a:xfrm>
              <a:off x="5753956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9" name="Rechteck 528">
              <a:extLst>
                <a:ext uri="{FF2B5EF4-FFF2-40B4-BE49-F238E27FC236}">
                  <a16:creationId xmlns:a16="http://schemas.microsoft.com/office/drawing/2014/main" id="{70CA9F2A-9CE1-AC07-6ED7-D711EA5F1C8B}"/>
                </a:ext>
              </a:extLst>
            </p:cNvPr>
            <p:cNvSpPr/>
            <p:nvPr/>
          </p:nvSpPr>
          <p:spPr>
            <a:xfrm>
              <a:off x="617740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0" name="Textfeld 529">
              <a:extLst>
                <a:ext uri="{FF2B5EF4-FFF2-40B4-BE49-F238E27FC236}">
                  <a16:creationId xmlns:a16="http://schemas.microsoft.com/office/drawing/2014/main" id="{583A5535-E00B-7295-9350-461C6A925D44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32" name="Rechteck 531">
              <a:extLst>
                <a:ext uri="{FF2B5EF4-FFF2-40B4-BE49-F238E27FC236}">
                  <a16:creationId xmlns:a16="http://schemas.microsoft.com/office/drawing/2014/main" id="{33BEC626-0C65-5457-EFED-DE3C2D868D4C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re-structure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3" name="Rechteck 532">
              <a:extLst>
                <a:ext uri="{FF2B5EF4-FFF2-40B4-BE49-F238E27FC236}">
                  <a16:creationId xmlns:a16="http://schemas.microsoft.com/office/drawing/2014/main" id="{5A80A62A-9442-9680-C30A-82D18127C59F}"/>
                </a:ext>
              </a:extLst>
            </p:cNvPr>
            <p:cNvSpPr/>
            <p:nvPr/>
          </p:nvSpPr>
          <p:spPr>
            <a:xfrm>
              <a:off x="3636481" y="2301936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4" name="Rechteck 533">
              <a:extLst>
                <a:ext uri="{FF2B5EF4-FFF2-40B4-BE49-F238E27FC236}">
                  <a16:creationId xmlns:a16="http://schemas.microsoft.com/office/drawing/2014/main" id="{D1563319-A062-0D73-4CF1-7DF984175EEA}"/>
                </a:ext>
              </a:extLst>
            </p:cNvPr>
            <p:cNvSpPr/>
            <p:nvPr/>
          </p:nvSpPr>
          <p:spPr>
            <a:xfrm>
              <a:off x="5320286" y="2293075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search</a:t>
              </a:r>
              <a:r>
                <a:rPr lang="de-DE" sz="1000" dirty="0"/>
                <a:t> </a:t>
              </a:r>
              <a:r>
                <a:rPr lang="de-DE" sz="1000" dirty="0" err="1"/>
                <a:t>for</a:t>
              </a:r>
              <a:r>
                <a:rPr lang="de-DE" sz="1000" dirty="0"/>
                <a:t> code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3739518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without package setup, testing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41167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/>
              <a:t>Longer (= research)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54</a:t>
            </a:fld>
            <a:endParaRPr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8C29E82B-68AD-9EF6-DE13-76D47DCD5ACD}"/>
              </a:ext>
            </a:extLst>
          </p:cNvPr>
          <p:cNvSpPr txBox="1"/>
          <p:nvPr/>
        </p:nvSpPr>
        <p:spPr>
          <a:xfrm>
            <a:off x="6819982" y="1838390"/>
            <a:ext cx="1188000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time</a:t>
            </a:r>
          </a:p>
        </p:txBody>
      </p:sp>
      <p:grpSp>
        <p:nvGrpSpPr>
          <p:cNvPr id="537" name="Gruppieren 536">
            <a:extLst>
              <a:ext uri="{FF2B5EF4-FFF2-40B4-BE49-F238E27FC236}">
                <a16:creationId xmlns:a16="http://schemas.microsoft.com/office/drawing/2014/main" id="{4536C478-5ACA-9B89-6320-596572D76C84}"/>
              </a:ext>
            </a:extLst>
          </p:cNvPr>
          <p:cNvGrpSpPr/>
          <p:nvPr/>
        </p:nvGrpSpPr>
        <p:grpSpPr>
          <a:xfrm>
            <a:off x="1147742" y="1226516"/>
            <a:ext cx="6349165" cy="618178"/>
            <a:chOff x="1147742" y="1226516"/>
            <a:chExt cx="6349165" cy="618178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711592A1-2ABF-CDB8-97D9-F642D1AA8C94}"/>
                </a:ext>
              </a:extLst>
            </p:cNvPr>
            <p:cNvSpPr/>
            <p:nvPr/>
          </p:nvSpPr>
          <p:spPr>
            <a:xfrm>
              <a:off x="5357806" y="1229114"/>
              <a:ext cx="2139101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 (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restructure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, fix)</a:t>
              </a:r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CF244AA-6C44-EA87-B2F9-93C718780779}"/>
                </a:ext>
              </a:extLst>
            </p:cNvPr>
            <p:cNvSpPr/>
            <p:nvPr/>
          </p:nvSpPr>
          <p:spPr>
            <a:xfrm>
              <a:off x="1147742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D5014B6-6A67-2F26-9DB9-74AC363BF44A}"/>
                </a:ext>
              </a:extLst>
            </p:cNvPr>
            <p:cNvSpPr txBox="1"/>
            <p:nvPr/>
          </p:nvSpPr>
          <p:spPr>
            <a:xfrm>
              <a:off x="1147742" y="148764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AA7DA3D-363C-6A1F-5DB1-BF9DF1B3AAAD}"/>
                </a:ext>
              </a:extLst>
            </p:cNvPr>
            <p:cNvSpPr txBox="1"/>
            <p:nvPr/>
          </p:nvSpPr>
          <p:spPr>
            <a:xfrm>
              <a:off x="1565030" y="150614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FD3D42B-ADF9-DEAC-0296-80FF50869688}"/>
                </a:ext>
              </a:extLst>
            </p:cNvPr>
            <p:cNvSpPr txBox="1"/>
            <p:nvPr/>
          </p:nvSpPr>
          <p:spPr>
            <a:xfrm>
              <a:off x="2816896" y="150115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C88BABA-A4E8-4925-D3C8-B2A28BE8FF96}"/>
                </a:ext>
              </a:extLst>
            </p:cNvPr>
            <p:cNvSpPr txBox="1"/>
            <p:nvPr/>
          </p:nvSpPr>
          <p:spPr>
            <a:xfrm>
              <a:off x="2399607" y="150854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4B12D04E-78B1-E240-9A42-E27B772A3C13}"/>
                </a:ext>
              </a:extLst>
            </p:cNvPr>
            <p:cNvSpPr/>
            <p:nvPr/>
          </p:nvSpPr>
          <p:spPr>
            <a:xfrm>
              <a:off x="1565031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445BFAFB-7151-90C8-9781-7D5E9E94D01C}"/>
                </a:ext>
              </a:extLst>
            </p:cNvPr>
            <p:cNvSpPr/>
            <p:nvPr/>
          </p:nvSpPr>
          <p:spPr>
            <a:xfrm>
              <a:off x="1982320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D68268E2-D963-6EA6-117E-2C828CDA7A25}"/>
                </a:ext>
              </a:extLst>
            </p:cNvPr>
            <p:cNvSpPr/>
            <p:nvPr/>
          </p:nvSpPr>
          <p:spPr>
            <a:xfrm>
              <a:off x="240577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C20FDE98-E3FF-617B-0B39-7A8A3F1956D7}"/>
                </a:ext>
              </a:extLst>
            </p:cNvPr>
            <p:cNvSpPr/>
            <p:nvPr/>
          </p:nvSpPr>
          <p:spPr>
            <a:xfrm>
              <a:off x="2828459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4ACD8086-F74C-F1DD-562F-F22644F3570D}"/>
                </a:ext>
              </a:extLst>
            </p:cNvPr>
            <p:cNvSpPr/>
            <p:nvPr/>
          </p:nvSpPr>
          <p:spPr>
            <a:xfrm>
              <a:off x="3245748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6AD80C30-CE81-D037-2F92-F2FE3E0FF23C}"/>
                </a:ext>
              </a:extLst>
            </p:cNvPr>
            <p:cNvSpPr/>
            <p:nvPr/>
          </p:nvSpPr>
          <p:spPr>
            <a:xfrm>
              <a:off x="3670855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E34A9DD8-B90A-7716-2F1D-8685D98E5855}"/>
                </a:ext>
              </a:extLst>
            </p:cNvPr>
            <p:cNvSpPr/>
            <p:nvPr/>
          </p:nvSpPr>
          <p:spPr>
            <a:xfrm>
              <a:off x="4088144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26F122C4-3956-83B2-9441-B94F1D40F077}"/>
                </a:ext>
              </a:extLst>
            </p:cNvPr>
            <p:cNvSpPr/>
            <p:nvPr/>
          </p:nvSpPr>
          <p:spPr>
            <a:xfrm>
              <a:off x="450543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5793E959-4E2F-AC67-1D2F-2D3E0C76FCF7}"/>
                </a:ext>
              </a:extLst>
            </p:cNvPr>
            <p:cNvSpPr/>
            <p:nvPr/>
          </p:nvSpPr>
          <p:spPr>
            <a:xfrm>
              <a:off x="4928886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808B4CDB-7792-3539-6F10-2238BFEEEE90}"/>
                </a:ext>
              </a:extLst>
            </p:cNvPr>
            <p:cNvSpPr txBox="1"/>
            <p:nvPr/>
          </p:nvSpPr>
          <p:spPr>
            <a:xfrm>
              <a:off x="1982319" y="150115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2BF7789F-AF5C-0368-03BE-BA6B21FFBFC7}"/>
              </a:ext>
            </a:extLst>
          </p:cNvPr>
          <p:cNvSpPr txBox="1">
            <a:spLocks/>
          </p:cNvSpPr>
          <p:nvPr/>
        </p:nvSpPr>
        <p:spPr>
          <a:xfrm>
            <a:off x="869151" y="3200401"/>
            <a:ext cx="7405698" cy="150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indent="-330192" hangingPunct="1">
              <a:buSzPts val="1700"/>
              <a:defRPr sz="1700"/>
            </a:pPr>
            <a:r>
              <a:rPr lang="en-US" sz="1700" dirty="0"/>
              <a:t>do package setup</a:t>
            </a:r>
          </a:p>
          <a:p>
            <a:pPr indent="-330192" hangingPunct="1">
              <a:buSzPts val="1700"/>
              <a:defRPr sz="1700"/>
            </a:pPr>
            <a:endParaRPr lang="en-US" sz="1700" dirty="0"/>
          </a:p>
          <a:p>
            <a:pPr marL="126997" indent="0" hangingPunct="1">
              <a:buSzPts val="1700"/>
              <a:buNone/>
              <a:defRPr sz="1700"/>
            </a:pPr>
            <a:endParaRPr lang="en-US" sz="1700" dirty="0"/>
          </a:p>
          <a:p>
            <a:pPr indent="-330192" hangingPunct="1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longer project, a package setup will save you time!</a:t>
            </a:r>
            <a:endParaRPr lang="en-US" sz="1700" dirty="0"/>
          </a:p>
        </p:txBody>
      </p:sp>
      <p:grpSp>
        <p:nvGrpSpPr>
          <p:cNvPr id="542" name="Gruppieren 541">
            <a:extLst>
              <a:ext uri="{FF2B5EF4-FFF2-40B4-BE49-F238E27FC236}">
                <a16:creationId xmlns:a16="http://schemas.microsoft.com/office/drawing/2014/main" id="{692B12E9-045E-FA55-3DE0-73FBDEE4B136}"/>
              </a:ext>
            </a:extLst>
          </p:cNvPr>
          <p:cNvGrpSpPr/>
          <p:nvPr/>
        </p:nvGrpSpPr>
        <p:grpSpPr>
          <a:xfrm>
            <a:off x="1143189" y="3611124"/>
            <a:ext cx="5668886" cy="618330"/>
            <a:chOff x="1143189" y="3611124"/>
            <a:chExt cx="5668886" cy="618330"/>
          </a:xfrm>
        </p:grpSpPr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DA5CEC2A-4099-B155-E885-F92D34C8F4A8}"/>
                </a:ext>
              </a:extLst>
            </p:cNvPr>
            <p:cNvSpPr/>
            <p:nvPr/>
          </p:nvSpPr>
          <p:spPr>
            <a:xfrm>
              <a:off x="6314912" y="3611124"/>
              <a:ext cx="497163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</a:t>
              </a: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63E6B26A-47CF-9995-05A6-FA4F17FEDD73}"/>
                </a:ext>
              </a:extLst>
            </p:cNvPr>
            <p:cNvSpPr/>
            <p:nvPr/>
          </p:nvSpPr>
          <p:spPr>
            <a:xfrm>
              <a:off x="1143189" y="3611276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198A7448-EA42-6CDD-643A-FF2EA35C9064}"/>
                </a:ext>
              </a:extLst>
            </p:cNvPr>
            <p:cNvSpPr txBox="1"/>
            <p:nvPr/>
          </p:nvSpPr>
          <p:spPr>
            <a:xfrm>
              <a:off x="1553496" y="387240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669FA82A-6532-DF08-6EDA-2F7E6266B8D1}"/>
                </a:ext>
              </a:extLst>
            </p:cNvPr>
            <p:cNvSpPr txBox="1"/>
            <p:nvPr/>
          </p:nvSpPr>
          <p:spPr>
            <a:xfrm>
              <a:off x="1970784" y="389090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C2588ABC-3550-4FF0-1063-16F45AD31E28}"/>
                </a:ext>
              </a:extLst>
            </p:cNvPr>
            <p:cNvSpPr txBox="1"/>
            <p:nvPr/>
          </p:nvSpPr>
          <p:spPr>
            <a:xfrm>
              <a:off x="3474699" y="388591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6DF45EB5-F4DD-8F30-6C24-BA942A33FEEF}"/>
                </a:ext>
              </a:extLst>
            </p:cNvPr>
            <p:cNvSpPr txBox="1"/>
            <p:nvPr/>
          </p:nvSpPr>
          <p:spPr>
            <a:xfrm>
              <a:off x="3092580" y="389330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069AC9FC-DAF9-308D-EE1D-08264DE2EC56}"/>
                </a:ext>
              </a:extLst>
            </p:cNvPr>
            <p:cNvSpPr/>
            <p:nvPr/>
          </p:nvSpPr>
          <p:spPr>
            <a:xfrm>
              <a:off x="1560478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F7ACFAAD-2AFD-1352-02EE-92113158F81D}"/>
                </a:ext>
              </a:extLst>
            </p:cNvPr>
            <p:cNvSpPr/>
            <p:nvPr/>
          </p:nvSpPr>
          <p:spPr>
            <a:xfrm>
              <a:off x="1977767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3F1B20F-C32D-C2CB-933E-866366C532FC}"/>
                </a:ext>
              </a:extLst>
            </p:cNvPr>
            <p:cNvSpPr/>
            <p:nvPr/>
          </p:nvSpPr>
          <p:spPr>
            <a:xfrm>
              <a:off x="2401220" y="3611276"/>
              <a:ext cx="101657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24263187-0396-8903-7FA7-956628EB4EED}"/>
                </a:ext>
              </a:extLst>
            </p:cNvPr>
            <p:cNvSpPr/>
            <p:nvPr/>
          </p:nvSpPr>
          <p:spPr>
            <a:xfrm>
              <a:off x="253082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2187DB3B-C92B-DACF-87EC-39643FB0FEEC}"/>
                </a:ext>
              </a:extLst>
            </p:cNvPr>
            <p:cNvSpPr/>
            <p:nvPr/>
          </p:nvSpPr>
          <p:spPr>
            <a:xfrm>
              <a:off x="2948114" y="3611276"/>
              <a:ext cx="10621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F92197F3-E248-570F-FB5D-DA7322A57627}"/>
                </a:ext>
              </a:extLst>
            </p:cNvPr>
            <p:cNvSpPr/>
            <p:nvPr/>
          </p:nvSpPr>
          <p:spPr>
            <a:xfrm>
              <a:off x="3513906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B6CBA66F-9C63-52DD-7FAE-006415EB6EE4}"/>
                </a:ext>
              </a:extLst>
            </p:cNvPr>
            <p:cNvSpPr/>
            <p:nvPr/>
          </p:nvSpPr>
          <p:spPr>
            <a:xfrm>
              <a:off x="3931195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AC249B15-7B0D-CD85-D4CB-84621AA2DAE7}"/>
                </a:ext>
              </a:extLst>
            </p:cNvPr>
            <p:cNvSpPr/>
            <p:nvPr/>
          </p:nvSpPr>
          <p:spPr>
            <a:xfrm>
              <a:off x="4348485" y="3611276"/>
              <a:ext cx="1045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id="{52AAE857-6B23-8831-5EC4-658FB8609932}"/>
                </a:ext>
              </a:extLst>
            </p:cNvPr>
            <p:cNvSpPr/>
            <p:nvPr/>
          </p:nvSpPr>
          <p:spPr>
            <a:xfrm>
              <a:off x="491261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1B829395-C9D3-4FA8-8BC4-793544702BBE}"/>
                </a:ext>
              </a:extLst>
            </p:cNvPr>
            <p:cNvSpPr/>
            <p:nvPr/>
          </p:nvSpPr>
          <p:spPr>
            <a:xfrm>
              <a:off x="5335300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409CBE18-D358-E116-C281-80E01770E857}"/>
                </a:ext>
              </a:extLst>
            </p:cNvPr>
            <p:cNvSpPr/>
            <p:nvPr/>
          </p:nvSpPr>
          <p:spPr>
            <a:xfrm>
              <a:off x="5752590" y="3611276"/>
              <a:ext cx="9723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B15B70C-2689-4F2D-E293-5F81A997C399}"/>
                </a:ext>
              </a:extLst>
            </p:cNvPr>
            <p:cNvSpPr txBox="1"/>
            <p:nvPr/>
          </p:nvSpPr>
          <p:spPr>
            <a:xfrm>
              <a:off x="2517027" y="388591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D867F33E-7A07-21FD-F868-DF365B21105E}"/>
                </a:ext>
              </a:extLst>
            </p:cNvPr>
            <p:cNvSpPr/>
            <p:nvPr/>
          </p:nvSpPr>
          <p:spPr>
            <a:xfrm>
              <a:off x="3078198" y="361127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D0F8AE70-7885-449C-4D49-389D99DC7396}"/>
                </a:ext>
              </a:extLst>
            </p:cNvPr>
            <p:cNvSpPr/>
            <p:nvPr/>
          </p:nvSpPr>
          <p:spPr>
            <a:xfrm>
              <a:off x="4473937" y="361117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1" name="Rechteck 60">
              <a:extLst>
                <a:ext uri="{FF2B5EF4-FFF2-40B4-BE49-F238E27FC236}">
                  <a16:creationId xmlns:a16="http://schemas.microsoft.com/office/drawing/2014/main" id="{D635C368-595D-7E97-FBEF-74E31A8036FB}"/>
                </a:ext>
              </a:extLst>
            </p:cNvPr>
            <p:cNvSpPr/>
            <p:nvPr/>
          </p:nvSpPr>
          <p:spPr>
            <a:xfrm>
              <a:off x="5869676" y="361112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cxnSp>
        <p:nvCxnSpPr>
          <p:cNvPr id="27" name="Gerade Verbindung 26">
            <a:extLst>
              <a:ext uri="{FF2B5EF4-FFF2-40B4-BE49-F238E27FC236}">
                <a16:creationId xmlns:a16="http://schemas.microsoft.com/office/drawing/2014/main" id="{9348741A-958E-083F-8A1D-54073C29F643}"/>
              </a:ext>
            </a:extLst>
          </p:cNvPr>
          <p:cNvCxnSpPr/>
          <p:nvPr/>
        </p:nvCxnSpPr>
        <p:spPr>
          <a:xfrm>
            <a:off x="1136018" y="1852246"/>
            <a:ext cx="6779294" cy="0"/>
          </a:xfrm>
          <a:prstGeom prst="line">
            <a:avLst/>
          </a:prstGeom>
          <a:ln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38" name="Gruppieren 537">
            <a:extLst>
              <a:ext uri="{FF2B5EF4-FFF2-40B4-BE49-F238E27FC236}">
                <a16:creationId xmlns:a16="http://schemas.microsoft.com/office/drawing/2014/main" id="{9479C5A7-64AD-3C5F-2551-EF16A1A8542A}"/>
              </a:ext>
            </a:extLst>
          </p:cNvPr>
          <p:cNvGrpSpPr/>
          <p:nvPr/>
        </p:nvGrpSpPr>
        <p:grpSpPr>
          <a:xfrm>
            <a:off x="869151" y="1957547"/>
            <a:ext cx="7870057" cy="1092420"/>
            <a:chOff x="869151" y="1957547"/>
            <a:chExt cx="7870057" cy="1092420"/>
          </a:xfrm>
        </p:grpSpPr>
        <p:sp>
          <p:nvSpPr>
            <p:cNvPr id="512" name="Text Placeholder 2">
              <a:extLst>
                <a:ext uri="{FF2B5EF4-FFF2-40B4-BE49-F238E27FC236}">
                  <a16:creationId xmlns:a16="http://schemas.microsoft.com/office/drawing/2014/main" id="{DA447945-E247-6CC4-A79C-88BA3D799384}"/>
                </a:ext>
              </a:extLst>
            </p:cNvPr>
            <p:cNvSpPr txBox="1">
              <a:spLocks/>
            </p:cNvSpPr>
            <p:nvPr/>
          </p:nvSpPr>
          <p:spPr>
            <a:xfrm>
              <a:off x="869151" y="1957547"/>
              <a:ext cx="7405698" cy="4310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91424" tIns="91424" rIns="91424" bIns="91424">
              <a:normAutofit lnSpcReduction="10000"/>
            </a:bodyPr>
            <a:lstStyle>
              <a:lvl1pPr marL="457189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▪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1pPr>
              <a:lvl2pPr marL="914377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2pPr>
              <a:lvl3pPr marL="1371565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3pPr>
              <a:lvl4pPr marL="1828754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4pPr>
              <a:lvl5pPr marL="2285943" marR="0" indent="-355591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5pPr>
              <a:lvl6pPr marL="27432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6pPr>
              <a:lvl7pPr marL="32004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●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7pPr>
              <a:lvl8pPr marL="36576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8pPr>
              <a:lvl9pPr marL="41148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9pPr>
            </a:lstStyle>
            <a:p>
              <a:pPr indent="-330192">
                <a:buSzPts val="1700"/>
                <a:defRPr sz="1700"/>
              </a:pPr>
              <a:r>
                <a:rPr lang="en-US" dirty="0"/>
                <a:t>realistic - start without package setup, testing</a:t>
              </a:r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</p:txBody>
        </p:sp>
        <p:sp>
          <p:nvSpPr>
            <p:cNvPr id="513" name="Rechteck 512">
              <a:extLst>
                <a:ext uri="{FF2B5EF4-FFF2-40B4-BE49-F238E27FC236}">
                  <a16:creationId xmlns:a16="http://schemas.microsoft.com/office/drawing/2014/main" id="{8E390D79-28AD-E733-A04B-1DCE6B62CBB8}"/>
                </a:ext>
              </a:extLst>
            </p:cNvPr>
            <p:cNvSpPr/>
            <p:nvPr/>
          </p:nvSpPr>
          <p:spPr>
            <a:xfrm>
              <a:off x="6606329" y="2434387"/>
              <a:ext cx="2132879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 (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restructure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, fix)</a:t>
              </a:r>
            </a:p>
          </p:txBody>
        </p:sp>
        <p:sp>
          <p:nvSpPr>
            <p:cNvPr id="514" name="Rechteck 513">
              <a:extLst>
                <a:ext uri="{FF2B5EF4-FFF2-40B4-BE49-F238E27FC236}">
                  <a16:creationId xmlns:a16="http://schemas.microsoft.com/office/drawing/2014/main" id="{FB6D2753-0BC6-68E5-B956-D22948A9DCC0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Textfeld 514">
              <a:extLst>
                <a:ext uri="{FF2B5EF4-FFF2-40B4-BE49-F238E27FC236}">
                  <a16:creationId xmlns:a16="http://schemas.microsoft.com/office/drawing/2014/main" id="{7439ED60-4EFF-8BD9-4025-96124C94520F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16" name="Textfeld 515">
              <a:extLst>
                <a:ext uri="{FF2B5EF4-FFF2-40B4-BE49-F238E27FC236}">
                  <a16:creationId xmlns:a16="http://schemas.microsoft.com/office/drawing/2014/main" id="{A88DC797-F22E-99E4-39A5-AB75B5C2151E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517" name="Textfeld 516">
              <a:extLst>
                <a:ext uri="{FF2B5EF4-FFF2-40B4-BE49-F238E27FC236}">
                  <a16:creationId xmlns:a16="http://schemas.microsoft.com/office/drawing/2014/main" id="{D76AD648-3ED4-A196-B6A8-893DDCA98251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518" name="Textfeld 517">
              <a:extLst>
                <a:ext uri="{FF2B5EF4-FFF2-40B4-BE49-F238E27FC236}">
                  <a16:creationId xmlns:a16="http://schemas.microsoft.com/office/drawing/2014/main" id="{2C7E7430-4672-5208-A88D-76D38BE98FBE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EA119D04-F880-49CA-526C-383839FB5CE9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00E6ACFB-6F58-4483-9F09-C47272B0A6D7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3" name="Rechteck 522">
              <a:extLst>
                <a:ext uri="{FF2B5EF4-FFF2-40B4-BE49-F238E27FC236}">
                  <a16:creationId xmlns:a16="http://schemas.microsoft.com/office/drawing/2014/main" id="{3BB6A1D2-E179-BE93-B3BC-0D49B73955F2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4" name="Rechteck 523">
              <a:extLst>
                <a:ext uri="{FF2B5EF4-FFF2-40B4-BE49-F238E27FC236}">
                  <a16:creationId xmlns:a16="http://schemas.microsoft.com/office/drawing/2014/main" id="{34E635D8-9145-49C1-07E4-A3BAD1826333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5" name="Rechteck 524">
              <a:extLst>
                <a:ext uri="{FF2B5EF4-FFF2-40B4-BE49-F238E27FC236}">
                  <a16:creationId xmlns:a16="http://schemas.microsoft.com/office/drawing/2014/main" id="{0C615961-7E17-2F36-99BA-AD7EE0CAFDEA}"/>
                </a:ext>
              </a:extLst>
            </p:cNvPr>
            <p:cNvSpPr/>
            <p:nvPr/>
          </p:nvSpPr>
          <p:spPr>
            <a:xfrm>
              <a:off x="40722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6" name="Rechteck 525">
              <a:extLst>
                <a:ext uri="{FF2B5EF4-FFF2-40B4-BE49-F238E27FC236}">
                  <a16:creationId xmlns:a16="http://schemas.microsoft.com/office/drawing/2014/main" id="{E7BDD5DA-1948-6AE0-BD9B-DFD07898363B}"/>
                </a:ext>
              </a:extLst>
            </p:cNvPr>
            <p:cNvSpPr/>
            <p:nvPr/>
          </p:nvSpPr>
          <p:spPr>
            <a:xfrm>
              <a:off x="449733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7" name="Rechteck 526">
              <a:extLst>
                <a:ext uri="{FF2B5EF4-FFF2-40B4-BE49-F238E27FC236}">
                  <a16:creationId xmlns:a16="http://schemas.microsoft.com/office/drawing/2014/main" id="{C25D07FF-68FA-5619-1A74-01E9337B6AEC}"/>
                </a:ext>
              </a:extLst>
            </p:cNvPr>
            <p:cNvSpPr/>
            <p:nvPr/>
          </p:nvSpPr>
          <p:spPr>
            <a:xfrm>
              <a:off x="491462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8" name="Rechteck 527">
              <a:extLst>
                <a:ext uri="{FF2B5EF4-FFF2-40B4-BE49-F238E27FC236}">
                  <a16:creationId xmlns:a16="http://schemas.microsoft.com/office/drawing/2014/main" id="{A78A8C45-54C2-CA25-33F3-59A0E3AF4B0D}"/>
                </a:ext>
              </a:extLst>
            </p:cNvPr>
            <p:cNvSpPr/>
            <p:nvPr/>
          </p:nvSpPr>
          <p:spPr>
            <a:xfrm>
              <a:off x="5753956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9" name="Rechteck 528">
              <a:extLst>
                <a:ext uri="{FF2B5EF4-FFF2-40B4-BE49-F238E27FC236}">
                  <a16:creationId xmlns:a16="http://schemas.microsoft.com/office/drawing/2014/main" id="{70CA9F2A-9CE1-AC07-6ED7-D711EA5F1C8B}"/>
                </a:ext>
              </a:extLst>
            </p:cNvPr>
            <p:cNvSpPr/>
            <p:nvPr/>
          </p:nvSpPr>
          <p:spPr>
            <a:xfrm>
              <a:off x="617740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0" name="Textfeld 529">
              <a:extLst>
                <a:ext uri="{FF2B5EF4-FFF2-40B4-BE49-F238E27FC236}">
                  <a16:creationId xmlns:a16="http://schemas.microsoft.com/office/drawing/2014/main" id="{583A5535-E00B-7295-9350-461C6A925D44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32" name="Rechteck 531">
              <a:extLst>
                <a:ext uri="{FF2B5EF4-FFF2-40B4-BE49-F238E27FC236}">
                  <a16:creationId xmlns:a16="http://schemas.microsoft.com/office/drawing/2014/main" id="{33BEC626-0C65-5457-EFED-DE3C2D868D4C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re-structure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3" name="Rechteck 532">
              <a:extLst>
                <a:ext uri="{FF2B5EF4-FFF2-40B4-BE49-F238E27FC236}">
                  <a16:creationId xmlns:a16="http://schemas.microsoft.com/office/drawing/2014/main" id="{5A80A62A-9442-9680-C30A-82D18127C59F}"/>
                </a:ext>
              </a:extLst>
            </p:cNvPr>
            <p:cNvSpPr/>
            <p:nvPr/>
          </p:nvSpPr>
          <p:spPr>
            <a:xfrm>
              <a:off x="3636481" y="2301936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4" name="Rechteck 533">
              <a:extLst>
                <a:ext uri="{FF2B5EF4-FFF2-40B4-BE49-F238E27FC236}">
                  <a16:creationId xmlns:a16="http://schemas.microsoft.com/office/drawing/2014/main" id="{D1563319-A062-0D73-4CF1-7DF984175EEA}"/>
                </a:ext>
              </a:extLst>
            </p:cNvPr>
            <p:cNvSpPr/>
            <p:nvPr/>
          </p:nvSpPr>
          <p:spPr>
            <a:xfrm>
              <a:off x="5320286" y="2293075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search</a:t>
              </a:r>
              <a:r>
                <a:rPr lang="de-DE" sz="1000" dirty="0"/>
                <a:t> </a:t>
              </a:r>
              <a:r>
                <a:rPr lang="de-DE" sz="1000" dirty="0" err="1"/>
                <a:t>for</a:t>
              </a:r>
              <a:r>
                <a:rPr lang="de-DE" sz="1000" dirty="0"/>
                <a:t> code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75851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55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36D9A19-67A0-E701-A022-DDAA942995AB}"/>
              </a:ext>
            </a:extLst>
          </p:cNvPr>
          <p:cNvSpPr/>
          <p:nvPr/>
        </p:nvSpPr>
        <p:spPr>
          <a:xfrm>
            <a:off x="4547216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36E7AD6-4E88-65FF-93BD-EB97C4AFB101}"/>
              </a:ext>
            </a:extLst>
          </p:cNvPr>
          <p:cNvGrpSpPr/>
          <p:nvPr/>
        </p:nvGrpSpPr>
        <p:grpSpPr>
          <a:xfrm>
            <a:off x="2109009" y="1275714"/>
            <a:ext cx="1188000" cy="476574"/>
            <a:chOff x="2109009" y="1275714"/>
            <a:chExt cx="1188000" cy="476574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109009" y="127571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109009" y="1536844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FE5F6EC-E6BC-0F69-58C4-74CB357F5C06}"/>
              </a:ext>
            </a:extLst>
          </p:cNvPr>
          <p:cNvGrpSpPr/>
          <p:nvPr/>
        </p:nvGrpSpPr>
        <p:grpSpPr>
          <a:xfrm>
            <a:off x="3330241" y="1275432"/>
            <a:ext cx="1188000" cy="481533"/>
            <a:chOff x="3330241" y="1275432"/>
            <a:chExt cx="1188000" cy="481533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330241" y="1275432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330241" y="1541521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C457BB1-EC60-A3F4-BB6B-B8BC0CFCA054}"/>
              </a:ext>
            </a:extLst>
          </p:cNvPr>
          <p:cNvGrpSpPr/>
          <p:nvPr/>
        </p:nvGrpSpPr>
        <p:grpSpPr>
          <a:xfrm>
            <a:off x="5050770" y="1281885"/>
            <a:ext cx="1188000" cy="476855"/>
            <a:chOff x="5050770" y="1281885"/>
            <a:chExt cx="1188000" cy="47685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50770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50770" y="154329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70F0E72E-822C-B1D2-F338-50573276D99E}"/>
              </a:ext>
            </a:extLst>
          </p:cNvPr>
          <p:cNvGrpSpPr/>
          <p:nvPr/>
        </p:nvGrpSpPr>
        <p:grpSpPr>
          <a:xfrm>
            <a:off x="6758457" y="1281885"/>
            <a:ext cx="1203190" cy="476856"/>
            <a:chOff x="6758457" y="1281885"/>
            <a:chExt cx="1203190" cy="476856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58457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73647" y="154329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25" name="Rechteck 24">
            <a:extLst>
              <a:ext uri="{FF2B5EF4-FFF2-40B4-BE49-F238E27FC236}">
                <a16:creationId xmlns:a16="http://schemas.microsoft.com/office/drawing/2014/main" id="{93B35A9A-C56C-42A5-20C8-90C5BEE74EB6}"/>
              </a:ext>
            </a:extLst>
          </p:cNvPr>
          <p:cNvSpPr/>
          <p:nvPr/>
        </p:nvSpPr>
        <p:spPr>
          <a:xfrm>
            <a:off x="6256812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214DABB5-DCBF-AD79-A55F-2DF6FBF3C9DE}"/>
              </a:ext>
            </a:extLst>
          </p:cNvPr>
          <p:cNvGrpSpPr/>
          <p:nvPr/>
        </p:nvGrpSpPr>
        <p:grpSpPr>
          <a:xfrm>
            <a:off x="1182353" y="2974832"/>
            <a:ext cx="4862629" cy="481533"/>
            <a:chOff x="1147742" y="1226234"/>
            <a:chExt cx="4862629" cy="481533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DBD05B18-F946-DAE8-8C92-BD819BE352EF}"/>
                </a:ext>
              </a:extLst>
            </p:cNvPr>
            <p:cNvSpPr/>
            <p:nvPr/>
          </p:nvSpPr>
          <p:spPr>
            <a:xfrm>
              <a:off x="1147742" y="122651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DEE59F3A-610E-517A-DBEA-AD30C3E47222}"/>
                </a:ext>
              </a:extLst>
            </p:cNvPr>
            <p:cNvSpPr/>
            <p:nvPr/>
          </p:nvSpPr>
          <p:spPr>
            <a:xfrm>
              <a:off x="2368974" y="122623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7D2824FD-C69D-D481-7352-E37E86711235}"/>
                </a:ext>
              </a:extLst>
            </p:cNvPr>
            <p:cNvSpPr/>
            <p:nvPr/>
          </p:nvSpPr>
          <p:spPr>
            <a:xfrm>
              <a:off x="3590206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961B3F0F-A84B-C5C4-FA4A-90B1B0C52C8E}"/>
                </a:ext>
              </a:extLst>
            </p:cNvPr>
            <p:cNvSpPr txBox="1"/>
            <p:nvPr/>
          </p:nvSpPr>
          <p:spPr>
            <a:xfrm>
              <a:off x="1147742" y="148764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4940FEDA-DDDC-17EB-71B5-4E009806B1D1}"/>
                </a:ext>
              </a:extLst>
            </p:cNvPr>
            <p:cNvSpPr/>
            <p:nvPr/>
          </p:nvSpPr>
          <p:spPr>
            <a:xfrm>
              <a:off x="4807181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3D131D2B-F5F5-DCEA-F1B7-274C8C9431C5}"/>
                </a:ext>
              </a:extLst>
            </p:cNvPr>
            <p:cNvSpPr txBox="1"/>
            <p:nvPr/>
          </p:nvSpPr>
          <p:spPr>
            <a:xfrm>
              <a:off x="2368974" y="1492323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1EBFEC3A-BEFA-1355-BE20-7837625426DF}"/>
                </a:ext>
              </a:extLst>
            </p:cNvPr>
            <p:cNvSpPr txBox="1"/>
            <p:nvPr/>
          </p:nvSpPr>
          <p:spPr>
            <a:xfrm>
              <a:off x="3590206" y="1489419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58F5F069-F1DF-0361-BEA0-A4343E9CAF80}"/>
                </a:ext>
              </a:extLst>
            </p:cNvPr>
            <p:cNvSpPr txBox="1"/>
            <p:nvPr/>
          </p:nvSpPr>
          <p:spPr>
            <a:xfrm>
              <a:off x="4822371" y="148942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34" name="Title 1">
            <a:extLst>
              <a:ext uri="{FF2B5EF4-FFF2-40B4-BE49-F238E27FC236}">
                <a16:creationId xmlns:a16="http://schemas.microsoft.com/office/drawing/2014/main" id="{9F8BC4DB-D91E-3DCE-34C3-B62134ED93E9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Short projects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783867"/>
      </p:ext>
    </p:extLst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without package setup, testing</a:t>
            </a: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56</a:t>
            </a:fld>
            <a:endParaRPr/>
          </a:p>
        </p:txBody>
      </p: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37451D4A-C346-F3BC-87E3-5F53A1EC3ED3}"/>
              </a:ext>
            </a:extLst>
          </p:cNvPr>
          <p:cNvGrpSpPr/>
          <p:nvPr/>
        </p:nvGrpSpPr>
        <p:grpSpPr>
          <a:xfrm>
            <a:off x="1147742" y="1226234"/>
            <a:ext cx="4862629" cy="481533"/>
            <a:chOff x="1147742" y="1226234"/>
            <a:chExt cx="4862629" cy="481533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CF244AA-6C44-EA87-B2F9-93C718780779}"/>
                </a:ext>
              </a:extLst>
            </p:cNvPr>
            <p:cNvSpPr/>
            <p:nvPr/>
          </p:nvSpPr>
          <p:spPr>
            <a:xfrm>
              <a:off x="1147742" y="122651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20D373E2-E0D2-707F-05F7-00F0319074BC}"/>
                </a:ext>
              </a:extLst>
            </p:cNvPr>
            <p:cNvSpPr/>
            <p:nvPr/>
          </p:nvSpPr>
          <p:spPr>
            <a:xfrm>
              <a:off x="2368974" y="122623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E4228732-E82D-5E58-00DE-8959B8687E5A}"/>
                </a:ext>
              </a:extLst>
            </p:cNvPr>
            <p:cNvSpPr/>
            <p:nvPr/>
          </p:nvSpPr>
          <p:spPr>
            <a:xfrm>
              <a:off x="3590206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D5014B6-6A67-2F26-9DB9-74AC363BF44A}"/>
                </a:ext>
              </a:extLst>
            </p:cNvPr>
            <p:cNvSpPr txBox="1"/>
            <p:nvPr/>
          </p:nvSpPr>
          <p:spPr>
            <a:xfrm>
              <a:off x="1147742" y="148764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7D85768C-348E-FBA2-500F-8B68841E1D64}"/>
                </a:ext>
              </a:extLst>
            </p:cNvPr>
            <p:cNvSpPr/>
            <p:nvPr/>
          </p:nvSpPr>
          <p:spPr>
            <a:xfrm>
              <a:off x="4807181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AA7DA3D-363C-6A1F-5DB1-BF9DF1B3AAAD}"/>
                </a:ext>
              </a:extLst>
            </p:cNvPr>
            <p:cNvSpPr txBox="1"/>
            <p:nvPr/>
          </p:nvSpPr>
          <p:spPr>
            <a:xfrm>
              <a:off x="2368974" y="1492323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FD3D42B-ADF9-DEAC-0296-80FF50869688}"/>
                </a:ext>
              </a:extLst>
            </p:cNvPr>
            <p:cNvSpPr txBox="1"/>
            <p:nvPr/>
          </p:nvSpPr>
          <p:spPr>
            <a:xfrm>
              <a:off x="3590206" y="1489419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C88BABA-A4E8-4925-D3C8-B2A28BE8FF96}"/>
                </a:ext>
              </a:extLst>
            </p:cNvPr>
            <p:cNvSpPr txBox="1"/>
            <p:nvPr/>
          </p:nvSpPr>
          <p:spPr>
            <a:xfrm>
              <a:off x="4822371" y="148942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F12A7403-7B20-863E-C9A4-3D9A7C43283B}"/>
              </a:ext>
            </a:extLst>
          </p:cNvPr>
          <p:cNvGrpSpPr/>
          <p:nvPr/>
        </p:nvGrpSpPr>
        <p:grpSpPr>
          <a:xfrm>
            <a:off x="866361" y="2345631"/>
            <a:ext cx="7405698" cy="1951869"/>
            <a:chOff x="869151" y="1963615"/>
            <a:chExt cx="7405698" cy="1951869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47742" y="2426865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B36D9A19-67A0-E701-A022-DDAA942995AB}"/>
                </a:ext>
              </a:extLst>
            </p:cNvPr>
            <p:cNvSpPr/>
            <p:nvPr/>
          </p:nvSpPr>
          <p:spPr>
            <a:xfrm>
              <a:off x="4512605" y="2433036"/>
              <a:ext cx="485512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update</a:t>
              </a:r>
            </a:p>
          </p:txBody>
        </p:sp>
        <p:sp>
          <p:nvSpPr>
            <p:cNvPr id="16" name="Text Placeholder 2">
              <a:extLst>
                <a:ext uri="{FF2B5EF4-FFF2-40B4-BE49-F238E27FC236}">
                  <a16:creationId xmlns:a16="http://schemas.microsoft.com/office/drawing/2014/main" id="{2BF7789F-AF5C-0368-03BE-BA6B21FFBFC7}"/>
                </a:ext>
              </a:extLst>
            </p:cNvPr>
            <p:cNvSpPr txBox="1">
              <a:spLocks/>
            </p:cNvSpPr>
            <p:nvPr/>
          </p:nvSpPr>
          <p:spPr>
            <a:xfrm>
              <a:off x="869151" y="1963615"/>
              <a:ext cx="7405698" cy="195186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91424" tIns="91424" rIns="91424" bIns="91424">
              <a:normAutofit/>
            </a:bodyPr>
            <a:lstStyle>
              <a:lvl1pPr marL="457189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▪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1pPr>
              <a:lvl2pPr marL="914377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2pPr>
              <a:lvl3pPr marL="1371565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3pPr>
              <a:lvl4pPr marL="1828754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4pPr>
              <a:lvl5pPr marL="2285943" marR="0" indent="-355591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5pPr>
              <a:lvl6pPr marL="27432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6pPr>
              <a:lvl7pPr marL="32004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●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7pPr>
              <a:lvl8pPr marL="36576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8pPr>
              <a:lvl9pPr marL="41148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9pPr>
            </a:lstStyle>
            <a:p>
              <a:pPr indent="-330192" hangingPunct="1">
                <a:buSzPts val="1700"/>
                <a:defRPr sz="1700"/>
              </a:pPr>
              <a:r>
                <a:rPr lang="en-US" sz="1700" dirty="0"/>
                <a:t>do package setup</a:t>
              </a:r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  <a:p>
              <a:pPr indent="-330192" hangingPunct="1">
                <a:buSzPts val="1700"/>
                <a:defRPr sz="1700"/>
              </a:pPr>
              <a:r>
                <a:rPr lang="en-US" sz="1700" dirty="0">
                  <a:sym typeface="Wingdings" pitchFamily="2" charset="2"/>
                </a:rPr>
                <a:t> for a small, short project, a package setup might take longer</a:t>
              </a:r>
              <a:endParaRPr lang="en-US" sz="1700" dirty="0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074398" y="242686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295630" y="2426583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16159" y="243303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074398" y="2687995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23846" y="243303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295630" y="2692672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16159" y="269444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39036" y="2694448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93B35A9A-C56C-42A5-20C8-90C5BEE74EB6}"/>
                </a:ext>
              </a:extLst>
            </p:cNvPr>
            <p:cNvSpPr/>
            <p:nvPr/>
          </p:nvSpPr>
          <p:spPr>
            <a:xfrm>
              <a:off x="6222201" y="2433036"/>
              <a:ext cx="485512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update</a:t>
              </a:r>
            </a:p>
          </p:txBody>
        </p:sp>
      </p:grp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C130904C-BFF3-1A88-9C81-A717DD5866AE}"/>
              </a:ext>
            </a:extLst>
          </p:cNvPr>
          <p:cNvGrpSpPr/>
          <p:nvPr/>
        </p:nvGrpSpPr>
        <p:grpSpPr>
          <a:xfrm>
            <a:off x="1136018" y="1838390"/>
            <a:ext cx="6871964" cy="215444"/>
            <a:chOff x="1136018" y="1838390"/>
            <a:chExt cx="6871964" cy="215444"/>
          </a:xfrm>
        </p:grpSpPr>
        <p:cxnSp>
          <p:nvCxnSpPr>
            <p:cNvPr id="27" name="Gerade Verbindung 26">
              <a:extLst>
                <a:ext uri="{FF2B5EF4-FFF2-40B4-BE49-F238E27FC236}">
                  <a16:creationId xmlns:a16="http://schemas.microsoft.com/office/drawing/2014/main" id="{9348741A-958E-083F-8A1D-54073C29F643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8C29E82B-68AD-9EF6-DE13-76D47DCD5ACD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7" name="Title 1">
            <a:extLst>
              <a:ext uri="{FF2B5EF4-FFF2-40B4-BE49-F238E27FC236}">
                <a16:creationId xmlns:a16="http://schemas.microsoft.com/office/drawing/2014/main" id="{7BA6B199-6E71-5098-F7B0-F9BDB62910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874753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Additional advantages</a:t>
            </a:r>
          </a:p>
        </p:txBody>
      </p:sp>
      <p:sp>
        <p:nvSpPr>
          <p:cNvPr id="49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Your code should be ready to be published</a:t>
            </a:r>
          </a:p>
          <a:p>
            <a:r>
              <a:rPr dirty="0"/>
              <a:t>if your code is pip-installable, you can put your tests into a separate folder </a:t>
            </a:r>
            <a:endParaRPr lang="en-US" dirty="0"/>
          </a:p>
          <a:p>
            <a:r>
              <a:rPr dirty="0"/>
              <a:t>your </a:t>
            </a:r>
            <a:r>
              <a:rPr dirty="0" err="1"/>
              <a:t>pyproject.toml</a:t>
            </a:r>
            <a:r>
              <a:rPr dirty="0"/>
              <a:t> file acts as a record of the necessary packages to run your code</a:t>
            </a:r>
          </a:p>
        </p:txBody>
      </p:sp>
      <p:sp>
        <p:nvSpPr>
          <p:cNvPr id="500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57</a:t>
            </a:fld>
            <a:endParaRPr/>
          </a:p>
        </p:txBody>
      </p:sp>
      <p:pic>
        <p:nvPicPr>
          <p:cNvPr id="501" name="shrug_taylorswift_positive.gif" descr="shrug_taylorswift_positive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32246" y="2589875"/>
            <a:ext cx="3863580" cy="2157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723755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" grpId="0" animBg="1" advAuto="0"/>
    </p:bldLst>
  </p:timing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4960</Words>
  <Application>Microsoft Office PowerPoint</Application>
  <PresentationFormat>On-screen Show (16:9)</PresentationFormat>
  <Paragraphs>1110</Paragraphs>
  <Slides>57</Slides>
  <Notes>37</Notes>
  <HiddenSlides>26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6" baseType="lpstr">
      <vt:lpstr>Arial</vt:lpstr>
      <vt:lpstr>Avenir Book</vt:lpstr>
      <vt:lpstr>Avenir Heavy</vt:lpstr>
      <vt:lpstr>Avenir Medium</vt:lpstr>
      <vt:lpstr>Courier</vt:lpstr>
      <vt:lpstr>Courier New</vt:lpstr>
      <vt:lpstr>Helvetica</vt:lpstr>
      <vt:lpstr>Wingdings</vt:lpstr>
      <vt:lpstr>Jacquenetta template</vt:lpstr>
      <vt:lpstr>PowerPoint Presentation</vt:lpstr>
      <vt:lpstr>Importable code</vt:lpstr>
      <vt:lpstr>Pip editable installation</vt:lpstr>
      <vt:lpstr>PowerPoint Presentation</vt:lpstr>
      <vt:lpstr>Pip editable install</vt:lpstr>
      <vt:lpstr>PowerPoint Presentation</vt:lpstr>
      <vt:lpstr>PowerPoint Presentation</vt:lpstr>
      <vt:lpstr>Installing other packages</vt:lpstr>
      <vt:lpstr>PowerPoint Presentation</vt:lpstr>
      <vt:lpstr>Changes to your workflow</vt:lpstr>
      <vt:lpstr>Write your function</vt:lpstr>
      <vt:lpstr>Notes</vt:lpstr>
      <vt:lpstr>Changes to your workflow II</vt:lpstr>
      <vt:lpstr>Short projects</vt:lpstr>
      <vt:lpstr>Longer (=research) projects</vt:lpstr>
      <vt:lpstr>Publishing code</vt:lpstr>
      <vt:lpstr>break now?</vt:lpstr>
      <vt:lpstr>PowerPoint Presentation</vt:lpstr>
      <vt:lpstr>package structure I</vt:lpstr>
      <vt:lpstr>Notes</vt:lpstr>
      <vt:lpstr>Python package structure</vt:lpstr>
      <vt:lpstr>pyproject.toml</vt:lpstr>
      <vt:lpstr>pyproject.toml</vt:lpstr>
      <vt:lpstr>PowerPoint Presentation</vt:lpstr>
      <vt:lpstr>PowerPoint Presentation</vt:lpstr>
      <vt:lpstr>break now?</vt:lpstr>
      <vt:lpstr>PowerPoint Presentation</vt:lpstr>
      <vt:lpstr>package structure II</vt:lpstr>
      <vt:lpstr>Notes</vt:lpstr>
      <vt:lpstr>Organising file contents</vt:lpstr>
      <vt:lpstr>Organising file contents</vt:lpstr>
      <vt:lpstr>Organising file contents</vt:lpstr>
      <vt:lpstr>PowerPoint Presentation</vt:lpstr>
      <vt:lpstr>Python package files</vt:lpstr>
      <vt:lpstr>File organisation</vt:lpstr>
      <vt:lpstr>Notes</vt:lpstr>
      <vt:lpstr>PowerPoint Presentation</vt:lpstr>
      <vt:lpstr>Workflow (ideal)</vt:lpstr>
      <vt:lpstr>Workflow (realistic?)</vt:lpstr>
      <vt:lpstr>Workflow (realistic?)</vt:lpstr>
      <vt:lpstr>Short projects</vt:lpstr>
      <vt:lpstr>Short projects</vt:lpstr>
      <vt:lpstr>PowerPoint Presentation</vt:lpstr>
      <vt:lpstr>Longer (=research) projects</vt:lpstr>
      <vt:lpstr>Longer (=research) projects</vt:lpstr>
      <vt:lpstr>Longer (=research) projects</vt:lpstr>
      <vt:lpstr>Organising file contents</vt:lpstr>
      <vt:lpstr>Organising file contents</vt:lpstr>
      <vt:lpstr>Organising file contents</vt:lpstr>
      <vt:lpstr>Organising file contents</vt:lpstr>
      <vt:lpstr>Organising file contents</vt:lpstr>
      <vt:lpstr>Organising file contents</vt:lpstr>
      <vt:lpstr>Longer (=research) projects</vt:lpstr>
      <vt:lpstr>Longer (= research) projects</vt:lpstr>
      <vt:lpstr>PowerPoint Presentation</vt:lpstr>
      <vt:lpstr>Short projects</vt:lpstr>
      <vt:lpstr>Additional advantages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Jenni Rinker</cp:lastModifiedBy>
  <cp:revision>55</cp:revision>
  <dcterms:modified xsi:type="dcterms:W3CDTF">2024-08-24T06:47:21Z</dcterms:modified>
</cp:coreProperties>
</file>