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7" r:id="rId2"/>
    <p:sldMasterId id="2147483680" r:id="rId3"/>
  </p:sldMasterIdLst>
  <p:notesMasterIdLst>
    <p:notesMasterId r:id="rId32"/>
  </p:notesMasterIdLst>
  <p:sldIdLst>
    <p:sldId id="340" r:id="rId4"/>
    <p:sldId id="312" r:id="rId5"/>
    <p:sldId id="278" r:id="rId6"/>
    <p:sldId id="329" r:id="rId7"/>
    <p:sldId id="330" r:id="rId8"/>
    <p:sldId id="333" r:id="rId9"/>
    <p:sldId id="331" r:id="rId10"/>
    <p:sldId id="332" r:id="rId11"/>
    <p:sldId id="317" r:id="rId12"/>
    <p:sldId id="318" r:id="rId13"/>
    <p:sldId id="316" r:id="rId14"/>
    <p:sldId id="337" r:id="rId15"/>
    <p:sldId id="335" r:id="rId16"/>
    <p:sldId id="313" r:id="rId17"/>
    <p:sldId id="334" r:id="rId18"/>
    <p:sldId id="314" r:id="rId19"/>
    <p:sldId id="315" r:id="rId20"/>
    <p:sldId id="336" r:id="rId21"/>
    <p:sldId id="338" r:id="rId22"/>
    <p:sldId id="319" r:id="rId23"/>
    <p:sldId id="339" r:id="rId24"/>
    <p:sldId id="320" r:id="rId25"/>
    <p:sldId id="321" r:id="rId26"/>
    <p:sldId id="322" r:id="rId27"/>
    <p:sldId id="323" r:id="rId28"/>
    <p:sldId id="325" r:id="rId29"/>
    <p:sldId id="327" r:id="rId30"/>
    <p:sldId id="328" r:id="rId31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63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65"/>
    <p:restoredTop sz="94039" autoAdjust="0"/>
  </p:normalViewPr>
  <p:slideViewPr>
    <p:cSldViewPr snapToGrid="0">
      <p:cViewPr varScale="1">
        <p:scale>
          <a:sx n="88" d="100"/>
          <a:sy n="88" d="100"/>
        </p:scale>
        <p:origin x="708" y="60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02858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Goal time: 20 minutes (?)</a:t>
            </a:r>
          </a:p>
        </p:txBody>
      </p:sp>
    </p:spTree>
    <p:extLst>
      <p:ext uri="{BB962C8B-B14F-4D97-AF65-F5344CB8AC3E}">
        <p14:creationId xmlns:p14="http://schemas.microsoft.com/office/powerpoint/2010/main" val="1839687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51250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826694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093426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09930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AB81C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80" name="Title Text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5092201" cy="912374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t>Title Text</a:t>
            </a:r>
          </a:p>
        </p:txBody>
      </p:sp>
      <p:sp>
        <p:nvSpPr>
          <p:cNvPr id="18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7405800" cy="2448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181853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07894805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057012549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95757962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4022583945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6435512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155191719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541549222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1421542967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928887685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595365900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3423172992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0;p2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" name="Title Text"/>
          <p:cNvSpPr txBox="1">
            <a:spLocks noGrp="1"/>
          </p:cNvSpPr>
          <p:nvPr>
            <p:ph type="title"/>
          </p:nvPr>
        </p:nvSpPr>
        <p:spPr>
          <a:xfrm>
            <a:off x="1048725" y="3058624"/>
            <a:ext cx="4914001" cy="11598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t>Title Text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96761986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27430124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93883536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389711228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3349082718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1840897007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463340286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32998930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8" r:id="rId4"/>
    <p:sldLayoutId id="2147483659" r:id="rId5"/>
    <p:sldLayoutId id="2147483660" r:id="rId6"/>
    <p:sldLayoutId id="2147483662" r:id="rId7"/>
    <p:sldLayoutId id="2147483663" r:id="rId8"/>
    <p:sldLayoutId id="2147483664" r:id="rId9"/>
    <p:sldLayoutId id="2147483665" r:id="rId10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3452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7485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5" Type="http://schemas.openxmlformats.org/officeDocument/2006/relationships/hyperlink" Target="https://svgsilh.com/673ab7/image/27820.html" TargetMode="External"/><Relationship Id="rId4" Type="http://schemas.openxmlformats.org/officeDocument/2006/relationships/image" Target="../media/image6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png"/><Relationship Id="rId4" Type="http://schemas.openxmlformats.org/officeDocument/2006/relationships/hyperlink" Target="https://openclipart.org/detail/213911/heart-pitiful-by-feraliminal-213911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5" Type="http://schemas.openxmlformats.org/officeDocument/2006/relationships/hyperlink" Target="https://svgsilh.com/673ab7/image/27820.html" TargetMode="External"/><Relationship Id="rId4" Type="http://schemas.openxmlformats.org/officeDocument/2006/relationships/image" Target="../media/image6.sv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pythonhosted.org/an_example_pypi_project/sphinx.html" TargetMode="External"/><Relationship Id="rId2" Type="http://schemas.openxmlformats.org/officeDocument/2006/relationships/hyperlink" Target="https://readthedocs.org/" TargetMode="Externa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peps.python.org/pep-0257/" TargetMode="External"/><Relationship Id="rId2" Type="http://schemas.openxmlformats.org/officeDocument/2006/relationships/hyperlink" Target="https://peps.python.org/pep-0008/" TargetMode="Externa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www.deviantart.com/qtoons/art/Dizzy-2-Animation-GIF-820484193" TargetMode="External"/><Relationship Id="rId5" Type="http://schemas.openxmlformats.org/officeDocument/2006/relationships/hyperlink" Target="https://sphinxcontrib-napoleon.readthedocs.io/en/latest/example_numpy.html" TargetMode="External"/><Relationship Id="rId4" Type="http://schemas.openxmlformats.org/officeDocument/2006/relationships/hyperlink" Target="https://peps.python.org/pep-0484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1785996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t>Outline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+mj-lt"/>
              <a:buAutoNum type="arabicPeriod"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3A81BA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None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3A81BA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3A81BA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+mj-lt"/>
              <a:buAutoNum type="arabicPeriod"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ED72D9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Avenir Heavy"/>
              </a:rPr>
              <a:t>Packages and editable installations</a:t>
            </a:r>
          </a:p>
          <a:p>
            <a:pPr marL="457188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None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ED72D9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ED72D9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+mj-lt"/>
              <a:buAutoNum type="arabicPeriod"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57A7B5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Avenir Heavy"/>
              </a:rPr>
              <a:t>Repo structure</a:t>
            </a:r>
          </a:p>
          <a:p>
            <a:pPr marL="457188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None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57A7B5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57A7B5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+mj-lt"/>
              <a:buAutoNum type="arabicPeriod"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8B81D2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Wingdings" pitchFamily="2" charset="2"/>
              <a:buChar char="à"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8B81D2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+mj-lt"/>
              <a:buAutoNum type="arabicPeriod"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D6391"/>
                </a:solidFill>
                <a:effectLst/>
                <a:uLnTx/>
                <a:uFillTx/>
                <a:latin typeface="Avenir Heavy"/>
                <a:sym typeface="Avenir Heavy"/>
              </a:rPr>
              <a:t>Accessibility</a:t>
            </a:r>
          </a:p>
          <a:p>
            <a:pPr marL="457188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None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D6391"/>
                </a:solidFill>
                <a:effectLst/>
                <a:uLnTx/>
                <a:uFillTx/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readable, understandable and usable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57A7B5"/>
              </a:solidFill>
              <a:effectLst/>
              <a:uLnTx/>
              <a:uFillTx/>
              <a:latin typeface="Avenir Heavy"/>
              <a:ea typeface="Avenir Heavy"/>
              <a:cs typeface="Avenir Heavy"/>
              <a:sym typeface="Avenir Heavy"/>
            </a:endParaRPr>
          </a:p>
          <a:p>
            <a:pPr marL="457188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None/>
              <a:tabLst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8B81D2"/>
              </a:solidFill>
              <a:effectLst/>
              <a:uLnTx/>
              <a:uFillTx/>
              <a:latin typeface="Avenir Heavy"/>
              <a:ea typeface="Avenir Heavy"/>
              <a:cs typeface="Avenir Heavy"/>
              <a:sym typeface="Avenir Heavy"/>
            </a:endParaRPr>
          </a:p>
        </p:txBody>
      </p:sp>
      <p:sp>
        <p:nvSpPr>
          <p:cNvPr id="2" name="Pfeil nach rechts 1">
            <a:extLst>
              <a:ext uri="{FF2B5EF4-FFF2-40B4-BE49-F238E27FC236}">
                <a16:creationId xmlns:a16="http://schemas.microsoft.com/office/drawing/2014/main" id="{7193469F-FA71-4F0B-A27B-79190BE8D421}"/>
              </a:ext>
            </a:extLst>
          </p:cNvPr>
          <p:cNvSpPr/>
          <p:nvPr/>
        </p:nvSpPr>
        <p:spPr>
          <a:xfrm rot="9576828">
            <a:off x="2295711" y="3079855"/>
            <a:ext cx="573137" cy="431647"/>
          </a:xfrm>
          <a:prstGeom prst="rightArrow">
            <a:avLst>
              <a:gd name="adj1" fmla="val 28570"/>
              <a:gd name="adj2" fmla="val 50000"/>
            </a:avLst>
          </a:prstGeom>
          <a:solidFill>
            <a:srgbClr val="2D6391"/>
          </a:solidFill>
          <a:ln w="25400" cap="flat">
            <a:solidFill>
              <a:srgbClr val="2D639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  <a:sym typeface="Arial"/>
            </a:endParaRPr>
          </a:p>
        </p:txBody>
      </p:sp>
      <p:pic>
        <p:nvPicPr>
          <p:cNvPr id="1026" name="Picture 2" descr="Parks And Recreation Wow GIF by PeacockTV">
            <a:extLst>
              <a:ext uri="{FF2B5EF4-FFF2-40B4-BE49-F238E27FC236}">
                <a16:creationId xmlns:a16="http://schemas.microsoft.com/office/drawing/2014/main" id="{F863355A-85B4-4B26-ACFF-E17F4660EC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2213" y="456186"/>
            <a:ext cx="3178526" cy="1787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30390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accessibility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64366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Motivation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3619062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101599" indent="0">
              <a:buNone/>
            </a:pPr>
            <a:r>
              <a:rPr lang="en-US" sz="1800" dirty="0"/>
              <a:t>Motivation 1. You want to be computationally literate [1].</a:t>
            </a:r>
          </a:p>
          <a:p>
            <a:pPr marL="101599" indent="0">
              <a:buNone/>
            </a:pPr>
            <a:r>
              <a:rPr lang="en-US" sz="1800" b="1" dirty="0"/>
              <a:t>Three pillars of comp. literacy</a:t>
            </a:r>
          </a:p>
          <a:p>
            <a:r>
              <a:rPr lang="en-US" sz="1800" dirty="0"/>
              <a:t>Material</a:t>
            </a:r>
          </a:p>
          <a:p>
            <a:pPr lvl="1"/>
            <a:r>
              <a:rPr lang="en-US" sz="1600" dirty="0"/>
              <a:t>Writing a function, using an IDE, etc.</a:t>
            </a:r>
          </a:p>
          <a:p>
            <a:r>
              <a:rPr lang="en-US" sz="1800" dirty="0"/>
              <a:t>Cognitive</a:t>
            </a:r>
          </a:p>
          <a:p>
            <a:pPr lvl="1"/>
            <a:r>
              <a:rPr lang="en-US" sz="1600" dirty="0"/>
              <a:t>From abstract to computationally tractable.</a:t>
            </a:r>
            <a:endParaRPr lang="en-US" sz="1800" dirty="0"/>
          </a:p>
          <a:p>
            <a:r>
              <a:rPr lang="en-US" sz="1800" dirty="0"/>
              <a:t>Social</a:t>
            </a:r>
          </a:p>
          <a:p>
            <a:pPr lvl="1"/>
            <a:r>
              <a:rPr lang="en-US" sz="1600" dirty="0"/>
              <a:t>Community around code.</a:t>
            </a:r>
          </a:p>
          <a:p>
            <a:endParaRPr lang="en-US" sz="1800"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42DC84D1-7915-650A-B8DC-279C07304515}"/>
              </a:ext>
            </a:extLst>
          </p:cNvPr>
          <p:cNvSpPr txBox="1">
            <a:spLocks/>
          </p:cNvSpPr>
          <p:nvPr/>
        </p:nvSpPr>
        <p:spPr>
          <a:xfrm>
            <a:off x="4634987" y="845033"/>
            <a:ext cx="3619062" cy="3605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101599" indent="0" hangingPunct="1">
              <a:buNone/>
            </a:pPr>
            <a:r>
              <a:rPr lang="en-US" sz="1800" dirty="0"/>
              <a:t>Motivation 2. You want to make your code easier to understand. </a:t>
            </a:r>
          </a:p>
          <a:p>
            <a:pPr marL="101599" indent="0" hangingPunct="1">
              <a:buNone/>
            </a:pPr>
            <a:r>
              <a:rPr lang="en-US" sz="1800" dirty="0"/>
              <a:t>  --&gt; Also for future you </a:t>
            </a:r>
            <a:r>
              <a:rPr lang="en-US" sz="1800" dirty="0">
                <a:sym typeface="Wingdings" panose="05000000000000000000" pitchFamily="2" charset="2"/>
              </a:rPr>
              <a:t>:)</a:t>
            </a:r>
            <a:endParaRPr lang="en-US" sz="1800" dirty="0"/>
          </a:p>
          <a:p>
            <a:pPr hangingPunct="1"/>
            <a:endParaRPr lang="en-US" sz="1800" dirty="0"/>
          </a:p>
        </p:txBody>
      </p:sp>
      <p:pic>
        <p:nvPicPr>
          <p:cNvPr id="1026" name="Picture 2" descr="Minho Smile GIFs - Find &amp; Share on GIPHY">
            <a:extLst>
              <a:ext uri="{FF2B5EF4-FFF2-40B4-BE49-F238E27FC236}">
                <a16:creationId xmlns:a16="http://schemas.microsoft.com/office/drawing/2014/main" id="{8E772485-69CC-3E82-9A93-A2E07771C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890" y="2560345"/>
            <a:ext cx="3619062" cy="1824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78066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uiExpand="1" build="p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2779132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a-DK" dirty="0"/>
              <a:t>Accessibility</a:t>
            </a:r>
            <a:endParaRPr dirty="0"/>
          </a:p>
        </p:txBody>
      </p:sp>
      <p:sp>
        <p:nvSpPr>
          <p:cNvPr id="952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7382271" cy="345243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Two ways to enhance accessibility of your code:</a:t>
            </a:r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Readability: Adherence to stylistic conventions (PEP8 [2])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Understandability: Comments and docstrings (PEP257 [3])</a:t>
            </a:r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Spoilers: there are tools to help!</a:t>
            </a:r>
          </a:p>
        </p:txBody>
      </p:sp>
      <p:sp>
        <p:nvSpPr>
          <p:cNvPr id="953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38272231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483649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da-DK" dirty="0" err="1"/>
              <a:t>What</a:t>
            </a:r>
            <a:r>
              <a:rPr lang="da-DK" dirty="0"/>
              <a:t> is PEP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57188" indent="-354013"/>
            <a:r>
              <a:rPr lang="en-US" sz="1800" dirty="0"/>
              <a:t>PEP = “Python Enhancement Proposal”</a:t>
            </a:r>
          </a:p>
          <a:p>
            <a:pPr marL="197485" indent="-197485"/>
            <a:endParaRPr lang="en-US" sz="1100" dirty="0">
              <a:cs typeface="Arial"/>
            </a:endParaRPr>
          </a:p>
          <a:p>
            <a:pPr marL="197485" indent="-197485"/>
            <a:r>
              <a:rPr lang="en-US" sz="1800" b="1" dirty="0">
                <a:ea typeface="Roboto"/>
              </a:rPr>
              <a:t>Conventions </a:t>
            </a:r>
            <a:r>
              <a:rPr lang="en-US" sz="1800" dirty="0">
                <a:ea typeface="Roboto"/>
              </a:rPr>
              <a:t>to standardize python code  </a:t>
            </a:r>
            <a:endParaRPr lang="en-US" sz="1800" dirty="0">
              <a:ea typeface="Roboto"/>
              <a:cs typeface="Arial"/>
            </a:endParaRPr>
          </a:p>
          <a:p>
            <a:pPr marL="615315" lvl="2" indent="-197485"/>
            <a:r>
              <a:rPr lang="en-US" sz="1800" dirty="0">
                <a:ea typeface="Roboto"/>
                <a:cs typeface="Arial"/>
              </a:rPr>
              <a:t>Not a standard, not enforced (recommendations/suggestions)</a:t>
            </a:r>
          </a:p>
          <a:p>
            <a:pPr marL="615315" lvl="2" indent="-197485"/>
            <a:r>
              <a:rPr lang="en-US" sz="1800" dirty="0">
                <a:ea typeface="Roboto"/>
                <a:cs typeface="Arial"/>
              </a:rPr>
              <a:t>Violating PEP does not break your code (not like div 0) </a:t>
            </a:r>
          </a:p>
          <a:p>
            <a:pPr marL="615315" lvl="2" indent="-197485"/>
            <a:r>
              <a:rPr lang="en-US" sz="1800" dirty="0">
                <a:ea typeface="Roboto"/>
                <a:cs typeface="Arial"/>
              </a:rPr>
              <a:t>Aim is to be helpful </a:t>
            </a:r>
          </a:p>
          <a:p>
            <a:pPr marL="158127" lvl="1" indent="-197485"/>
            <a:endParaRPr lang="en-US" sz="1100" dirty="0">
              <a:ea typeface="Roboto"/>
              <a:cs typeface="Arial"/>
            </a:endParaRPr>
          </a:p>
          <a:p>
            <a:pPr marL="197485" indent="-197485"/>
            <a:r>
              <a:rPr lang="en-US" sz="1800" dirty="0">
                <a:ea typeface="Roboto"/>
                <a:cs typeface="Arial"/>
              </a:rPr>
              <a:t>Focus for this lecture: </a:t>
            </a:r>
          </a:p>
          <a:p>
            <a:pPr marL="615315" lvl="2" indent="-197485"/>
            <a:r>
              <a:rPr lang="en-US" sz="1800" dirty="0">
                <a:ea typeface="Roboto"/>
                <a:cs typeface="Arial"/>
              </a:rPr>
              <a:t>PEP8: Style Guide for Python Code [2]. Code layout, naming conventions, etc. </a:t>
            </a:r>
          </a:p>
          <a:p>
            <a:pPr marL="615315" lvl="2" indent="-197485"/>
            <a:r>
              <a:rPr lang="en-US" sz="1800" dirty="0">
                <a:ea typeface="Roboto"/>
                <a:cs typeface="Arial"/>
              </a:rPr>
              <a:t>PEP257: Docstring Conventions [3] - How to document function, classes for user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pic>
        <p:nvPicPr>
          <p:cNvPr id="2" name="Picture 2" descr="Keep Calm And Carry On Red Meme | KEEP CALM; THERE'S A PEP FOR THAT | image tagged in memes,keep calm and carry on red | made w/ Imgflip meme maker">
            <a:extLst>
              <a:ext uri="{FF2B5EF4-FFF2-40B4-BE49-F238E27FC236}">
                <a16:creationId xmlns:a16="http://schemas.microsoft.com/office/drawing/2014/main" id="{74AFCFBC-4962-7DD9-BF10-65D7F83D19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99"/>
          <a:stretch/>
        </p:blipFill>
        <p:spPr bwMode="auto">
          <a:xfrm>
            <a:off x="7324317" y="442640"/>
            <a:ext cx="1383882" cy="1765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023383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129154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da-DK" dirty="0"/>
              <a:t>PEP8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1800" dirty="0"/>
              <a:t>Style Guide for Python Code [2]</a:t>
            </a:r>
          </a:p>
          <a:p>
            <a:endParaRPr lang="en-US" sz="1050" dirty="0"/>
          </a:p>
          <a:p>
            <a:r>
              <a:rPr lang="en-US" sz="1800" dirty="0"/>
              <a:t>“[I]</a:t>
            </a:r>
            <a:r>
              <a:rPr lang="en-US" sz="1800" dirty="0" err="1"/>
              <a:t>ntended</a:t>
            </a:r>
            <a:r>
              <a:rPr lang="en-US" sz="1800" dirty="0"/>
              <a:t> to improve the readability of code and make it</a:t>
            </a:r>
            <a:br>
              <a:rPr lang="en-US" sz="1800" dirty="0"/>
            </a:br>
            <a:r>
              <a:rPr lang="en-US" sz="1800" dirty="0"/>
              <a:t>consistent across the wide spectrum of Python code.” [2]</a:t>
            </a:r>
          </a:p>
          <a:p>
            <a:endParaRPr lang="en-US" sz="1050" dirty="0"/>
          </a:p>
          <a:p>
            <a:r>
              <a:rPr lang="en-US" sz="1800" dirty="0"/>
              <a:t>Answers questions like:</a:t>
            </a:r>
          </a:p>
          <a:p>
            <a:pPr lvl="1"/>
            <a:r>
              <a:rPr lang="en-US" sz="1800" dirty="0"/>
              <a:t>Should that variable be capitalized or have underscores?</a:t>
            </a:r>
          </a:p>
          <a:p>
            <a:pPr lvl="1"/>
            <a:r>
              <a:rPr lang="en-US" sz="1800" dirty="0"/>
              <a:t>How many spaces should go around an equals sign?</a:t>
            </a:r>
          </a:p>
          <a:p>
            <a:pPr lvl="1"/>
            <a:r>
              <a:rPr lang="en-US" sz="1800" dirty="0"/>
              <a:t>What is the correct order of imports at the top of a file?</a:t>
            </a:r>
          </a:p>
          <a:p>
            <a:endParaRPr lang="en-US" sz="1100" dirty="0"/>
          </a:p>
          <a:p>
            <a:r>
              <a:rPr lang="en-US" sz="1800" dirty="0"/>
              <a:t>Some projects may intentionally not follow PEP8. “Consistency…is the most important.” [2]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pic>
        <p:nvPicPr>
          <p:cNvPr id="2" name="Picture 2" descr="Keep Calm And Carry On Red Meme | KEEP CALM; THERE'S A PEP FOR THAT | image tagged in memes,keep calm and carry on red | made w/ Imgflip meme maker">
            <a:extLst>
              <a:ext uri="{FF2B5EF4-FFF2-40B4-BE49-F238E27FC236}">
                <a16:creationId xmlns:a16="http://schemas.microsoft.com/office/drawing/2014/main" id="{A8BF417C-5934-7C5A-6F94-08EE104A56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99"/>
          <a:stretch/>
        </p:blipFill>
        <p:spPr bwMode="auto">
          <a:xfrm>
            <a:off x="7324317" y="442640"/>
            <a:ext cx="1383882" cy="1765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18004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649860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 err="1"/>
              <a:t>Investigate</a:t>
            </a:r>
            <a:r>
              <a:rPr lang="da-DK" dirty="0"/>
              <a:t> PEP8</a:t>
            </a:r>
            <a:endParaRPr dirty="0"/>
          </a:p>
        </p:txBody>
      </p:sp>
      <p:sp>
        <p:nvSpPr>
          <p:cNvPr id="984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1" y="846000"/>
            <a:ext cx="7405801" cy="2702743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US" dirty="0"/>
          </a:p>
          <a:p>
            <a:r>
              <a:rPr lang="en-US" dirty="0"/>
              <a:t>Jenni will assign you a letter: A, B, or C. Follow</a:t>
            </a:r>
            <a:br>
              <a:rPr lang="en-US" dirty="0"/>
            </a:br>
            <a:r>
              <a:rPr lang="en-US" dirty="0"/>
              <a:t>the instructions in </a:t>
            </a: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Exercise 6a PEP8</a:t>
            </a:r>
            <a:r>
              <a:rPr lang="en-US" dirty="0"/>
              <a:t>.</a:t>
            </a:r>
            <a:br>
              <a:rPr lang="en-US" dirty="0"/>
            </a:br>
            <a:endParaRPr lang="en-US" dirty="0"/>
          </a:p>
          <a:p>
            <a:pPr marL="101599" indent="0">
              <a:buNone/>
            </a:pPr>
            <a:r>
              <a:rPr lang="en-US" dirty="0"/>
              <a:t>There is no need to make a Pull Request for this exercise.</a:t>
            </a:r>
          </a:p>
          <a:p>
            <a:pPr marL="101599" indent="0">
              <a:buNone/>
            </a:pPr>
            <a:endParaRPr lang="en-US" dirty="0"/>
          </a:p>
          <a:p>
            <a:pPr marL="101599" indent="0">
              <a:buNone/>
            </a:pPr>
            <a:r>
              <a:rPr lang="en-US" i="1" dirty="0"/>
              <a:t>(10 minutes)</a:t>
            </a:r>
          </a:p>
        </p:txBody>
      </p:sp>
      <p:sp>
        <p:nvSpPr>
          <p:cNvPr id="985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3660758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28271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Autofit/>
          </a:bodyPr>
          <a:lstStyle/>
          <a:p>
            <a:r>
              <a:rPr lang="da-DK" sz="3600" dirty="0" err="1"/>
              <a:t>Anything</a:t>
            </a:r>
            <a:r>
              <a:rPr lang="da-DK" sz="3600" dirty="0"/>
              <a:t> </a:t>
            </a:r>
            <a:r>
              <a:rPr lang="da-DK" sz="3600" dirty="0" err="1"/>
              <a:t>interesting</a:t>
            </a:r>
            <a:r>
              <a:rPr lang="da-DK" sz="3600" dirty="0"/>
              <a:t>?</a:t>
            </a:r>
            <a:endParaRPr sz="3600"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1600" dirty="0"/>
              <a:t>Set A</a:t>
            </a:r>
          </a:p>
          <a:p>
            <a:pPr lvl="1"/>
            <a:r>
              <a:rPr lang="en-US" sz="1600" dirty="0"/>
              <a:t>(add in plenum)</a:t>
            </a:r>
          </a:p>
          <a:p>
            <a:r>
              <a:rPr lang="en-US" sz="1600" dirty="0"/>
              <a:t>Set B</a:t>
            </a:r>
          </a:p>
          <a:p>
            <a:pPr lvl="1"/>
            <a:r>
              <a:rPr lang="en-US" sz="1600" dirty="0"/>
              <a:t>(add in plenum)</a:t>
            </a:r>
          </a:p>
          <a:p>
            <a:r>
              <a:rPr lang="en-US" sz="1600" dirty="0"/>
              <a:t>Set C</a:t>
            </a:r>
          </a:p>
          <a:p>
            <a:pPr lvl="1"/>
            <a:r>
              <a:rPr lang="en-US" sz="1600" dirty="0"/>
              <a:t>(add in plenum)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135097499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Rectangle 6"/>
          <p:cNvSpPr/>
          <p:nvPr/>
        </p:nvSpPr>
        <p:spPr>
          <a:xfrm>
            <a:off x="2285437" y="1593010"/>
            <a:ext cx="5691101" cy="283464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x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 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points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points_add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points_to_be_added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</p:txBody>
      </p:sp>
      <p:sp>
        <p:nvSpPr>
          <p:cNvPr id="974" name="Rectangle 6"/>
          <p:cNvSpPr/>
          <p:nvPr/>
        </p:nvSpPr>
        <p:spPr>
          <a:xfrm>
            <a:off x="2285437" y="1593010"/>
            <a:ext cx="5691101" cy="283464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x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 </a:t>
            </a:r>
            <a:r>
              <a:rPr>
                <a:solidFill>
                  <a:srgbClr val="55A939"/>
                </a:solidFill>
              </a:rPr>
              <a:t>—&gt; terrible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 </a:t>
            </a:r>
            <a:r>
              <a:rPr>
                <a:solidFill>
                  <a:srgbClr val="55A939"/>
                </a:solidFill>
              </a:rPr>
              <a:t>—&gt; just as terrible</a:t>
            </a: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 </a:t>
            </a:r>
            <a:r>
              <a:rPr>
                <a:solidFill>
                  <a:srgbClr val="55A939"/>
                </a:solidFill>
              </a:rPr>
              <a:t>—&gt; still terrible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points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 </a:t>
            </a:r>
            <a:r>
              <a:rPr>
                <a:solidFill>
                  <a:srgbClr val="55A939"/>
                </a:solidFill>
              </a:rPr>
              <a:t>—&gt; better, but potentially unspecific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points_add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 </a:t>
            </a:r>
            <a:r>
              <a:rPr>
                <a:solidFill>
                  <a:srgbClr val="55A939"/>
                </a:solidFill>
              </a:rPr>
              <a:t>—&gt; possibly better, possible worse that the one before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points_to_be_added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 </a:t>
            </a:r>
            <a:r>
              <a:rPr>
                <a:solidFill>
                  <a:srgbClr val="55A939"/>
                </a:solidFill>
              </a:rPr>
              <a:t># clear, but maybe a bit long</a:t>
            </a:r>
          </a:p>
        </p:txBody>
      </p:sp>
      <p:sp>
        <p:nvSpPr>
          <p:cNvPr id="975" name="Title 4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4091712" cy="912374"/>
          </a:xfrm>
          <a:prstGeom prst="rect">
            <a:avLst/>
          </a:prstGeom>
        </p:spPr>
        <p:txBody>
          <a:bodyPr/>
          <a:lstStyle/>
          <a:p>
            <a:r>
              <a:t>Variable names</a:t>
            </a:r>
          </a:p>
        </p:txBody>
      </p:sp>
      <p:sp>
        <p:nvSpPr>
          <p:cNvPr id="976" name="Text Placeholder 1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431790" indent="-330192">
              <a:buSzPts val="1300"/>
              <a:defRPr sz="1300"/>
            </a:pPr>
            <a:r>
              <a:t>name your variables so that you can later go back and *read* what the code does </a:t>
            </a:r>
            <a:br/>
            <a:r>
              <a:t>(same principle as with module names)</a:t>
            </a:r>
          </a:p>
        </p:txBody>
      </p:sp>
      <p:sp>
        <p:nvSpPr>
          <p:cNvPr id="977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4" grpId="1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sp>
        <p:nvSpPr>
          <p:cNvPr id="980" name="Title 4"/>
          <p:cNvSpPr txBox="1"/>
          <p:nvPr/>
        </p:nvSpPr>
        <p:spPr>
          <a:xfrm>
            <a:off x="869151" y="0"/>
            <a:ext cx="4127224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>
              <a:defRPr sz="40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Variable names</a:t>
            </a:r>
          </a:p>
        </p:txBody>
      </p:sp>
      <p:sp>
        <p:nvSpPr>
          <p:cNvPr id="981" name="Rectangle 6"/>
          <p:cNvSpPr/>
          <p:nvPr/>
        </p:nvSpPr>
        <p:spPr>
          <a:xfrm>
            <a:off x="1586216" y="1015494"/>
            <a:ext cx="5971568" cy="344424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added_points </a:t>
            </a:r>
            <a:r>
              <a:t>= [</a:t>
            </a:r>
            <a:r>
              <a:rPr>
                <a:solidFill>
                  <a:srgbClr val="FFFFFF"/>
                </a:solidFill>
              </a:rPr>
              <a:t>10, 5, 1</a:t>
            </a:r>
            <a:r>
              <a:rPr>
                <a:solidFill>
                  <a:srgbClr val="EA4B63"/>
                </a:solidFill>
              </a:rPr>
              <a:t>]</a:t>
            </a:r>
            <a:r>
              <a:rPr>
                <a:solidFill>
                  <a:srgbClr val="FFFFFF"/>
                </a:solidFill>
              </a:rPr>
              <a:t>  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55A939"/>
                </a:solidFill>
              </a:rPr>
              <a:t># —&gt; variable names use underscores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def</a:t>
            </a:r>
            <a:r>
              <a:rPr>
                <a:solidFill>
                  <a:srgbClr val="FFFFFF"/>
                </a:solidFill>
              </a:rPr>
              <a:t> add_points(</a:t>
            </a:r>
            <a:r>
              <a:rPr>
                <a:solidFill>
                  <a:srgbClr val="FF9300"/>
                </a:solidFill>
              </a:rPr>
              <a:t>house</a:t>
            </a:r>
            <a:r>
              <a:rPr>
                <a:solidFill>
                  <a:srgbClr val="FFFFFF"/>
                </a:solidFill>
              </a:rPr>
              <a:t>, </a:t>
            </a:r>
            <a:r>
              <a:rPr>
                <a:solidFill>
                  <a:srgbClr val="FF9300"/>
                </a:solidFill>
              </a:rPr>
              <a:t>house_points</a:t>
            </a:r>
            <a:r>
              <a:rPr>
                <a:solidFill>
                  <a:srgbClr val="FFFFFF"/>
                </a:solidFill>
              </a:rPr>
              <a:t>, </a:t>
            </a:r>
            <a:r>
              <a:rPr>
                <a:solidFill>
                  <a:srgbClr val="FF9300"/>
                </a:solidFill>
              </a:rPr>
              <a:t>points</a:t>
            </a:r>
            <a:r>
              <a:t>=</a:t>
            </a:r>
            <a:r>
              <a:rPr>
                <a:solidFill>
                  <a:srgbClr val="FF9300"/>
                </a:solidFill>
              </a:rPr>
              <a:t>0</a:t>
            </a:r>
            <a:r>
              <a:rPr>
                <a:solidFill>
                  <a:srgbClr val="FFFFFF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FF2F92"/>
                </a:solidFill>
              </a:rPr>
              <a:t>if</a:t>
            </a:r>
            <a:r>
              <a:t> </a:t>
            </a:r>
            <a:r>
              <a:rPr>
                <a:solidFill>
                  <a:srgbClr val="F4FFEE"/>
                </a:solidFill>
              </a:rPr>
              <a:t>house</a:t>
            </a:r>
            <a:r>
              <a:t> </a:t>
            </a:r>
            <a:r>
              <a:rPr>
                <a:solidFill>
                  <a:srgbClr val="FF375F"/>
                </a:solidFill>
              </a:rPr>
              <a:t>==</a:t>
            </a:r>
            <a:r>
              <a:t> “Gryffindor”</a:t>
            </a:r>
            <a:r>
              <a:rPr>
                <a:solidFill>
                  <a:srgbClr val="F4FFEE"/>
                </a:solidFill>
              </a:rPr>
              <a:t>:</a:t>
            </a:r>
            <a:r>
              <a:rPr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</a:t>
            </a:r>
            <a:r>
              <a:rPr>
                <a:solidFill>
                  <a:srgbClr val="FFFFFF"/>
                </a:solidFill>
              </a:rPr>
              <a:t>points </a:t>
            </a:r>
            <a:r>
              <a:rPr>
                <a:solidFill>
                  <a:srgbClr val="FF375F"/>
                </a:solidFill>
              </a:rPr>
              <a:t>+=</a:t>
            </a:r>
            <a:r>
              <a:rPr>
                <a:solidFill>
                  <a:srgbClr val="FFFFFF"/>
                </a:solidFill>
              </a:rPr>
              <a:t> 1000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FF375F"/>
                </a:solidFill>
              </a:rPr>
              <a:t>return</a:t>
            </a:r>
            <a:r>
              <a:t> house_points </a:t>
            </a:r>
            <a:r>
              <a:rPr>
                <a:solidFill>
                  <a:srgbClr val="FF375F"/>
                </a:solidFill>
              </a:rPr>
              <a:t>+</a:t>
            </a:r>
            <a:r>
              <a:t> points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55A939"/>
                </a:solidFill>
              </a:rPr>
              <a:t># —&gt; function names also use underscores</a:t>
            </a: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class</a:t>
            </a:r>
            <a:r>
              <a:rPr>
                <a:solidFill>
                  <a:srgbClr val="FFFFFF"/>
                </a:solidFill>
              </a:rPr>
              <a:t> ScoreKeeper():</a:t>
            </a: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def</a:t>
            </a:r>
            <a:r>
              <a:rPr>
                <a:solidFill>
                  <a:srgbClr val="FFFFFF"/>
                </a:solidFill>
              </a:rPr>
              <a:t> __init__(</a:t>
            </a:r>
            <a:r>
              <a:rPr>
                <a:solidFill>
                  <a:srgbClr val="FF9300"/>
                </a:solidFill>
              </a:rPr>
              <a:t>self</a:t>
            </a:r>
            <a:r>
              <a:rPr>
                <a:solidFill>
                  <a:srgbClr val="FFFFFF"/>
                </a:solidFill>
              </a:rPr>
              <a:t>):</a:t>
            </a:r>
          </a:p>
          <a:p>
            <a:pPr lvl="3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        self.house_points = 0</a:t>
            </a:r>
          </a:p>
          <a:p>
            <a:pPr lvl="4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        self._secret_bonus = 5</a:t>
            </a: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def </a:t>
            </a:r>
            <a:r>
              <a:rPr>
                <a:solidFill>
                  <a:srgbClr val="FFFFFF"/>
                </a:solidFill>
              </a:rPr>
              <a:t>add_points(</a:t>
            </a:r>
            <a:r>
              <a:rPr>
                <a:solidFill>
                  <a:srgbClr val="FF9300"/>
                </a:solidFill>
              </a:rPr>
              <a:t>self, house, points</a:t>
            </a:r>
            <a:r>
              <a:rPr>
                <a:solidFill>
                  <a:srgbClr val="FFFFFF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</a:t>
            </a:r>
            <a:r>
              <a:rPr>
                <a:solidFill>
                  <a:srgbClr val="FF2F92"/>
                </a:solidFill>
              </a:rPr>
              <a:t>if</a:t>
            </a:r>
            <a:r>
              <a:t> </a:t>
            </a:r>
            <a:r>
              <a:rPr>
                <a:solidFill>
                  <a:srgbClr val="F4FFEE"/>
                </a:solidFill>
              </a:rPr>
              <a:t>house</a:t>
            </a:r>
            <a:r>
              <a:t> </a:t>
            </a:r>
            <a:r>
              <a:rPr>
                <a:solidFill>
                  <a:srgbClr val="FF375F"/>
                </a:solidFill>
              </a:rPr>
              <a:t>==</a:t>
            </a:r>
            <a:r>
              <a:t> “Gryffindor”</a:t>
            </a:r>
            <a:r>
              <a:rPr>
                <a:solidFill>
                  <a:srgbClr val="F4FFEE"/>
                </a:solidFill>
              </a:rPr>
              <a:t>:</a:t>
            </a:r>
            <a:r>
              <a:rPr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</a:t>
            </a:r>
            <a:r>
              <a:rPr>
                <a:solidFill>
                  <a:srgbClr val="FFFFFF"/>
                </a:solidFill>
              </a:rPr>
              <a:t>points </a:t>
            </a:r>
            <a:r>
              <a:rPr>
                <a:solidFill>
                  <a:srgbClr val="FF375F"/>
                </a:solidFill>
              </a:rPr>
              <a:t>+=</a:t>
            </a:r>
            <a:r>
              <a:rPr>
                <a:solidFill>
                  <a:srgbClr val="FFFFFF"/>
                </a:solidFill>
              </a:rPr>
              <a:t> 1000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</a:t>
            </a:r>
            <a:r>
              <a:rPr>
                <a:solidFill>
                  <a:srgbClr val="FF375F"/>
                </a:solidFill>
              </a:rPr>
              <a:t>return</a:t>
            </a:r>
            <a:r>
              <a:t> house_points </a:t>
            </a:r>
            <a:r>
              <a:rPr>
                <a:solidFill>
                  <a:srgbClr val="FF375F"/>
                </a:solidFill>
              </a:rPr>
              <a:t>+</a:t>
            </a:r>
            <a:r>
              <a:t> points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55A939"/>
                </a:solidFill>
              </a:rPr>
              <a:t># —&gt; Class names use CamelCase</a:t>
            </a: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55A939"/>
                </a:solidFill>
              </a:rPr>
              <a:t># —&gt; private variables (intended for use only within the class) prepend “_”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1" grpId="1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Title 4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1992981" cy="912374"/>
          </a:xfrm>
          <a:prstGeom prst="rect">
            <a:avLst/>
          </a:prstGeom>
        </p:spPr>
        <p:txBody>
          <a:bodyPr/>
          <a:lstStyle/>
          <a:p>
            <a:r>
              <a:t>Typing</a:t>
            </a:r>
          </a:p>
        </p:txBody>
      </p:sp>
      <p:sp>
        <p:nvSpPr>
          <p:cNvPr id="969" name="Text Placeholder 1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705214" cy="3552439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dirty="0"/>
              <a:t>As of Python 3.5, you can declare the type of the function argument.</a:t>
            </a:r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 lang="en-US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dirty="0"/>
              <a:t>There are pros and cons to using typing.</a:t>
            </a:r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 lang="en-US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dirty="0"/>
              <a:t>Be aware that this might be a pain to maintain if you change your functions often and pass complicated objects…</a:t>
            </a:r>
            <a:br>
              <a:rPr lang="en-US" dirty="0"/>
            </a:br>
            <a:r>
              <a:rPr lang="en-US" sz="1566" dirty="0">
                <a:latin typeface="Courier"/>
                <a:ea typeface="Courier"/>
                <a:cs typeface="Courier"/>
                <a:sym typeface="Courier"/>
              </a:rPr>
              <a:t>tuple[int, </a:t>
            </a:r>
            <a:r>
              <a:rPr lang="en-US" sz="1566" dirty="0" err="1">
                <a:latin typeface="Courier"/>
                <a:ea typeface="Courier"/>
                <a:cs typeface="Courier"/>
                <a:sym typeface="Courier"/>
              </a:rPr>
              <a:t>dict</a:t>
            </a:r>
            <a:r>
              <a:rPr lang="en-US" sz="1566" dirty="0">
                <a:latin typeface="Courier"/>
                <a:ea typeface="Courier"/>
                <a:cs typeface="Courier"/>
                <a:sym typeface="Courier"/>
              </a:rPr>
              <a:t>[str, str]]</a:t>
            </a:r>
            <a:endParaRPr lang="en-US" sz="1600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 lang="en-US" sz="1600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sz="1600" dirty="0"/>
              <a:t>See PEP484 [4].</a:t>
            </a:r>
            <a:endParaRPr lang="en-US" sz="1566" dirty="0">
              <a:latin typeface="Courier"/>
              <a:ea typeface="Courier"/>
              <a:cs typeface="Courier"/>
              <a:sym typeface="Courier"/>
            </a:endParaRPr>
          </a:p>
        </p:txBody>
      </p:sp>
      <p:sp>
        <p:nvSpPr>
          <p:cNvPr id="970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  <p:sp>
        <p:nvSpPr>
          <p:cNvPr id="971" name="Rectangle 6"/>
          <p:cNvSpPr/>
          <p:nvPr/>
        </p:nvSpPr>
        <p:spPr>
          <a:xfrm>
            <a:off x="4701645" y="1002030"/>
            <a:ext cx="3705214" cy="313944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""" This module demonstrates docstrings. """</a:t>
            </a: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def</a:t>
            </a:r>
            <a:r>
              <a:rPr>
                <a:solidFill>
                  <a:srgbClr val="FFFFFF"/>
                </a:solidFill>
              </a:rPr>
              <a:t> add_points(</a:t>
            </a:r>
            <a:r>
              <a:rPr>
                <a:solidFill>
                  <a:srgbClr val="FF9300"/>
                </a:solidFill>
              </a:rPr>
              <a:t>house: </a:t>
            </a:r>
            <a:r>
              <a:rPr i="1">
                <a:solidFill>
                  <a:srgbClr val="00FDFF"/>
                </a:solidFill>
              </a:rPr>
              <a:t>str</a:t>
            </a:r>
            <a:r>
              <a:rPr>
                <a:solidFill>
                  <a:srgbClr val="FFFFFF"/>
                </a:solidFill>
              </a:rPr>
              <a:t>, </a:t>
            </a: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               </a:t>
            </a:r>
            <a:r>
              <a:rPr>
                <a:solidFill>
                  <a:srgbClr val="FF9300"/>
                </a:solidFill>
              </a:rPr>
              <a:t>house_points: </a:t>
            </a:r>
            <a:r>
              <a:rPr i="1">
                <a:solidFill>
                  <a:srgbClr val="00FDFF"/>
                </a:solidFill>
              </a:rPr>
              <a:t>int</a:t>
            </a:r>
            <a:r>
              <a:rPr>
                <a:solidFill>
                  <a:srgbClr val="FFFFFF"/>
                </a:solidFill>
              </a:rPr>
              <a:t>, </a:t>
            </a: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               </a:t>
            </a:r>
            <a:r>
              <a:rPr>
                <a:solidFill>
                  <a:srgbClr val="FF9300"/>
                </a:solidFill>
              </a:rPr>
              <a:t>points: </a:t>
            </a:r>
            <a:r>
              <a:rPr i="1">
                <a:solidFill>
                  <a:srgbClr val="00FDFF"/>
                </a:solidFill>
              </a:rPr>
              <a:t>int</a:t>
            </a:r>
            <a:r>
              <a:rPr>
                <a:solidFill>
                  <a:srgbClr val="FF9300"/>
                </a:solidFill>
              </a:rPr>
              <a:t> </a:t>
            </a:r>
            <a:r>
              <a:t>= </a:t>
            </a:r>
            <a:r>
              <a:rPr>
                <a:solidFill>
                  <a:srgbClr val="FF9300"/>
                </a:solidFill>
              </a:rPr>
              <a:t>0</a:t>
            </a:r>
            <a:r>
              <a:rPr>
                <a:solidFill>
                  <a:srgbClr val="FFFFFF"/>
                </a:solidFill>
              </a:rPr>
              <a:t>)</a:t>
            </a: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               -&gt; </a:t>
            </a:r>
            <a:r>
              <a:rPr i="1">
                <a:solidFill>
                  <a:srgbClr val="00FDFF"/>
                </a:solidFill>
              </a:rPr>
              <a:t>int</a:t>
            </a:r>
            <a:r>
              <a:rPr>
                <a:solidFill>
                  <a:srgbClr val="FFFFFF"/>
                </a:solidFill>
              </a:rPr>
              <a:t>: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55A939"/>
                </a:solidFill>
              </a:rPr>
              <a:t>""" Adds up points for house cup.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55A939"/>
              </a:solidFill>
            </a:endParaRP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If the house is Gryffindor, Dumbledore adds 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1000 points no matter what.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Parameters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----------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house_points : Current house cup score.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points : optional; New points to be added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""" 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FF2F92"/>
                </a:solidFill>
              </a:rPr>
              <a:t>if</a:t>
            </a:r>
            <a:r>
              <a:t> </a:t>
            </a:r>
            <a:r>
              <a:rPr>
                <a:solidFill>
                  <a:srgbClr val="F4FFEE"/>
                </a:solidFill>
              </a:rPr>
              <a:t>house</a:t>
            </a:r>
            <a:r>
              <a:t> </a:t>
            </a:r>
            <a:r>
              <a:rPr>
                <a:solidFill>
                  <a:srgbClr val="FF375F"/>
                </a:solidFill>
              </a:rPr>
              <a:t>==</a:t>
            </a:r>
            <a:r>
              <a:t> “Gryffindor”</a:t>
            </a:r>
            <a:r>
              <a:rPr>
                <a:solidFill>
                  <a:srgbClr val="F4FFEE"/>
                </a:solidFill>
              </a:rPr>
              <a:t>:</a:t>
            </a:r>
            <a:r>
              <a:rPr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</a:t>
            </a:r>
            <a:r>
              <a:rPr>
                <a:solidFill>
                  <a:srgbClr val="FFFFFF"/>
                </a:solidFill>
              </a:rPr>
              <a:t>points </a:t>
            </a:r>
            <a:r>
              <a:rPr>
                <a:solidFill>
                  <a:srgbClr val="FF375F"/>
                </a:solidFill>
              </a:rPr>
              <a:t>+=</a:t>
            </a:r>
            <a:r>
              <a:rPr>
                <a:solidFill>
                  <a:srgbClr val="FFFFFF"/>
                </a:solidFill>
              </a:rPr>
              <a:t> 1000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FF375F"/>
                </a:solidFill>
              </a:rPr>
              <a:t>return</a:t>
            </a:r>
            <a:r>
              <a:t> house_points </a:t>
            </a:r>
            <a:r>
              <a:rPr>
                <a:solidFill>
                  <a:srgbClr val="FF375F"/>
                </a:solidFill>
              </a:rPr>
              <a:t>+</a:t>
            </a:r>
            <a:r>
              <a:t> points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Title 4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1992981" cy="912374"/>
          </a:xfrm>
          <a:prstGeom prst="rect">
            <a:avLst/>
          </a:prstGeom>
        </p:spPr>
        <p:txBody>
          <a:bodyPr/>
          <a:lstStyle/>
          <a:p>
            <a:r>
              <a:t>Typing</a:t>
            </a:r>
          </a:p>
        </p:txBody>
      </p:sp>
      <p:sp>
        <p:nvSpPr>
          <p:cNvPr id="969" name="Text Placeholder 1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705214" cy="3552439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dirty="0"/>
              <a:t>As of Python 3.5, you can declare the type of the function argument.</a:t>
            </a:r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 lang="en-US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dirty="0"/>
              <a:t>There are pros and cons to using typing.</a:t>
            </a:r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 lang="en-US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dirty="0"/>
              <a:t>Be aware that this might be a pain to maintain if you change your functions often and pass complicated objects…</a:t>
            </a:r>
            <a:br>
              <a:rPr lang="en-US" dirty="0"/>
            </a:br>
            <a:r>
              <a:rPr lang="en-US" sz="1566" dirty="0">
                <a:latin typeface="Courier"/>
                <a:ea typeface="Courier"/>
                <a:cs typeface="Courier"/>
                <a:sym typeface="Courier"/>
              </a:rPr>
              <a:t>tuple[int, </a:t>
            </a:r>
            <a:r>
              <a:rPr lang="en-US" sz="1566" dirty="0" err="1">
                <a:latin typeface="Courier"/>
                <a:ea typeface="Courier"/>
                <a:cs typeface="Courier"/>
                <a:sym typeface="Courier"/>
              </a:rPr>
              <a:t>dict</a:t>
            </a:r>
            <a:r>
              <a:rPr lang="en-US" sz="1566" dirty="0">
                <a:latin typeface="Courier"/>
                <a:ea typeface="Courier"/>
                <a:cs typeface="Courier"/>
                <a:sym typeface="Courier"/>
              </a:rPr>
              <a:t>[str, str]]</a:t>
            </a:r>
            <a:endParaRPr lang="en-US" sz="1600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 lang="en-US" sz="1600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sz="1600" dirty="0"/>
              <a:t>See PEP484 [4].</a:t>
            </a:r>
            <a:endParaRPr lang="en-US" sz="1566" dirty="0">
              <a:latin typeface="Courier"/>
              <a:ea typeface="Courier"/>
              <a:cs typeface="Courier"/>
              <a:sym typeface="Courier"/>
            </a:endParaRPr>
          </a:p>
        </p:txBody>
      </p:sp>
      <p:sp>
        <p:nvSpPr>
          <p:cNvPr id="970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12</a:t>
            </a:fld>
            <a:endParaRPr/>
          </a:p>
        </p:txBody>
      </p:sp>
      <p:pic>
        <p:nvPicPr>
          <p:cNvPr id="2050" name="Picture 2" descr="Keep Calm And Carry On Red Meme | KEEP CALM; THERE'S A PEP FOR THAT | image tagged in memes,keep calm and carry on red | made w/ Imgflip meme maker">
            <a:extLst>
              <a:ext uri="{FF2B5EF4-FFF2-40B4-BE49-F238E27FC236}">
                <a16:creationId xmlns:a16="http://schemas.microsoft.com/office/drawing/2014/main" id="{1CD9414C-51FB-9B7B-E8DE-3C163A670F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99"/>
          <a:stretch/>
        </p:blipFill>
        <p:spPr bwMode="auto">
          <a:xfrm>
            <a:off x="5346799" y="1031360"/>
            <a:ext cx="2414905" cy="3080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7503319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2779132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a-DK" dirty="0"/>
              <a:t>Accessibility</a:t>
            </a:r>
            <a:endParaRPr dirty="0"/>
          </a:p>
        </p:txBody>
      </p:sp>
      <p:sp>
        <p:nvSpPr>
          <p:cNvPr id="952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7382271" cy="345243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Two ways to enhance accessibility of your code:</a:t>
            </a:r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Readability: Adherence to stylistic conventions (PEP8 [2])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Understandability: Comments and docstrings (PEP257 [3])</a:t>
            </a:r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Spoilers: there are tools to help!</a:t>
            </a:r>
          </a:p>
        </p:txBody>
      </p:sp>
      <p:sp>
        <p:nvSpPr>
          <p:cNvPr id="953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165BCF0-02E8-2588-031D-95850058D5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313192" y="1855894"/>
            <a:ext cx="543897" cy="55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243301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4101695" cy="912374"/>
          </a:xfrm>
          <a:prstGeom prst="rect">
            <a:avLst/>
          </a:prstGeom>
        </p:spPr>
        <p:txBody>
          <a:bodyPr/>
          <a:lstStyle/>
          <a:p>
            <a:r>
              <a:t>Documentation</a:t>
            </a:r>
          </a:p>
        </p:txBody>
      </p:sp>
      <p:sp>
        <p:nvSpPr>
          <p:cNvPr id="952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392271" cy="3452436"/>
          </a:xfrm>
          <a:prstGeom prst="rect">
            <a:avLst/>
          </a:prstGeom>
        </p:spPr>
        <p:txBody>
          <a:bodyPr/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dirty="0"/>
              <a:t>Documenting your code provides a way of making you code </a:t>
            </a:r>
            <a:r>
              <a:rPr dirty="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rPr>
              <a:t>usable for future you and others </a:t>
            </a:r>
          </a:p>
          <a:p>
            <a:pPr marL="676639" lvl="1" indent="-263137" defTabSz="676655">
              <a:spcBef>
                <a:spcPts val="0"/>
              </a:spcBef>
              <a:buSzPts val="1400"/>
              <a:defRPr sz="148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Comments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 (#): describe what a line (or multiple lines of code do); notes to self</a:t>
            </a:r>
          </a:p>
          <a:p>
            <a:pPr marL="676639" lvl="1" indent="-263137" defTabSz="676655">
              <a:spcBef>
                <a:spcPts val="0"/>
              </a:spcBef>
              <a:buSzPts val="1400"/>
              <a:defRPr sz="148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Function/method docstring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('''  '''): purpose of function + params / return</a:t>
            </a:r>
          </a:p>
          <a:p>
            <a:pPr marL="676639" lvl="1" indent="-263137" defTabSz="676655">
              <a:spcBef>
                <a:spcPts val="0"/>
              </a:spcBef>
              <a:buSzPts val="1400"/>
              <a:defRPr sz="148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Module docstring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('''  '''): what’s in this file</a:t>
            </a:r>
            <a:endParaRPr lang="da-DK" dirty="0">
              <a:solidFill>
                <a:srgbClr val="000000"/>
              </a:solidFill>
              <a:latin typeface="Avenir Book"/>
              <a:ea typeface="Avenir Book"/>
              <a:cs typeface="Avenir Book"/>
              <a:sym typeface="Avenir Book"/>
            </a:endParaRPr>
          </a:p>
          <a:p>
            <a:pPr marL="219451" indent="-263137" defTabSz="676655">
              <a:spcBef>
                <a:spcPts val="0"/>
              </a:spcBef>
              <a:buSzPts val="1400"/>
              <a:defRPr sz="148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endParaRPr lang="da-DK" dirty="0"/>
          </a:p>
          <a:p>
            <a:pPr marL="219451" indent="-263137" defTabSz="676655">
              <a:spcBef>
                <a:spcPts val="0"/>
              </a:spcBef>
              <a:buSzPts val="1400"/>
              <a:defRPr sz="148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da-DK" dirty="0" err="1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Accessible</a:t>
            </a:r>
            <a:r>
              <a:rPr lang="da-DK"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 via </a:t>
            </a:r>
            <a:r>
              <a:rPr lang="da-DK" dirty="0" err="1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mouse-overs</a:t>
            </a:r>
            <a:r>
              <a:rPr lang="da-DK"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 in IDE or </a:t>
            </a:r>
            <a:r>
              <a:rPr lang="da-DK" dirty="0" err="1">
                <a:solidFill>
                  <a:srgbClr val="000000"/>
                </a:solidFill>
                <a:latin typeface="Courier"/>
                <a:sym typeface="Avenir Book"/>
              </a:rPr>
              <a:t>help</a:t>
            </a:r>
            <a:r>
              <a:rPr lang="da-DK" dirty="0">
                <a:solidFill>
                  <a:srgbClr val="000000"/>
                </a:solidFill>
                <a:latin typeface="Courier"/>
                <a:sym typeface="Avenir Book"/>
              </a:rPr>
              <a:t>(OBJECT)</a:t>
            </a:r>
            <a:r>
              <a:rPr lang="da-DK"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.</a:t>
            </a:r>
            <a:endParaRPr dirty="0">
              <a:solidFill>
                <a:srgbClr val="000000"/>
              </a:solidFill>
              <a:latin typeface="Avenir Book"/>
              <a:ea typeface="Avenir Book"/>
              <a:cs typeface="Avenir Book"/>
              <a:sym typeface="Avenir Book"/>
            </a:endParaRPr>
          </a:p>
        </p:txBody>
      </p:sp>
      <p:sp>
        <p:nvSpPr>
          <p:cNvPr id="953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14</a:t>
            </a:fld>
            <a:endParaRPr/>
          </a:p>
        </p:txBody>
      </p:sp>
      <p:sp>
        <p:nvSpPr>
          <p:cNvPr id="954" name="Rectangle 4"/>
          <p:cNvSpPr/>
          <p:nvPr/>
        </p:nvSpPr>
        <p:spPr>
          <a:xfrm>
            <a:off x="4728636" y="1439082"/>
            <a:ext cx="3705214" cy="151384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""" Module docstring """</a:t>
            </a:r>
          </a:p>
          <a:p>
            <a:pPr>
              <a:defRPr sz="12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2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def</a:t>
            </a:r>
            <a:r>
              <a:rPr>
                <a:solidFill>
                  <a:srgbClr val="FFFFFF"/>
                </a:solidFill>
              </a:rPr>
              <a:t> add_points(</a:t>
            </a:r>
            <a:r>
              <a:rPr>
                <a:solidFill>
                  <a:srgbClr val="FF9300"/>
                </a:solidFill>
              </a:rPr>
              <a:t>house_points</a:t>
            </a:r>
            <a:r>
              <a:rPr>
                <a:solidFill>
                  <a:srgbClr val="FFFFFF"/>
                </a:solidFill>
              </a:rPr>
              <a:t>,</a:t>
            </a:r>
            <a:br>
              <a:rPr>
                <a:solidFill>
                  <a:srgbClr val="FFFFFF"/>
                </a:solidFill>
              </a:rPr>
            </a:br>
            <a:r>
              <a:rPr>
                <a:solidFill>
                  <a:srgbClr val="FFFFFF"/>
                </a:solidFill>
              </a:rPr>
              <a:t>    </a:t>
            </a:r>
            <a:r>
              <a:rPr>
                <a:solidFill>
                  <a:srgbClr val="FF9300"/>
                </a:solidFill>
              </a:rPr>
              <a:t>points</a:t>
            </a:r>
            <a:r>
              <a:t>=</a:t>
            </a:r>
            <a:r>
              <a:rPr>
                <a:solidFill>
                  <a:srgbClr val="FF9300"/>
                </a:solidFill>
              </a:rPr>
              <a:t>0</a:t>
            </a:r>
            <a:r>
              <a:rPr>
                <a:solidFill>
                  <a:srgbClr val="FFFFFF"/>
                </a:solidFill>
              </a:rPr>
              <a:t>):</a:t>
            </a:r>
          </a:p>
          <a:p>
            <a:pPr>
              <a:defRPr sz="12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55A939"/>
                </a:solidFill>
              </a:rPr>
              <a:t>""" Function docstring."""</a:t>
            </a:r>
            <a:endParaRPr>
              <a:solidFill>
                <a:srgbClr val="E0E0E0"/>
              </a:solidFill>
            </a:endParaRPr>
          </a:p>
          <a:p>
            <a:pPr>
              <a:defRPr sz="1200">
                <a:solidFill>
                  <a:srgbClr val="448AD7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# comment</a:t>
            </a:r>
          </a:p>
          <a:p>
            <a:pPr>
              <a:defRPr sz="12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FFFFFF"/>
                </a:solidFill>
              </a:rPr>
              <a:t>points </a:t>
            </a:r>
            <a:r>
              <a:rPr>
                <a:solidFill>
                  <a:srgbClr val="FF375F"/>
                </a:solidFill>
              </a:rPr>
              <a:t>+=</a:t>
            </a:r>
            <a:r>
              <a:rPr>
                <a:solidFill>
                  <a:srgbClr val="FFFFFF"/>
                </a:solidFill>
              </a:rPr>
              <a:t> 1000</a:t>
            </a:r>
          </a:p>
          <a:p>
            <a:pPr>
              <a:defRPr sz="12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FF375F"/>
                </a:solidFill>
              </a:rPr>
              <a:t>return</a:t>
            </a:r>
            <a:r>
              <a:t> house_points </a:t>
            </a:r>
            <a:r>
              <a:rPr>
                <a:solidFill>
                  <a:srgbClr val="FF375F"/>
                </a:solidFill>
              </a:rPr>
              <a:t>+</a:t>
            </a:r>
            <a:r>
              <a:t> points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1664075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da-DK" dirty="0"/>
              <a:t>PEP257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1800" dirty="0"/>
              <a:t>Docstring conventions [3]</a:t>
            </a:r>
          </a:p>
          <a:p>
            <a:endParaRPr lang="en-US" sz="1050" dirty="0"/>
          </a:p>
          <a:p>
            <a:r>
              <a:rPr lang="en-US" sz="1800" dirty="0"/>
              <a:t>You guessed it…guidelines for docstrings.</a:t>
            </a:r>
          </a:p>
          <a:p>
            <a:endParaRPr lang="en-US" sz="1050" dirty="0"/>
          </a:p>
          <a:p>
            <a:r>
              <a:rPr lang="en-US" sz="1800" dirty="0"/>
              <a:t>Answers questions like:</a:t>
            </a:r>
          </a:p>
          <a:p>
            <a:pPr lvl="1"/>
            <a:r>
              <a:rPr lang="en-US" sz="1800" dirty="0"/>
              <a:t>What verb tense should I use for one-liner docstrings?</a:t>
            </a:r>
          </a:p>
          <a:p>
            <a:pPr lvl="1"/>
            <a:r>
              <a:rPr lang="en-US" sz="1800" dirty="0"/>
              <a:t>What indentation should I use within a docstring?</a:t>
            </a:r>
          </a:p>
          <a:p>
            <a:pPr lvl="1"/>
            <a:r>
              <a:rPr lang="en-US" sz="1800" dirty="0"/>
              <a:t>Etc.</a:t>
            </a:r>
          </a:p>
          <a:p>
            <a:endParaRPr lang="en-US" sz="1800" dirty="0"/>
          </a:p>
          <a:p>
            <a:r>
              <a:rPr lang="en-US" sz="1800" dirty="0"/>
              <a:t>I will </a:t>
            </a:r>
            <a:r>
              <a:rPr lang="en-US" sz="1800" i="1" dirty="0"/>
              <a:t>not</a:t>
            </a:r>
            <a:r>
              <a:rPr lang="en-US" sz="1800" dirty="0"/>
              <a:t> drag you through PEP257.</a:t>
            </a:r>
          </a:p>
          <a:p>
            <a:endParaRPr lang="en-US" sz="1100"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pic>
        <p:nvPicPr>
          <p:cNvPr id="2" name="Picture 2" descr="Keep Calm And Carry On Red Meme | KEEP CALM; THERE'S A PEP FOR THAT | image tagged in memes,keep calm and carry on red | made w/ Imgflip meme maker">
            <a:extLst>
              <a:ext uri="{FF2B5EF4-FFF2-40B4-BE49-F238E27FC236}">
                <a16:creationId xmlns:a16="http://schemas.microsoft.com/office/drawing/2014/main" id="{B321003E-006A-558D-82FA-4D7442CC73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99"/>
          <a:stretch/>
        </p:blipFill>
        <p:spPr bwMode="auto">
          <a:xfrm>
            <a:off x="7324317" y="442640"/>
            <a:ext cx="1383882" cy="1765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935151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Title 4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3397192" cy="912374"/>
          </a:xfrm>
          <a:prstGeom prst="rect">
            <a:avLst/>
          </a:prstGeom>
        </p:spPr>
        <p:txBody>
          <a:bodyPr/>
          <a:lstStyle/>
          <a:p>
            <a:r>
              <a:t>NumPy style</a:t>
            </a:r>
          </a:p>
        </p:txBody>
      </p:sp>
      <p:sp>
        <p:nvSpPr>
          <p:cNvPr id="959" name="Text Placeholder 1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705214" cy="3596641"/>
          </a:xfrm>
          <a:prstGeom prst="rect">
            <a:avLst/>
          </a:prstGeom>
        </p:spPr>
        <p:txBody>
          <a:bodyPr/>
          <a:lstStyle/>
          <a:p>
            <a:pPr marL="414518" indent="-316984" defTabSz="877823">
              <a:spcBef>
                <a:spcPts val="500"/>
              </a:spcBef>
              <a:buSzPts val="1200"/>
              <a:defRPr sz="1248"/>
            </a:pPr>
            <a:r>
              <a:rPr lang="da-DK" dirty="0"/>
              <a:t>Extra formatting on top of PEP257.</a:t>
            </a:r>
          </a:p>
          <a:p>
            <a:pPr marL="414518" indent="-316984" defTabSz="877823">
              <a:spcBef>
                <a:spcPts val="500"/>
              </a:spcBef>
              <a:buSzPts val="1200"/>
              <a:defRPr sz="1248"/>
            </a:pPr>
            <a:endParaRPr lang="da-DK" dirty="0"/>
          </a:p>
          <a:p>
            <a:pPr marL="414518" indent="-316984" defTabSz="877823">
              <a:spcBef>
                <a:spcPts val="500"/>
              </a:spcBef>
              <a:buSzPts val="1200"/>
              <a:defRPr sz="1248"/>
            </a:pPr>
            <a:r>
              <a:rPr lang="da-DK" dirty="0" err="1"/>
              <a:t>Useful</a:t>
            </a:r>
            <a:r>
              <a:rPr lang="da-DK" dirty="0"/>
              <a:t> </a:t>
            </a:r>
            <a:r>
              <a:rPr lang="da-DK" dirty="0" err="1"/>
              <a:t>when</a:t>
            </a:r>
            <a:r>
              <a:rPr lang="da-DK" dirty="0"/>
              <a:t> auto-</a:t>
            </a:r>
            <a:r>
              <a:rPr lang="da-DK" dirty="0" err="1"/>
              <a:t>building</a:t>
            </a:r>
            <a:r>
              <a:rPr lang="da-DK" dirty="0"/>
              <a:t> docs </a:t>
            </a:r>
            <a:r>
              <a:rPr lang="da-DK" dirty="0" err="1"/>
              <a:t>into</a:t>
            </a:r>
            <a:r>
              <a:rPr lang="da-DK" dirty="0"/>
              <a:t> webpage with, </a:t>
            </a:r>
            <a:r>
              <a:rPr lang="da-DK" dirty="0" err="1"/>
              <a:t>e.g</a:t>
            </a:r>
            <a:r>
              <a:rPr lang="da-DK" dirty="0"/>
              <a:t>., </a:t>
            </a:r>
            <a:r>
              <a:rPr lang="da-DK" dirty="0" err="1">
                <a:latin typeface="Courier"/>
              </a:rPr>
              <a:t>sphinx</a:t>
            </a:r>
            <a:r>
              <a:rPr lang="da-DK" dirty="0"/>
              <a:t>.</a:t>
            </a:r>
          </a:p>
          <a:p>
            <a:pPr marL="414518" indent="-316984" defTabSz="877823">
              <a:spcBef>
                <a:spcPts val="500"/>
              </a:spcBef>
              <a:buSzPts val="1200"/>
              <a:defRPr sz="1248"/>
            </a:pPr>
            <a:endParaRPr lang="da-DK" dirty="0"/>
          </a:p>
          <a:p>
            <a:pPr marL="414518" indent="-316984" defTabSz="877823">
              <a:spcBef>
                <a:spcPts val="500"/>
              </a:spcBef>
              <a:buSzPts val="1200"/>
              <a:defRPr sz="1248"/>
            </a:pPr>
            <a:r>
              <a:rPr dirty="0"/>
              <a:t>Specify Parameters and Returns as</a:t>
            </a:r>
            <a:br>
              <a:rPr dirty="0"/>
            </a:br>
            <a:r>
              <a:rPr dirty="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rPr>
              <a:t>name : type</a:t>
            </a:r>
            <a:br>
              <a:rPr dirty="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rPr>
            </a:br>
            <a:r>
              <a:rPr dirty="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rPr>
              <a:t>    description</a:t>
            </a:r>
            <a:endParaRPr dirty="0"/>
          </a:p>
          <a:p>
            <a:pPr marL="414518" indent="-316984" defTabSz="877823">
              <a:spcBef>
                <a:spcPts val="500"/>
              </a:spcBef>
              <a:buSzPts val="1200"/>
              <a:defRPr sz="1248"/>
            </a:pPr>
            <a:endParaRPr lang="da-DK" dirty="0"/>
          </a:p>
          <a:p>
            <a:pPr marL="414518" indent="-316984" defTabSz="877823">
              <a:spcBef>
                <a:spcPts val="500"/>
              </a:spcBef>
              <a:buSzPts val="1200"/>
              <a:defRPr sz="1248"/>
            </a:pPr>
            <a:r>
              <a:rPr lang="da-DK" dirty="0" err="1"/>
              <a:t>Dashed</a:t>
            </a:r>
            <a:r>
              <a:rPr lang="da-DK" dirty="0"/>
              <a:t> lines </a:t>
            </a:r>
            <a:r>
              <a:rPr lang="da-DK" dirty="0" err="1"/>
              <a:t>after</a:t>
            </a:r>
            <a:r>
              <a:rPr lang="da-DK" dirty="0"/>
              <a:t> </a:t>
            </a:r>
            <a:r>
              <a:rPr lang="da-DK" dirty="0">
                <a:latin typeface="Courier"/>
              </a:rPr>
              <a:t>Parameters</a:t>
            </a:r>
            <a:r>
              <a:rPr lang="da-DK" dirty="0"/>
              <a:t>, </a:t>
            </a:r>
            <a:r>
              <a:rPr lang="da-DK" dirty="0">
                <a:latin typeface="Courier"/>
              </a:rPr>
              <a:t>Returns</a:t>
            </a:r>
            <a:r>
              <a:rPr lang="da-DK" dirty="0"/>
              <a:t>, </a:t>
            </a:r>
            <a:r>
              <a:rPr lang="da-DK" dirty="0">
                <a:latin typeface="Courier"/>
              </a:rPr>
              <a:t>Notes</a:t>
            </a:r>
            <a:r>
              <a:rPr lang="da-DK" dirty="0"/>
              <a:t>, etc.</a:t>
            </a:r>
          </a:p>
          <a:p>
            <a:pPr marL="414518" indent="-316984" defTabSz="877823">
              <a:spcBef>
                <a:spcPts val="500"/>
              </a:spcBef>
              <a:buSzPts val="1200"/>
              <a:defRPr sz="1248"/>
            </a:pPr>
            <a:endParaRPr lang="da-DK" dirty="0"/>
          </a:p>
          <a:p>
            <a:pPr marL="414518" indent="-316984" defTabSz="877823">
              <a:spcBef>
                <a:spcPts val="500"/>
              </a:spcBef>
              <a:buSzPts val="1200"/>
              <a:defRPr sz="1248"/>
            </a:pPr>
            <a:r>
              <a:rPr lang="da-DK" dirty="0"/>
              <a:t>Much more. See [5].</a:t>
            </a:r>
            <a:endParaRPr dirty="0"/>
          </a:p>
        </p:txBody>
      </p:sp>
      <p:sp>
        <p:nvSpPr>
          <p:cNvPr id="960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16</a:t>
            </a:fld>
            <a:endParaRPr/>
          </a:p>
        </p:txBody>
      </p:sp>
      <p:sp>
        <p:nvSpPr>
          <p:cNvPr id="961" name="Rectangle 6"/>
          <p:cNvSpPr/>
          <p:nvPr/>
        </p:nvSpPr>
        <p:spPr>
          <a:xfrm>
            <a:off x="4669554" y="773429"/>
            <a:ext cx="3705214" cy="359664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""" This module demonstrates docstrings. """</a:t>
            </a: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def</a:t>
            </a:r>
            <a:r>
              <a:rPr>
                <a:solidFill>
                  <a:srgbClr val="FFFFFF"/>
                </a:solidFill>
              </a:rPr>
              <a:t> add_points(</a:t>
            </a:r>
            <a:r>
              <a:rPr>
                <a:solidFill>
                  <a:srgbClr val="FF9300"/>
                </a:solidFill>
              </a:rPr>
              <a:t>house</a:t>
            </a:r>
            <a:r>
              <a:rPr>
                <a:solidFill>
                  <a:srgbClr val="FFFFFF"/>
                </a:solidFill>
              </a:rPr>
              <a:t>, </a:t>
            </a:r>
            <a:r>
              <a:rPr>
                <a:solidFill>
                  <a:srgbClr val="FF9300"/>
                </a:solidFill>
              </a:rPr>
              <a:t>house_points</a:t>
            </a:r>
            <a:r>
              <a:rPr>
                <a:solidFill>
                  <a:srgbClr val="FFFFFF"/>
                </a:solidFill>
              </a:rPr>
              <a:t>, </a:t>
            </a:r>
            <a:r>
              <a:rPr>
                <a:solidFill>
                  <a:srgbClr val="FF9300"/>
                </a:solidFill>
              </a:rPr>
              <a:t>points</a:t>
            </a:r>
            <a:r>
              <a:t>=</a:t>
            </a:r>
            <a:r>
              <a:rPr>
                <a:solidFill>
                  <a:srgbClr val="FF9300"/>
                </a:solidFill>
              </a:rPr>
              <a:t>0</a:t>
            </a:r>
            <a:r>
              <a:rPr>
                <a:solidFill>
                  <a:srgbClr val="FFFFFF"/>
                </a:solidFill>
              </a:rPr>
              <a:t>):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55A939"/>
                </a:solidFill>
              </a:rPr>
              <a:t>""" Adds up points for house cup.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55A939"/>
              </a:solidFill>
            </a:endParaRP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If the house is Gryffindor, Dumbledore adds 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1000 points no matter what.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Parameters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----------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house_points : int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Current house cup score.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points : int, optional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New points to be added/ subtracted.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Returns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-------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int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""" 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FF2F92"/>
                </a:solidFill>
              </a:rPr>
              <a:t>if</a:t>
            </a:r>
            <a:r>
              <a:t> </a:t>
            </a:r>
            <a:r>
              <a:rPr>
                <a:solidFill>
                  <a:srgbClr val="F4FFEE"/>
                </a:solidFill>
              </a:rPr>
              <a:t>house</a:t>
            </a:r>
            <a:r>
              <a:t> </a:t>
            </a:r>
            <a:r>
              <a:rPr>
                <a:solidFill>
                  <a:srgbClr val="FF375F"/>
                </a:solidFill>
              </a:rPr>
              <a:t>==</a:t>
            </a:r>
            <a:r>
              <a:t> “Gryffindor”</a:t>
            </a:r>
            <a:r>
              <a:rPr>
                <a:solidFill>
                  <a:srgbClr val="F4FFEE"/>
                </a:solidFill>
              </a:rPr>
              <a:t>:</a:t>
            </a:r>
            <a:r>
              <a:rPr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</a:t>
            </a:r>
            <a:r>
              <a:rPr>
                <a:solidFill>
                  <a:srgbClr val="FFFFFF"/>
                </a:solidFill>
              </a:rPr>
              <a:t>points </a:t>
            </a:r>
            <a:r>
              <a:rPr>
                <a:solidFill>
                  <a:srgbClr val="FF375F"/>
                </a:solidFill>
              </a:rPr>
              <a:t>+=</a:t>
            </a:r>
            <a:r>
              <a:rPr>
                <a:solidFill>
                  <a:srgbClr val="FFFFFF"/>
                </a:solidFill>
              </a:rPr>
              <a:t> 1000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FF375F"/>
                </a:solidFill>
              </a:rPr>
              <a:t>return</a:t>
            </a:r>
            <a:r>
              <a:t> house_points </a:t>
            </a:r>
            <a:r>
              <a:rPr>
                <a:solidFill>
                  <a:srgbClr val="FF375F"/>
                </a:solidFill>
              </a:rPr>
              <a:t>+</a:t>
            </a:r>
            <a:r>
              <a:t> points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Title 4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3397192" cy="912374"/>
          </a:xfrm>
          <a:prstGeom prst="rect">
            <a:avLst/>
          </a:prstGeom>
        </p:spPr>
        <p:txBody>
          <a:bodyPr/>
          <a:lstStyle/>
          <a:p>
            <a:r>
              <a:rPr strike="sngStrike"/>
              <a:t>NumPy</a:t>
            </a:r>
            <a:r>
              <a:t> style</a:t>
            </a:r>
          </a:p>
        </p:txBody>
      </p:sp>
      <p:sp>
        <p:nvSpPr>
          <p:cNvPr id="964" name="Text Placeholder 1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705214" cy="3596641"/>
          </a:xfrm>
          <a:prstGeom prst="rect">
            <a:avLst/>
          </a:prstGeom>
        </p:spPr>
        <p:txBody>
          <a:bodyPr/>
          <a:lstStyle/>
          <a:p>
            <a:pPr marL="431790" indent="-330192">
              <a:buSzPts val="1300"/>
              <a:defRPr sz="1300"/>
            </a:pPr>
            <a:r>
              <a:rPr lang="da-DK" dirty="0">
                <a:latin typeface="Avenir Book Oblique"/>
                <a:ea typeface="Avenir Book Oblique"/>
                <a:cs typeface="Avenir Book Oblique"/>
                <a:sym typeface="Avenir Book Oblique"/>
              </a:rPr>
              <a:t>P</a:t>
            </a:r>
            <a:r>
              <a:rPr dirty="0" err="1">
                <a:latin typeface="Avenir Book Oblique"/>
                <a:ea typeface="Avenir Book Oblique"/>
                <a:cs typeface="Avenir Book Oblique"/>
                <a:sym typeface="Avenir Book Oblique"/>
              </a:rPr>
              <a:t>ersonal</a:t>
            </a:r>
            <a:r>
              <a:rPr dirty="0"/>
              <a:t> suggestion:</a:t>
            </a:r>
            <a:br>
              <a:rPr dirty="0"/>
            </a:br>
            <a:r>
              <a:rPr dirty="0"/>
              <a:t>if you work with pandas, it is easy to forget the shape of </a:t>
            </a:r>
            <a:r>
              <a:rPr dirty="0" err="1"/>
              <a:t>DataFrames</a:t>
            </a:r>
            <a:r>
              <a:rPr dirty="0"/>
              <a:t>. </a:t>
            </a:r>
          </a:p>
          <a:p>
            <a:pPr marL="431790" indent="-330192">
              <a:buSzPts val="1300"/>
              <a:defRPr sz="1300"/>
            </a:pPr>
            <a:endParaRPr dirty="0"/>
          </a:p>
          <a:p>
            <a:pPr marL="431790" indent="-330192">
              <a:buSzPts val="1300"/>
              <a:defRPr sz="1300"/>
            </a:pPr>
            <a:r>
              <a:rPr dirty="0"/>
              <a:t>Add the format into docstring (and keep up to date!)</a:t>
            </a:r>
            <a:br>
              <a:rPr dirty="0"/>
            </a:br>
            <a:r>
              <a:rPr dirty="0"/>
              <a:t>OR</a:t>
            </a:r>
            <a:br>
              <a:rPr dirty="0"/>
            </a:br>
            <a:r>
              <a:rPr dirty="0"/>
              <a:t>Write proper tests, you can always check the </a:t>
            </a:r>
            <a:r>
              <a:rPr dirty="0" err="1"/>
              <a:t>DataFrame</a:t>
            </a:r>
            <a:r>
              <a:rPr dirty="0"/>
              <a:t> format there</a:t>
            </a:r>
            <a:br>
              <a:rPr dirty="0"/>
            </a:br>
            <a:endParaRPr dirty="0"/>
          </a:p>
        </p:txBody>
      </p:sp>
      <p:sp>
        <p:nvSpPr>
          <p:cNvPr id="965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17</a:t>
            </a:fld>
            <a:endParaRPr/>
          </a:p>
        </p:txBody>
      </p:sp>
      <p:sp>
        <p:nvSpPr>
          <p:cNvPr id="966" name="Rectangle 6"/>
          <p:cNvSpPr/>
          <p:nvPr/>
        </p:nvSpPr>
        <p:spPr>
          <a:xfrm>
            <a:off x="4669554" y="773429"/>
            <a:ext cx="3705214" cy="268224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""" This module demonstrates docstrings. """</a:t>
            </a: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def</a:t>
            </a:r>
            <a:r>
              <a:rPr>
                <a:solidFill>
                  <a:srgbClr val="FFFFFF"/>
                </a:solidFill>
              </a:rPr>
              <a:t> some_function(</a:t>
            </a:r>
            <a:r>
              <a:rPr>
                <a:solidFill>
                  <a:srgbClr val="FF9300"/>
                </a:solidFill>
              </a:rPr>
              <a:t>df</a:t>
            </a:r>
            <a:r>
              <a:rPr>
                <a:solidFill>
                  <a:srgbClr val="FFFFFF"/>
                </a:solidFill>
              </a:rPr>
              <a:t>):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55A939"/>
                </a:solidFill>
              </a:rPr>
              <a:t>""" If it helps, you can add a DF example.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55A939"/>
              </a:solidFill>
            </a:endParaRP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Parameters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----------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df : pd.DataFrame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Historical house cup scores.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           house      points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year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1999   Slytherin         100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2020  Hufflepuff        2800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""" 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FF375F"/>
                </a:solidFill>
              </a:rPr>
              <a:t>return</a:t>
            </a:r>
            <a:r>
              <a:t> df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930689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da-DK" dirty="0" err="1"/>
              <a:t>Overloaded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1800" dirty="0"/>
              <a:t>We have three new PEPs…</a:t>
            </a:r>
          </a:p>
          <a:p>
            <a:pPr lvl="1"/>
            <a:r>
              <a:rPr lang="en-US" sz="1800" dirty="0"/>
              <a:t>PEP8, PEP257 and PEP484.</a:t>
            </a:r>
          </a:p>
          <a:p>
            <a:endParaRPr lang="en-US" sz="1800" dirty="0"/>
          </a:p>
          <a:p>
            <a:r>
              <a:rPr lang="en-US" sz="1800" dirty="0"/>
              <a:t>Remembering all these rules is too much.</a:t>
            </a:r>
          </a:p>
          <a:p>
            <a:pPr marL="558787" lvl="1" indent="0">
              <a:buNone/>
            </a:pPr>
            <a:r>
              <a:rPr lang="en-US" sz="1800" dirty="0">
                <a:sym typeface="Wingdings" panose="05000000000000000000" pitchFamily="2" charset="2"/>
              </a:rPr>
              <a:t> </a:t>
            </a:r>
            <a:r>
              <a:rPr lang="en-US" sz="1800" dirty="0"/>
              <a:t>Static analysis tools!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pic>
        <p:nvPicPr>
          <p:cNvPr id="3074" name="Picture 2" descr="Dizzy 2 (Animation GIF)">
            <a:extLst>
              <a:ext uri="{FF2B5EF4-FFF2-40B4-BE49-F238E27FC236}">
                <a16:creationId xmlns:a16="http://schemas.microsoft.com/office/drawing/2014/main" id="{28E1F065-989B-5E19-0E60-5008C5F5D8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377" y="1605280"/>
            <a:ext cx="3838532" cy="3538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CC80FEE-97B8-4984-2044-92BF2F5B3F73}"/>
              </a:ext>
            </a:extLst>
          </p:cNvPr>
          <p:cNvSpPr txBox="1"/>
          <p:nvPr/>
        </p:nvSpPr>
        <p:spPr>
          <a:xfrm>
            <a:off x="8087360" y="1998133"/>
            <a:ext cx="291103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[6]</a:t>
            </a:r>
          </a:p>
        </p:txBody>
      </p:sp>
    </p:spTree>
    <p:extLst>
      <p:ext uri="{BB962C8B-B14F-4D97-AF65-F5344CB8AC3E}">
        <p14:creationId xmlns:p14="http://schemas.microsoft.com/office/powerpoint/2010/main" val="34866833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uiExpand="1" build="p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3092027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a-DK" dirty="0"/>
              <a:t>Tools to </a:t>
            </a:r>
            <a:r>
              <a:rPr lang="da-DK" dirty="0" err="1"/>
              <a:t>help</a:t>
            </a:r>
            <a:endParaRPr dirty="0"/>
          </a:p>
        </p:txBody>
      </p:sp>
      <p:sp>
        <p:nvSpPr>
          <p:cNvPr id="952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655487" cy="345243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sz="1600" dirty="0"/>
              <a:t>PEP8:</a:t>
            </a:r>
          </a:p>
          <a:p>
            <a:pPr marL="630238" lvl="1" indent="-261938" defTabSz="676655">
              <a:spcBef>
                <a:spcPts val="400"/>
              </a:spcBef>
              <a:buSzPts val="1400"/>
              <a:defRPr sz="1480"/>
            </a:pPr>
            <a:r>
              <a:rPr lang="en-US" sz="1600" dirty="0" err="1">
                <a:latin typeface="Courier"/>
              </a:rPr>
              <a:t>pylint</a:t>
            </a:r>
            <a:r>
              <a:rPr lang="en-US" sz="1600" dirty="0"/>
              <a:t>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Static analysis tool.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Informs you of PEP8 violations + other bad-coding practices. 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Enable it in your IDE!</a:t>
            </a:r>
          </a:p>
          <a:p>
            <a:pPr marL="630238" lvl="1" indent="-261938" defTabSz="676655">
              <a:spcBef>
                <a:spcPts val="400"/>
              </a:spcBef>
              <a:buSzPts val="1400"/>
              <a:defRPr sz="1480"/>
            </a:pPr>
            <a:r>
              <a:rPr lang="en-US" sz="1600" dirty="0">
                <a:latin typeface="Courier"/>
              </a:rPr>
              <a:t>black</a:t>
            </a:r>
            <a:r>
              <a:rPr lang="en-US" sz="1600" dirty="0"/>
              <a:t>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Python code formatter.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Automatically formats your code to PEP8.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Can enable in your IDE to auto-format on save.</a:t>
            </a:r>
          </a:p>
        </p:txBody>
      </p:sp>
      <p:sp>
        <p:nvSpPr>
          <p:cNvPr id="953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E1A0FAB-AA4E-382B-2AA6-4366FF1444DC}"/>
              </a:ext>
            </a:extLst>
          </p:cNvPr>
          <p:cNvSpPr txBox="1">
            <a:spLocks/>
          </p:cNvSpPr>
          <p:nvPr/>
        </p:nvSpPr>
        <p:spPr>
          <a:xfrm>
            <a:off x="4610069" y="969574"/>
            <a:ext cx="3655487" cy="34524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38319" indent="-263137" defTabSz="676655" hangingPunct="1">
              <a:spcBef>
                <a:spcPts val="400"/>
              </a:spcBef>
              <a:buSzPts val="1400"/>
              <a:defRPr sz="1480"/>
            </a:pPr>
            <a:r>
              <a:rPr lang="en-US" sz="1600" dirty="0"/>
              <a:t>PEP257:</a:t>
            </a:r>
          </a:p>
          <a:p>
            <a:pPr marL="630238" lvl="1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600" dirty="0" err="1">
                <a:latin typeface="Courier"/>
              </a:rPr>
              <a:t>pydocstyle</a:t>
            </a:r>
            <a:r>
              <a:rPr lang="en-US" sz="1600" dirty="0"/>
              <a:t>.</a:t>
            </a:r>
          </a:p>
          <a:p>
            <a:pPr marL="989013" lvl="2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Static analysis tool.</a:t>
            </a:r>
          </a:p>
          <a:p>
            <a:pPr marL="989013" lvl="2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Checks compliance with PEP257.</a:t>
            </a:r>
          </a:p>
          <a:p>
            <a:pPr marL="623888" lvl="1" indent="-26828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 err="1">
                <a:latin typeface="Courier"/>
              </a:rPr>
              <a:t>autoDocstring</a:t>
            </a:r>
            <a:r>
              <a:rPr lang="en-US" sz="1400" dirty="0"/>
              <a:t>.</a:t>
            </a:r>
          </a:p>
          <a:p>
            <a:pPr marL="989013" lvl="2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VS code plug-in to auto-generate docstring based on inputs, outputs.</a:t>
            </a:r>
          </a:p>
          <a:p>
            <a:pPr marL="338319" indent="-263137" defTabSz="676655" hangingPunct="1">
              <a:spcBef>
                <a:spcPts val="400"/>
              </a:spcBef>
              <a:buSzPts val="1400"/>
              <a:defRPr sz="1480"/>
            </a:pPr>
            <a:r>
              <a:rPr lang="en-US" sz="1600" dirty="0"/>
              <a:t>PEP484:</a:t>
            </a:r>
          </a:p>
          <a:p>
            <a:pPr marL="630238" lvl="1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600" dirty="0" err="1">
                <a:latin typeface="Courier"/>
              </a:rPr>
              <a:t>mypy</a:t>
            </a:r>
            <a:r>
              <a:rPr lang="en-US" sz="1600" dirty="0"/>
              <a:t>.</a:t>
            </a:r>
          </a:p>
          <a:p>
            <a:pPr marL="989013" lvl="2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Static type checker for Python.</a:t>
            </a:r>
          </a:p>
          <a:p>
            <a:pPr marL="989013" lvl="2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Checks compliance with PEP484 (and more).</a:t>
            </a:r>
            <a:endParaRPr lang="en-US" sz="1600" dirty="0"/>
          </a:p>
          <a:p>
            <a:pPr marL="795507" lvl="1" indent="-263137" defTabSz="676655" hangingPunct="1">
              <a:spcBef>
                <a:spcPts val="400"/>
              </a:spcBef>
              <a:buSzPts val="1400"/>
              <a:defRPr sz="1480"/>
            </a:pPr>
            <a:endParaRPr lang="en-US" sz="1600" dirty="0"/>
          </a:p>
        </p:txBody>
      </p:sp>
      <p:pic>
        <p:nvPicPr>
          <p:cNvPr id="5" name="Picture 4" descr="A heart with a sad face&#10;&#10;Description automatically generated">
            <a:extLst>
              <a:ext uri="{FF2B5EF4-FFF2-40B4-BE49-F238E27FC236}">
                <a16:creationId xmlns:a16="http://schemas.microsoft.com/office/drawing/2014/main" id="{FBB40D96-2243-F1B9-BE8C-A32D2E0EB2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20843873">
            <a:off x="2357040" y="1158881"/>
            <a:ext cx="436600" cy="471788"/>
          </a:xfrm>
          <a:prstGeom prst="rect">
            <a:avLst/>
          </a:prstGeom>
        </p:spPr>
      </p:pic>
      <p:pic>
        <p:nvPicPr>
          <p:cNvPr id="6" name="Picture 5" descr="A heart with a sad face&#10;&#10;Description automatically generated">
            <a:extLst>
              <a:ext uri="{FF2B5EF4-FFF2-40B4-BE49-F238E27FC236}">
                <a16:creationId xmlns:a16="http://schemas.microsoft.com/office/drawing/2014/main" id="{7C062678-3488-D49B-4349-5029766FB9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20843873">
            <a:off x="6798387" y="2126600"/>
            <a:ext cx="378314" cy="40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625333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370285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 err="1"/>
              <a:t>Exercise</a:t>
            </a:r>
            <a:r>
              <a:rPr lang="da-DK" dirty="0"/>
              <a:t> (</a:t>
            </a:r>
            <a:r>
              <a:rPr lang="da-DK" dirty="0" err="1"/>
              <a:t>if</a:t>
            </a:r>
            <a:r>
              <a:rPr lang="da-DK" dirty="0"/>
              <a:t> time)</a:t>
            </a:r>
            <a:endParaRPr dirty="0"/>
          </a:p>
        </p:txBody>
      </p:sp>
      <p:sp>
        <p:nvSpPr>
          <p:cNvPr id="984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1" y="846000"/>
            <a:ext cx="7405801" cy="3842114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US" dirty="0"/>
          </a:p>
          <a:p>
            <a:r>
              <a:rPr lang="en-US" dirty="0"/>
              <a:t>Use </a:t>
            </a:r>
            <a:r>
              <a:rPr lang="en-US" dirty="0" err="1">
                <a:latin typeface="Courier"/>
              </a:rPr>
              <a:t>pylint</a:t>
            </a:r>
            <a:r>
              <a:rPr lang="en-US" dirty="0"/>
              <a:t> to check the function you wrote for stylistic</a:t>
            </a:r>
            <a:br>
              <a:rPr lang="en-US" dirty="0"/>
            </a:br>
            <a:r>
              <a:rPr lang="en-US" dirty="0"/>
              <a:t>violations. Call </a:t>
            </a:r>
            <a:r>
              <a:rPr lang="en-US" dirty="0" err="1">
                <a:latin typeface="Courier"/>
              </a:rPr>
              <a:t>pydocstyle</a:t>
            </a:r>
            <a:r>
              <a:rPr lang="en-US" dirty="0"/>
              <a:t> on your module. Fix any PEP8/257 violations you find.</a:t>
            </a:r>
          </a:p>
          <a:p>
            <a:pPr marL="101599" indent="0">
              <a:buNone/>
            </a:pPr>
            <a:endParaRPr lang="en-US" dirty="0"/>
          </a:p>
          <a:p>
            <a:pPr marL="101599" indent="0">
              <a:buNone/>
            </a:pPr>
            <a:r>
              <a:rPr lang="en-US" dirty="0"/>
              <a:t>You can use the terminal for both </a:t>
            </a:r>
            <a:r>
              <a:rPr lang="en-US" dirty="0" err="1">
                <a:latin typeface="Courier"/>
              </a:rPr>
              <a:t>pylint</a:t>
            </a:r>
            <a:r>
              <a:rPr lang="en-US" dirty="0"/>
              <a:t> and </a:t>
            </a:r>
            <a:r>
              <a:rPr lang="en-US" dirty="0" err="1">
                <a:latin typeface="Courier"/>
              </a:rPr>
              <a:t>pydocstyle</a:t>
            </a:r>
            <a:r>
              <a:rPr lang="en-US" dirty="0"/>
              <a:t>:</a:t>
            </a:r>
          </a:p>
          <a:p>
            <a:pPr marL="101599" indent="0">
              <a:buNone/>
            </a:pPr>
            <a:r>
              <a:rPr lang="en-US" sz="1600" dirty="0">
                <a:latin typeface="Courier"/>
              </a:rPr>
              <a:t>   &gt; </a:t>
            </a:r>
            <a:r>
              <a:rPr lang="en-US" sz="1600" dirty="0" err="1">
                <a:latin typeface="Courier"/>
              </a:rPr>
              <a:t>pylint</a:t>
            </a:r>
            <a:r>
              <a:rPr lang="en-US" sz="1600" dirty="0">
                <a:latin typeface="Courier"/>
              </a:rPr>
              <a:t> [or </a:t>
            </a:r>
            <a:r>
              <a:rPr lang="en-US" sz="1600" dirty="0" err="1">
                <a:latin typeface="Courier"/>
              </a:rPr>
              <a:t>pydocstyle</a:t>
            </a:r>
            <a:r>
              <a:rPr lang="en-US" sz="1600" dirty="0">
                <a:latin typeface="Courier"/>
              </a:rPr>
              <a:t>] &lt;path to file or folder&gt;</a:t>
            </a:r>
          </a:p>
          <a:p>
            <a:pPr marL="101599" indent="0">
              <a:buNone/>
            </a:pPr>
            <a:r>
              <a:rPr lang="en-US" dirty="0"/>
              <a:t>-OR- you can use the VS Code plug-in for </a:t>
            </a:r>
            <a:r>
              <a:rPr lang="en-US" dirty="0" err="1">
                <a:latin typeface="Courier"/>
              </a:rPr>
              <a:t>pylint</a:t>
            </a:r>
            <a:r>
              <a:rPr lang="en-US" dirty="0"/>
              <a:t>.</a:t>
            </a:r>
          </a:p>
          <a:p>
            <a:pPr marL="101599" indent="0">
              <a:buNone/>
            </a:pPr>
            <a:endParaRPr lang="en-US" dirty="0"/>
          </a:p>
          <a:p>
            <a:pPr marL="101599" indent="0">
              <a:buNone/>
            </a:pPr>
            <a:r>
              <a:rPr lang="en-US" dirty="0"/>
              <a:t>There is no need to submit a Pull Request for this exercise.</a:t>
            </a:r>
          </a:p>
        </p:txBody>
      </p:sp>
      <p:sp>
        <p:nvSpPr>
          <p:cNvPr id="985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20</a:t>
            </a:fld>
            <a:endParaRPr/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2779132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a-DK" dirty="0"/>
              <a:t>Accessibility</a:t>
            </a:r>
            <a:endParaRPr dirty="0"/>
          </a:p>
        </p:txBody>
      </p:sp>
      <p:sp>
        <p:nvSpPr>
          <p:cNvPr id="952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7382271" cy="345243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Two ways to enhance accessibility of your code:</a:t>
            </a:r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Readability: Adherence to stylistic conventions (PEP8 [2])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Understandability: Comments and docstrings (PEP257 [3])</a:t>
            </a:r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Spoilers: there are tools to help!</a:t>
            </a:r>
          </a:p>
        </p:txBody>
      </p:sp>
      <p:sp>
        <p:nvSpPr>
          <p:cNvPr id="953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165BCF0-02E8-2588-031D-95850058D5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313192" y="1855894"/>
            <a:ext cx="543897" cy="557952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F5242F7B-B13F-DC6F-1F0B-F26ACF813A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313192" y="2517376"/>
            <a:ext cx="543897" cy="557952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54EC4A9E-8067-6E0D-4C65-BBE94EF61C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63600" y="3178858"/>
            <a:ext cx="543897" cy="55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908933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Rectangle"/>
          <p:cNvSpPr/>
          <p:nvPr/>
        </p:nvSpPr>
        <p:spPr>
          <a:xfrm>
            <a:off x="828053" y="3015585"/>
            <a:ext cx="1477157" cy="1385341"/>
          </a:xfrm>
          <a:prstGeom prst="rect">
            <a:avLst/>
          </a:prstGeom>
          <a:solidFill>
            <a:schemeClr val="accent4">
              <a:lumOff val="23725"/>
              <a:alpha val="52401"/>
            </a:schemeClr>
          </a:solidFill>
          <a:ln w="25400">
            <a:solidFill>
              <a:schemeClr val="accent1">
                <a:alpha val="52401"/>
              </a:schemeClr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992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22</a:t>
            </a:fld>
            <a:endParaRPr/>
          </a:p>
        </p:txBody>
      </p:sp>
      <p:sp>
        <p:nvSpPr>
          <p:cNvPr id="993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070878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Organise what?</a:t>
            </a:r>
          </a:p>
        </p:txBody>
      </p:sp>
      <p:sp>
        <p:nvSpPr>
          <p:cNvPr id="994" name="Project 1"/>
          <p:cNvSpPr txBox="1"/>
          <p:nvPr/>
        </p:nvSpPr>
        <p:spPr>
          <a:xfrm>
            <a:off x="623648" y="935388"/>
            <a:ext cx="1167131" cy="43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Project 1</a:t>
            </a:r>
          </a:p>
        </p:txBody>
      </p:sp>
      <p:sp>
        <p:nvSpPr>
          <p:cNvPr id="995" name="Project 2"/>
          <p:cNvSpPr txBox="1"/>
          <p:nvPr/>
        </p:nvSpPr>
        <p:spPr>
          <a:xfrm>
            <a:off x="4916947" y="935388"/>
            <a:ext cx="1167131" cy="43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Project 2</a:t>
            </a:r>
          </a:p>
        </p:txBody>
      </p:sp>
      <p:sp>
        <p:nvSpPr>
          <p:cNvPr id="996" name="pandas = 1.2.4"/>
          <p:cNvSpPr txBox="1"/>
          <p:nvPr/>
        </p:nvSpPr>
        <p:spPr>
          <a:xfrm>
            <a:off x="916256" y="2105727"/>
            <a:ext cx="112339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 = 1.2.4</a:t>
            </a:r>
          </a:p>
        </p:txBody>
      </p:sp>
      <p:sp>
        <p:nvSpPr>
          <p:cNvPr id="997" name="numpy = 1.22.0"/>
          <p:cNvSpPr txBox="1"/>
          <p:nvPr/>
        </p:nvSpPr>
        <p:spPr>
          <a:xfrm>
            <a:off x="893422" y="1877049"/>
            <a:ext cx="117993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numpy = 1.22.0</a:t>
            </a:r>
          </a:p>
        </p:txBody>
      </p:sp>
      <p:sp>
        <p:nvSpPr>
          <p:cNvPr id="998" name="Rectangle"/>
          <p:cNvSpPr/>
          <p:nvPr/>
        </p:nvSpPr>
        <p:spPr>
          <a:xfrm>
            <a:off x="492678" y="796814"/>
            <a:ext cx="3910411" cy="3849843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999" name="Rectangle"/>
          <p:cNvSpPr/>
          <p:nvPr/>
        </p:nvSpPr>
        <p:spPr>
          <a:xfrm>
            <a:off x="4724222" y="796814"/>
            <a:ext cx="3910411" cy="3849843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1000" name="Rectangle"/>
          <p:cNvSpPr/>
          <p:nvPr/>
        </p:nvSpPr>
        <p:spPr>
          <a:xfrm>
            <a:off x="828053" y="1405443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1001" name="packages"/>
          <p:cNvSpPr txBox="1"/>
          <p:nvPr/>
        </p:nvSpPr>
        <p:spPr>
          <a:xfrm>
            <a:off x="922251" y="1526224"/>
            <a:ext cx="881305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</a:p>
        </p:txBody>
      </p:sp>
      <p:sp>
        <p:nvSpPr>
          <p:cNvPr id="1002" name="code"/>
          <p:cNvSpPr txBox="1"/>
          <p:nvPr/>
        </p:nvSpPr>
        <p:spPr>
          <a:xfrm>
            <a:off x="922251" y="3136366"/>
            <a:ext cx="51237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code</a:t>
            </a:r>
          </a:p>
        </p:txBody>
      </p:sp>
      <p:sp>
        <p:nvSpPr>
          <p:cNvPr id="1003" name="Rectangle"/>
          <p:cNvSpPr/>
          <p:nvPr/>
        </p:nvSpPr>
        <p:spPr>
          <a:xfrm>
            <a:off x="2512572" y="3015585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1004" name="Rectangle"/>
          <p:cNvSpPr/>
          <p:nvPr/>
        </p:nvSpPr>
        <p:spPr>
          <a:xfrm>
            <a:off x="2512572" y="1405443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1005" name="documentation"/>
          <p:cNvSpPr txBox="1"/>
          <p:nvPr/>
        </p:nvSpPr>
        <p:spPr>
          <a:xfrm>
            <a:off x="2606769" y="1526224"/>
            <a:ext cx="1361899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documentation</a:t>
            </a:r>
          </a:p>
        </p:txBody>
      </p:sp>
      <p:sp>
        <p:nvSpPr>
          <p:cNvPr id="1006" name="Rectangle"/>
          <p:cNvSpPr/>
          <p:nvPr/>
        </p:nvSpPr>
        <p:spPr>
          <a:xfrm>
            <a:off x="5130286" y="1405443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1007" name="packages"/>
          <p:cNvSpPr txBox="1"/>
          <p:nvPr/>
        </p:nvSpPr>
        <p:spPr>
          <a:xfrm>
            <a:off x="5224483" y="1526224"/>
            <a:ext cx="881305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</a:p>
        </p:txBody>
      </p:sp>
      <p:sp>
        <p:nvSpPr>
          <p:cNvPr id="1008" name="Rectangle"/>
          <p:cNvSpPr/>
          <p:nvPr/>
        </p:nvSpPr>
        <p:spPr>
          <a:xfrm>
            <a:off x="5130286" y="3015585"/>
            <a:ext cx="1477157" cy="1385341"/>
          </a:xfrm>
          <a:prstGeom prst="rect">
            <a:avLst/>
          </a:prstGeom>
          <a:solidFill>
            <a:schemeClr val="accent4">
              <a:lumOff val="23725"/>
              <a:alpha val="51658"/>
            </a:schemeClr>
          </a:solidFill>
          <a:ln w="25400">
            <a:solidFill>
              <a:schemeClr val="accent1">
                <a:alpha val="51658"/>
              </a:schemeClr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1009" name="code"/>
          <p:cNvSpPr txBox="1"/>
          <p:nvPr/>
        </p:nvSpPr>
        <p:spPr>
          <a:xfrm>
            <a:off x="5224483" y="3136366"/>
            <a:ext cx="51237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code</a:t>
            </a:r>
          </a:p>
        </p:txBody>
      </p:sp>
      <p:sp>
        <p:nvSpPr>
          <p:cNvPr id="1010" name="Rectangle"/>
          <p:cNvSpPr/>
          <p:nvPr/>
        </p:nvSpPr>
        <p:spPr>
          <a:xfrm>
            <a:off x="6814804" y="3015585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1011" name="Rectangle"/>
          <p:cNvSpPr/>
          <p:nvPr/>
        </p:nvSpPr>
        <p:spPr>
          <a:xfrm>
            <a:off x="6814804" y="1405443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1012" name="documentation"/>
          <p:cNvSpPr txBox="1"/>
          <p:nvPr/>
        </p:nvSpPr>
        <p:spPr>
          <a:xfrm>
            <a:off x="6909002" y="1526224"/>
            <a:ext cx="1361898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documentation</a:t>
            </a:r>
          </a:p>
        </p:txBody>
      </p:sp>
      <p:sp>
        <p:nvSpPr>
          <p:cNvPr id="1013" name="Readme.md"/>
          <p:cNvSpPr txBox="1"/>
          <p:nvPr/>
        </p:nvSpPr>
        <p:spPr>
          <a:xfrm>
            <a:off x="2599233" y="1877049"/>
            <a:ext cx="931368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Readme.md</a:t>
            </a:r>
          </a:p>
        </p:txBody>
      </p:sp>
      <p:sp>
        <p:nvSpPr>
          <p:cNvPr id="1014" name="figure.png"/>
          <p:cNvSpPr txBox="1"/>
          <p:nvPr/>
        </p:nvSpPr>
        <p:spPr>
          <a:xfrm>
            <a:off x="2606769" y="2161643"/>
            <a:ext cx="809601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figure.png</a:t>
            </a:r>
          </a:p>
        </p:txBody>
      </p:sp>
      <p:sp>
        <p:nvSpPr>
          <p:cNvPr id="1015" name="Readme.md"/>
          <p:cNvSpPr txBox="1"/>
          <p:nvPr/>
        </p:nvSpPr>
        <p:spPr>
          <a:xfrm>
            <a:off x="6909002" y="1808496"/>
            <a:ext cx="931368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Readme.md</a:t>
            </a:r>
          </a:p>
        </p:txBody>
      </p:sp>
      <p:sp>
        <p:nvSpPr>
          <p:cNvPr id="1016" name="figure.png"/>
          <p:cNvSpPr txBox="1"/>
          <p:nvPr/>
        </p:nvSpPr>
        <p:spPr>
          <a:xfrm>
            <a:off x="6916539" y="2093090"/>
            <a:ext cx="809600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figure.png</a:t>
            </a:r>
          </a:p>
        </p:txBody>
      </p:sp>
      <p:sp>
        <p:nvSpPr>
          <p:cNvPr id="1017" name="constants.py"/>
          <p:cNvSpPr txBox="1"/>
          <p:nvPr/>
        </p:nvSpPr>
        <p:spPr>
          <a:xfrm>
            <a:off x="5219801" y="3450273"/>
            <a:ext cx="95651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constants.py</a:t>
            </a:r>
          </a:p>
        </p:txBody>
      </p:sp>
      <p:sp>
        <p:nvSpPr>
          <p:cNvPr id="1018" name="training.py"/>
          <p:cNvSpPr txBox="1"/>
          <p:nvPr/>
        </p:nvSpPr>
        <p:spPr>
          <a:xfrm>
            <a:off x="5219801" y="3695420"/>
            <a:ext cx="829108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training.py</a:t>
            </a:r>
          </a:p>
        </p:txBody>
      </p:sp>
      <p:sp>
        <p:nvSpPr>
          <p:cNvPr id="1019" name="numba = 1.0.2"/>
          <p:cNvSpPr txBox="1"/>
          <p:nvPr/>
        </p:nvSpPr>
        <p:spPr>
          <a:xfrm>
            <a:off x="5218488" y="2156576"/>
            <a:ext cx="1100837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numba = 1.0.2</a:t>
            </a:r>
          </a:p>
        </p:txBody>
      </p:sp>
      <p:sp>
        <p:nvSpPr>
          <p:cNvPr id="1020" name="Slide Number Placeholder 3"/>
          <p:cNvSpPr txBox="1"/>
          <p:nvPr/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22</a:t>
            </a:fld>
            <a:endParaRPr/>
          </a:p>
        </p:txBody>
      </p:sp>
      <p:sp>
        <p:nvSpPr>
          <p:cNvPr id="1021" name="pip-installable"/>
          <p:cNvSpPr txBox="1"/>
          <p:nvPr/>
        </p:nvSpPr>
        <p:spPr>
          <a:xfrm>
            <a:off x="1215404" y="4086821"/>
            <a:ext cx="1104037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r"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solidFill>
                  <a:srgbClr val="314D53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pip-installable</a:t>
            </a:r>
          </a:p>
        </p:txBody>
      </p:sp>
      <p:sp>
        <p:nvSpPr>
          <p:cNvPr id="1022" name="pip-installable"/>
          <p:cNvSpPr txBox="1"/>
          <p:nvPr/>
        </p:nvSpPr>
        <p:spPr>
          <a:xfrm>
            <a:off x="5513895" y="4086821"/>
            <a:ext cx="1104037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r"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solidFill>
                  <a:srgbClr val="314D53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pip-installable</a:t>
            </a:r>
          </a:p>
        </p:txBody>
      </p:sp>
      <p:sp>
        <p:nvSpPr>
          <p:cNvPr id="1023" name="simulation.py"/>
          <p:cNvSpPr txBox="1"/>
          <p:nvPr/>
        </p:nvSpPr>
        <p:spPr>
          <a:xfrm>
            <a:off x="879832" y="3460406"/>
            <a:ext cx="1007111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simulation.py</a:t>
            </a:r>
          </a:p>
        </p:txBody>
      </p:sp>
      <p:sp>
        <p:nvSpPr>
          <p:cNvPr id="1024" name="evaluation.py"/>
          <p:cNvSpPr txBox="1"/>
          <p:nvPr/>
        </p:nvSpPr>
        <p:spPr>
          <a:xfrm>
            <a:off x="879832" y="3705554"/>
            <a:ext cx="101305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evaluation.py</a:t>
            </a:r>
          </a:p>
        </p:txBody>
      </p:sp>
      <p:sp>
        <p:nvSpPr>
          <p:cNvPr id="1025" name="notebook23.ipynb"/>
          <p:cNvSpPr txBox="1"/>
          <p:nvPr/>
        </p:nvSpPr>
        <p:spPr>
          <a:xfrm>
            <a:off x="2599233" y="3705554"/>
            <a:ext cx="1354736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notebook23.ipynb</a:t>
            </a:r>
          </a:p>
        </p:txBody>
      </p:sp>
      <p:sp>
        <p:nvSpPr>
          <p:cNvPr id="1026" name="tests/"/>
          <p:cNvSpPr txBox="1"/>
          <p:nvPr/>
        </p:nvSpPr>
        <p:spPr>
          <a:xfrm>
            <a:off x="2599233" y="3460406"/>
            <a:ext cx="47630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tests/</a:t>
            </a:r>
          </a:p>
        </p:txBody>
      </p:sp>
      <p:sp>
        <p:nvSpPr>
          <p:cNvPr id="1027" name="other stuff"/>
          <p:cNvSpPr txBox="1"/>
          <p:nvPr/>
        </p:nvSpPr>
        <p:spPr>
          <a:xfrm>
            <a:off x="2606769" y="3136366"/>
            <a:ext cx="1137871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other stuff   </a:t>
            </a:r>
          </a:p>
        </p:txBody>
      </p:sp>
      <p:sp>
        <p:nvSpPr>
          <p:cNvPr id="1028" name="other stuff"/>
          <p:cNvSpPr txBox="1"/>
          <p:nvPr/>
        </p:nvSpPr>
        <p:spPr>
          <a:xfrm>
            <a:off x="6909002" y="3136366"/>
            <a:ext cx="113787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other stuff   </a:t>
            </a:r>
          </a:p>
        </p:txBody>
      </p:sp>
      <p:sp>
        <p:nvSpPr>
          <p:cNvPr id="1029" name="notebook23.ipynb"/>
          <p:cNvSpPr txBox="1"/>
          <p:nvPr/>
        </p:nvSpPr>
        <p:spPr>
          <a:xfrm>
            <a:off x="6901466" y="3683509"/>
            <a:ext cx="135473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notebook23.ipynb</a:t>
            </a:r>
          </a:p>
        </p:txBody>
      </p:sp>
      <p:sp>
        <p:nvSpPr>
          <p:cNvPr id="1030" name="tests/"/>
          <p:cNvSpPr txBox="1"/>
          <p:nvPr/>
        </p:nvSpPr>
        <p:spPr>
          <a:xfrm>
            <a:off x="6901466" y="3438361"/>
            <a:ext cx="47630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tests/</a:t>
            </a:r>
          </a:p>
        </p:txBody>
      </p:sp>
      <p:sp>
        <p:nvSpPr>
          <p:cNvPr id="1031" name="pandas = 2.0.3"/>
          <p:cNvSpPr txBox="1"/>
          <p:nvPr/>
        </p:nvSpPr>
        <p:spPr>
          <a:xfrm>
            <a:off x="5224483" y="1877049"/>
            <a:ext cx="1123393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 = 2.0.3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1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1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1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1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1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1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5" grpId="1" animBg="1" advAuto="0"/>
      <p:bldP spid="996" grpId="2" animBg="1" advAuto="0"/>
      <p:bldP spid="997" grpId="3" animBg="1" advAuto="0"/>
      <p:bldP spid="1013" grpId="4" animBg="1" advAuto="0"/>
      <p:bldP spid="1014" grpId="5" animBg="1" advAuto="0"/>
      <p:bldP spid="1015" grpId="6" animBg="1" advAuto="0"/>
      <p:bldP spid="1016" grpId="7" animBg="1" advAuto="0"/>
      <p:bldP spid="1017" grpId="8" animBg="1" advAuto="0"/>
      <p:bldP spid="1018" grpId="9" animBg="1" advAuto="0"/>
      <p:bldP spid="1019" grpId="10" animBg="1" advAuto="0"/>
      <p:bldP spid="1021" grpId="11" animBg="1" advAuto="0"/>
      <p:bldP spid="1022" grpId="12" animBg="1" advAuto="0"/>
      <p:bldP spid="1023" grpId="13" animBg="1" advAuto="0"/>
      <p:bldP spid="1024" grpId="14" animBg="1" advAuto="0"/>
      <p:bldP spid="1025" grpId="15" animBg="1" advAuto="0"/>
      <p:bldP spid="1026" grpId="16" animBg="1" advAuto="0"/>
      <p:bldP spid="1029" grpId="17" animBg="1" advAuto="0"/>
      <p:bldP spid="1030" grpId="18" animBg="1" advAuto="0"/>
      <p:bldP spid="1031" grpId="19" animBg="1" advAuto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da-DK" dirty="0"/>
              <a:t>s</a:t>
            </a:r>
            <a:r>
              <a:rPr dirty="0" err="1"/>
              <a:t>ummary</a:t>
            </a:r>
            <a:endParaRPr dirty="0"/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24</a:t>
            </a:fld>
            <a:endParaRPr/>
          </a:p>
        </p:txBody>
      </p:sp>
      <p:sp>
        <p:nvSpPr>
          <p:cNvPr id="1036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033"/>
            <a:ext cx="7839048" cy="3753093"/>
          </a:xfrm>
          <a:prstGeom prst="rect">
            <a:avLst/>
          </a:prstGeom>
        </p:spPr>
        <p:txBody>
          <a:bodyPr/>
          <a:lstStyle/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rgbClr val="000003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usability features: </a:t>
            </a:r>
          </a:p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1) separate, individually usable projects</a:t>
            </a:r>
          </a:p>
          <a:p>
            <a:pPr marL="896089" lvl="1" indent="-348479" defTabSz="896111">
              <a:spcBef>
                <a:spcPts val="500"/>
              </a:spcBef>
              <a:buSzPts val="1900"/>
              <a:buChar char="‣"/>
              <a:defRPr sz="1764">
                <a:solidFill>
                  <a:srgbClr val="000003"/>
                </a:solidFill>
              </a:defRPr>
            </a:pPr>
            <a:r>
              <a:t>virtual environments</a:t>
            </a:r>
          </a:p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rgbClr val="3B81BB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2) clean folder and file structure</a:t>
            </a:r>
          </a:p>
          <a:p>
            <a:pPr marL="896111" indent="-348488" defTabSz="896111">
              <a:spcBef>
                <a:spcPts val="500"/>
              </a:spcBef>
              <a:buSzPts val="1700"/>
              <a:buChar char="‣"/>
              <a:defRPr sz="1764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>
                <a:solidFill>
                  <a:srgbClr val="000003"/>
                </a:solidFill>
                <a:latin typeface="Avenir Book"/>
                <a:ea typeface="Avenir Book"/>
                <a:cs typeface="Avenir Book"/>
                <a:sym typeface="Avenir Book"/>
              </a:rPr>
              <a:t>standard Python package structure</a:t>
            </a:r>
          </a:p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rgbClr val="8B82D2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3) error-free importing of code</a:t>
            </a:r>
          </a:p>
          <a:p>
            <a:pPr marL="896089" lvl="1" indent="-348479" defTabSz="896111">
              <a:spcBef>
                <a:spcPts val="500"/>
              </a:spcBef>
              <a:buSzPts val="1900"/>
              <a:buChar char="‣"/>
              <a:defRPr sz="1764"/>
            </a:pPr>
            <a:r>
              <a:t>editable pip installation</a:t>
            </a:r>
          </a:p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rgbClr val="AB81C0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4) readability</a:t>
            </a:r>
          </a:p>
          <a:p>
            <a:pPr marL="896089" lvl="1" indent="-348479" defTabSz="896111">
              <a:spcBef>
                <a:spcPts val="500"/>
              </a:spcBef>
              <a:buSzPts val="1900"/>
              <a:buChar char="‣"/>
              <a:defRPr sz="1764"/>
            </a:pPr>
            <a:r>
              <a:t>documentation, typing, naming</a:t>
            </a:r>
          </a:p>
        </p:txBody>
      </p:sp>
      <p:sp>
        <p:nvSpPr>
          <p:cNvPr id="103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55350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Contents</a:t>
            </a:r>
          </a:p>
        </p:txBody>
      </p:sp>
      <p:pic>
        <p:nvPicPr>
          <p:cNvPr id="1038" name="lets_do_it.gif" descr="lets_do_it.gif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780613" y="1819544"/>
            <a:ext cx="2915450" cy="29154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8" grpId="1" animBg="1" advAuto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25</a:t>
            </a:fld>
            <a:endParaRPr/>
          </a:p>
        </p:txBody>
      </p:sp>
      <p:sp>
        <p:nvSpPr>
          <p:cNvPr id="1041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033"/>
            <a:ext cx="7839048" cy="3753093"/>
          </a:xfrm>
          <a:prstGeom prst="rect">
            <a:avLst/>
          </a:prstGeom>
        </p:spPr>
        <p:txBody>
          <a:bodyPr/>
          <a:lstStyle/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t>https://journals.plos.org/plosbiology/article?id=10.1371/journal.pbio.1001745</a:t>
            </a:r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endParaRPr/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t>https://journals.plos.org/ploscompbiol/article?id=10.1371/journal.pcbi.1005510#pcbi.1005510.ref001</a:t>
            </a:r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endParaRPr/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t>https://goodresearch.dev/</a:t>
            </a:r>
          </a:p>
        </p:txBody>
      </p:sp>
      <p:sp>
        <p:nvSpPr>
          <p:cNvPr id="1042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00522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References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Extra material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Title 1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5784131" cy="91237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t>Keeping track of docstrings</a:t>
            </a:r>
          </a:p>
        </p:txBody>
      </p:sp>
      <p:sp>
        <p:nvSpPr>
          <p:cNvPr id="1055" name="Text Placeholder 2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402326" indent="-312920" defTabSz="804672">
              <a:spcBef>
                <a:spcPts val="500"/>
              </a:spcBef>
              <a:buSzPts val="1700"/>
              <a:defRPr sz="1760"/>
            </a:pPr>
            <a:r>
              <a:t>Most commonly used hosting websites: facilitate building, versioning, and hosting</a:t>
            </a:r>
          </a:p>
          <a:p>
            <a:pPr marL="804651" lvl="1" indent="-312920" defTabSz="804672">
              <a:spcBef>
                <a:spcPts val="0"/>
              </a:spcBef>
              <a:buSzPts val="1700"/>
              <a:defRPr sz="1760"/>
            </a:pPr>
            <a:r>
              <a:rPr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2"/>
              </a:rPr>
              <a:t>github.io</a:t>
            </a:r>
          </a:p>
          <a:p>
            <a:pPr marL="804651" lvl="1" indent="-312920" defTabSz="804672">
              <a:spcBef>
                <a:spcPts val="0"/>
              </a:spcBef>
              <a:buSzPts val="1700"/>
              <a:defRPr sz="1760"/>
            </a:pPr>
            <a:r>
              <a:rPr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2"/>
              </a:rPr>
              <a:t>readthedocs.org</a:t>
            </a:r>
          </a:p>
          <a:p>
            <a:pPr marL="402326" indent="-312920" defTabSz="804672">
              <a:spcBef>
                <a:spcPts val="500"/>
              </a:spcBef>
              <a:buSzPts val="1700"/>
              <a:defRPr sz="1760"/>
            </a:pPr>
            <a:r>
              <a:t>Automate documentation</a:t>
            </a:r>
          </a:p>
          <a:p>
            <a:pPr marL="804651" lvl="1" indent="-312920" defTabSz="804672">
              <a:spcBef>
                <a:spcPts val="0"/>
              </a:spcBef>
              <a:buSzPts val="1700"/>
              <a:defRPr sz="1760"/>
            </a:pPr>
            <a:r>
              <a:rPr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3"/>
              </a:rPr>
              <a:t>Sphinx</a:t>
            </a:r>
            <a:r>
              <a:t>: a package to collect docstrings and create a nicely formatted documentation website</a:t>
            </a:r>
          </a:p>
        </p:txBody>
      </p:sp>
      <p:sp>
        <p:nvSpPr>
          <p:cNvPr id="1056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27</a:t>
            </a:fld>
            <a:endParaRPr/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Title 1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5784131" cy="91237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rPr lang="da-DK" dirty="0"/>
              <a:t>References</a:t>
            </a:r>
            <a:endParaRPr dirty="0"/>
          </a:p>
        </p:txBody>
      </p:sp>
      <p:sp>
        <p:nvSpPr>
          <p:cNvPr id="1055" name="Text Placeholder 2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r>
              <a:rPr lang="en-US" sz="1600" b="0" i="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DiSessa</a:t>
            </a:r>
            <a:r>
              <a:rPr lang="en-US" sz="16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, Andrea A. </a:t>
            </a:r>
            <a:r>
              <a:rPr lang="en-US" sz="1600" b="0" i="1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Changing minds: Computers, learning, and literacy</a:t>
            </a:r>
            <a:r>
              <a:rPr lang="en-US" sz="16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. </a:t>
            </a:r>
            <a:r>
              <a:rPr lang="en-US" sz="1600" b="0" i="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Mit</a:t>
            </a:r>
            <a:r>
              <a:rPr lang="en-US" sz="16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Press, 2000.</a:t>
            </a:r>
          </a:p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r>
              <a:rPr lang="en-US" sz="1600" dirty="0">
                <a:hlinkClick r:id="rId2"/>
              </a:rPr>
              <a:t>PEP 8 – Style Guide for Python Code | peps.python.org</a:t>
            </a:r>
            <a:endParaRPr lang="en-US" sz="1600" dirty="0">
              <a:solidFill>
                <a:srgbClr val="222222"/>
              </a:solidFill>
              <a:highlight>
                <a:srgbClr val="FFFFFF"/>
              </a:highlight>
              <a:latin typeface="Arial" panose="020B0604020202020204" pitchFamily="34" charset="0"/>
            </a:endParaRPr>
          </a:p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r>
              <a:rPr lang="en-GB" sz="1600" dirty="0">
                <a:hlinkClick r:id="rId3"/>
              </a:rPr>
              <a:t>PEP 257 – Docstring Conventions | peps.python.org</a:t>
            </a:r>
            <a:endParaRPr lang="en-GB" sz="1600" dirty="0"/>
          </a:p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r>
              <a:rPr lang="en-GB" sz="1600" dirty="0">
                <a:hlinkClick r:id="rId4"/>
              </a:rPr>
              <a:t>PEP 484 – Type Hints | peps.python.org</a:t>
            </a:r>
            <a:endParaRPr lang="en-GB" sz="1600" dirty="0"/>
          </a:p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r>
              <a:rPr lang="en-US" sz="1600" dirty="0">
                <a:hlinkClick r:id="rId5"/>
              </a:rPr>
              <a:t>Example NumPy Style Python Docstrings</a:t>
            </a:r>
            <a:endParaRPr lang="en-US" sz="1600" dirty="0"/>
          </a:p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r>
              <a:rPr lang="en-US" sz="1600" dirty="0">
                <a:hlinkClick r:id="rId6"/>
              </a:rPr>
              <a:t>Dizzy 2 (Animation GIF) by </a:t>
            </a:r>
            <a:r>
              <a:rPr lang="en-US" sz="1600" dirty="0" err="1">
                <a:hlinkClick r:id="rId6"/>
              </a:rPr>
              <a:t>QToons</a:t>
            </a:r>
            <a:r>
              <a:rPr lang="en-US" sz="1600" dirty="0">
                <a:hlinkClick r:id="rId6"/>
              </a:rPr>
              <a:t> on DeviantArt</a:t>
            </a:r>
            <a:endParaRPr lang="en-US" sz="1600" dirty="0">
              <a:solidFill>
                <a:srgbClr val="222222"/>
              </a:solidFill>
              <a:highlight>
                <a:srgbClr val="FFFFFF"/>
              </a:highlight>
              <a:latin typeface="Arial" panose="020B0604020202020204" pitchFamily="34" charset="0"/>
            </a:endParaRPr>
          </a:p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endParaRPr sz="1600" dirty="0"/>
          </a:p>
        </p:txBody>
      </p:sp>
      <p:sp>
        <p:nvSpPr>
          <p:cNvPr id="1056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7531186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2_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</TotalTime>
  <Words>1892</Words>
  <Application>Microsoft Office PowerPoint</Application>
  <PresentationFormat>On-screen Show (16:9)</PresentationFormat>
  <Paragraphs>379</Paragraphs>
  <Slides>28</Slides>
  <Notes>7</Notes>
  <HiddenSlides>3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28</vt:i4>
      </vt:variant>
    </vt:vector>
  </HeadingPairs>
  <TitlesOfParts>
    <vt:vector size="39" baseType="lpstr">
      <vt:lpstr>Arial</vt:lpstr>
      <vt:lpstr>Avenir Book</vt:lpstr>
      <vt:lpstr>Avenir Book Oblique</vt:lpstr>
      <vt:lpstr>Avenir Heavy</vt:lpstr>
      <vt:lpstr>Courier</vt:lpstr>
      <vt:lpstr>Helvetica</vt:lpstr>
      <vt:lpstr>Roboto</vt:lpstr>
      <vt:lpstr>Wingdings</vt:lpstr>
      <vt:lpstr>Jacquenetta template</vt:lpstr>
      <vt:lpstr>1_Jacquenetta template</vt:lpstr>
      <vt:lpstr>2_Jacquenetta template</vt:lpstr>
      <vt:lpstr>PowerPoint Presentation</vt:lpstr>
      <vt:lpstr>PowerPoint Presentation</vt:lpstr>
      <vt:lpstr>Motivation</vt:lpstr>
      <vt:lpstr>Accessibility</vt:lpstr>
      <vt:lpstr>What is PEP</vt:lpstr>
      <vt:lpstr>PEP8</vt:lpstr>
      <vt:lpstr>Investigate PEP8</vt:lpstr>
      <vt:lpstr>Anything interesting?</vt:lpstr>
      <vt:lpstr>Variable names</vt:lpstr>
      <vt:lpstr>PowerPoint Presentation</vt:lpstr>
      <vt:lpstr>Typing</vt:lpstr>
      <vt:lpstr>Typing</vt:lpstr>
      <vt:lpstr>Accessibility</vt:lpstr>
      <vt:lpstr>Documentation</vt:lpstr>
      <vt:lpstr>PEP257</vt:lpstr>
      <vt:lpstr>NumPy style</vt:lpstr>
      <vt:lpstr>NumPy style</vt:lpstr>
      <vt:lpstr>Overloaded</vt:lpstr>
      <vt:lpstr>Tools to help</vt:lpstr>
      <vt:lpstr>Exercise (if time)</vt:lpstr>
      <vt:lpstr>Accessibility</vt:lpstr>
      <vt:lpstr>Organise what?</vt:lpstr>
      <vt:lpstr>PowerPoint Presentation</vt:lpstr>
      <vt:lpstr>Contents</vt:lpstr>
      <vt:lpstr>References</vt:lpstr>
      <vt:lpstr>PowerPoint Presentation</vt:lpstr>
      <vt:lpstr>Keeping track of docstrings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Jenni Rinker</cp:lastModifiedBy>
  <cp:revision>26</cp:revision>
  <dcterms:modified xsi:type="dcterms:W3CDTF">2024-08-26T05:18:13Z</dcterms:modified>
</cp:coreProperties>
</file>