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5" r:id="rId2"/>
  </p:sldMasterIdLst>
  <p:notesMasterIdLst>
    <p:notesMasterId r:id="rId19"/>
  </p:notesMasterIdLst>
  <p:sldIdLst>
    <p:sldId id="295" r:id="rId3"/>
    <p:sldId id="278" r:id="rId4"/>
    <p:sldId id="302" r:id="rId5"/>
    <p:sldId id="298" r:id="rId6"/>
    <p:sldId id="303" r:id="rId7"/>
    <p:sldId id="355" r:id="rId8"/>
    <p:sldId id="347" r:id="rId9"/>
    <p:sldId id="354" r:id="rId10"/>
    <p:sldId id="297" r:id="rId11"/>
    <p:sldId id="305" r:id="rId12"/>
    <p:sldId id="306" r:id="rId13"/>
    <p:sldId id="296" r:id="rId14"/>
    <p:sldId id="299" r:id="rId15"/>
    <p:sldId id="300" r:id="rId16"/>
    <p:sldId id="301" r:id="rId17"/>
    <p:sldId id="304" r:id="rId18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7E6"/>
          </a:solidFill>
        </a:fill>
      </a:tcStyle>
    </a:wholeTbl>
    <a:band2H>
      <a:tcTxStyle/>
      <a:tcStyle>
        <a:tcBdr/>
        <a:fill>
          <a:solidFill>
            <a:srgbClr val="E7ECF3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AE2CD"/>
          </a:solidFill>
        </a:fill>
      </a:tcStyle>
    </a:wholeTbl>
    <a:band2H>
      <a:tcTxStyle/>
      <a:tcStyle>
        <a:tcBdr/>
        <a:fill>
          <a:solidFill>
            <a:srgbClr val="ED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CCCCC"/>
          </a:solidFill>
        </a:fill>
      </a:tcStyle>
    </a:wholeTbl>
    <a:band2H>
      <a:tcTxStyle/>
      <a:tcStyle>
        <a:tcBdr/>
        <a:fill>
          <a:solidFill>
            <a:srgbClr val="EEE7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76"/>
    <p:restoredTop sz="94404" autoAdjust="0"/>
  </p:normalViewPr>
  <p:slideViewPr>
    <p:cSldViewPr snapToGrid="0">
      <p:cViewPr varScale="1">
        <p:scale>
          <a:sx n="94" d="100"/>
          <a:sy n="94" d="100"/>
        </p:scale>
        <p:origin x="528" y="64"/>
      </p:cViewPr>
      <p:guideLst/>
    </p:cSldViewPr>
  </p:slideViewPr>
  <p:notesTextViewPr>
    <p:cViewPr>
      <p:scale>
        <a:sx n="130" d="100"/>
        <a:sy n="13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7" name="Shape 19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j-lt"/>
        <a:ea typeface="+mj-ea"/>
        <a:cs typeface="+mj-cs"/>
        <a:sym typeface="Arial"/>
      </a:defRPr>
    </a:lvl1pPr>
    <a:lvl2pPr indent="228600" latinLnBrk="0">
      <a:defRPr sz="1400">
        <a:latin typeface="+mj-lt"/>
        <a:ea typeface="+mj-ea"/>
        <a:cs typeface="+mj-cs"/>
        <a:sym typeface="Arial"/>
      </a:defRPr>
    </a:lvl2pPr>
    <a:lvl3pPr indent="457200" latinLnBrk="0">
      <a:defRPr sz="1400">
        <a:latin typeface="+mj-lt"/>
        <a:ea typeface="+mj-ea"/>
        <a:cs typeface="+mj-cs"/>
        <a:sym typeface="Arial"/>
      </a:defRPr>
    </a:lvl3pPr>
    <a:lvl4pPr indent="685800" latinLnBrk="0">
      <a:defRPr sz="1400">
        <a:latin typeface="+mj-lt"/>
        <a:ea typeface="+mj-ea"/>
        <a:cs typeface="+mj-cs"/>
        <a:sym typeface="Arial"/>
      </a:defRPr>
    </a:lvl4pPr>
    <a:lvl5pPr indent="914400" latinLnBrk="0">
      <a:defRPr sz="1400">
        <a:latin typeface="+mj-lt"/>
        <a:ea typeface="+mj-ea"/>
        <a:cs typeface="+mj-cs"/>
        <a:sym typeface="Arial"/>
      </a:defRPr>
    </a:lvl5pPr>
    <a:lvl6pPr indent="1143000" latinLnBrk="0">
      <a:defRPr sz="1400">
        <a:latin typeface="+mj-lt"/>
        <a:ea typeface="+mj-ea"/>
        <a:cs typeface="+mj-cs"/>
        <a:sym typeface="Arial"/>
      </a:defRPr>
    </a:lvl6pPr>
    <a:lvl7pPr indent="1371600" latinLnBrk="0">
      <a:defRPr sz="1400">
        <a:latin typeface="+mj-lt"/>
        <a:ea typeface="+mj-ea"/>
        <a:cs typeface="+mj-cs"/>
        <a:sym typeface="Arial"/>
      </a:defRPr>
    </a:lvl7pPr>
    <a:lvl8pPr indent="1600200" latinLnBrk="0">
      <a:defRPr sz="1400">
        <a:latin typeface="+mj-lt"/>
        <a:ea typeface="+mj-ea"/>
        <a:cs typeface="+mj-cs"/>
        <a:sym typeface="Arial"/>
      </a:defRPr>
    </a:lvl8pPr>
    <a:lvl9pPr indent="1828800" latinLnBrk="0">
      <a:defRPr sz="1400">
        <a:latin typeface="+mj-lt"/>
        <a:ea typeface="+mj-ea"/>
        <a:cs typeface="+mj-cs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982111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058714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Shape 743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44" name="Shape 74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457200" indent="-317500">
              <a:buClr>
                <a:srgbClr val="000000"/>
              </a:buClr>
              <a:buSzPts val="1100"/>
              <a:buFont typeface="Arial"/>
              <a:buChar char="●"/>
              <a:defRPr sz="1100"/>
            </a:pPr>
            <a:r>
              <a:t>This is the part where we solve the problem that we cannot find code we once wrote.</a:t>
            </a:r>
          </a:p>
          <a:p>
            <a:pPr marL="457200" indent="-317500">
              <a:buClr>
                <a:srgbClr val="000000"/>
              </a:buClr>
              <a:buSzPts val="1100"/>
              <a:buFont typeface="Arial"/>
              <a:buChar char="●"/>
              <a:defRPr sz="1100"/>
            </a:pPr>
            <a:endParaRPr/>
          </a:p>
          <a:p>
            <a:pPr marL="457200" indent="-317500">
              <a:buClr>
                <a:srgbClr val="000000"/>
              </a:buClr>
              <a:buSzPts val="1100"/>
              <a:buFont typeface="Arial"/>
              <a:buChar char="●"/>
              <a:defRPr sz="1100"/>
            </a:pPr>
            <a:r>
              <a:t>Make clear that this is the package structure they will be using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9;p4"/>
          <p:cNvSpPr/>
          <p:nvPr/>
        </p:nvSpPr>
        <p:spPr>
          <a:xfrm>
            <a:off x="617751" y="2235281"/>
            <a:ext cx="948000" cy="9480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7091B4"/>
                </a:solidFill>
              </a:defRPr>
            </a:pPr>
            <a:endParaRPr/>
          </a:p>
        </p:txBody>
      </p:sp>
      <p:sp>
        <p:nvSpPr>
          <p:cNvPr id="21" name="Google Shape;20;p4"/>
          <p:cNvSpPr txBox="1"/>
          <p:nvPr/>
        </p:nvSpPr>
        <p:spPr>
          <a:xfrm>
            <a:off x="861799" y="2486680"/>
            <a:ext cx="459905" cy="44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normAutofit lnSpcReduction="10000"/>
          </a:bodyPr>
          <a:lstStyle>
            <a:lvl1pPr algn="ctr" defTabSz="813816">
              <a:defRPr sz="3115" b="1">
                <a:solidFill>
                  <a:schemeClr val="accent1"/>
                </a:solidFill>
              </a:defRPr>
            </a:lvl1pPr>
          </a:lstStyle>
          <a:p>
            <a:r>
              <a:t>?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1748005" y="2129681"/>
            <a:ext cx="4949826" cy="11592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101597">
              <a:buClrTx/>
              <a:buSzTx/>
              <a:buFontTx/>
              <a:buNone/>
              <a:defRPr sz="40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Questions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13;p3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1" name="Title Text"/>
          <p:cNvSpPr txBox="1">
            <a:spLocks noGrp="1"/>
          </p:cNvSpPr>
          <p:nvPr>
            <p:ph type="title"/>
          </p:nvPr>
        </p:nvSpPr>
        <p:spPr>
          <a:xfrm>
            <a:off x="1012800" y="2497750"/>
            <a:ext cx="4950001" cy="11598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3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12800" y="3678251"/>
            <a:ext cx="4950001" cy="784801"/>
          </a:xfrm>
          <a:prstGeom prst="rect">
            <a:avLst/>
          </a:prstGeom>
        </p:spPr>
        <p:txBody>
          <a:bodyPr>
            <a:normAutofit/>
          </a:bodyPr>
          <a:lstStyle>
            <a:lvl1pPr marL="355600" indent="-254000">
              <a:spcBef>
                <a:spcPts val="0"/>
              </a:spcBef>
              <a:buClrTx/>
              <a:buSzTx/>
              <a:buFontTx/>
              <a:buNone/>
            </a:lvl1pPr>
            <a:lvl2pPr marL="355600" indent="203200">
              <a:spcBef>
                <a:spcPts val="0"/>
              </a:spcBef>
              <a:buClrTx/>
              <a:buSzTx/>
              <a:buFontTx/>
              <a:buNone/>
            </a:lvl2pPr>
            <a:lvl3pPr marL="355600" indent="660400">
              <a:spcBef>
                <a:spcPts val="0"/>
              </a:spcBef>
              <a:buClrTx/>
              <a:buSzTx/>
              <a:buFontTx/>
              <a:buNone/>
            </a:lvl3pPr>
            <a:lvl4pPr marL="355600" indent="1117600">
              <a:spcBef>
                <a:spcPts val="0"/>
              </a:spcBef>
              <a:buClrTx/>
              <a:buSzTx/>
              <a:buFontTx/>
              <a:buNone/>
            </a:lvl4pPr>
            <a:lvl5pPr marL="355600" indent="1574800">
              <a:spcBef>
                <a:spcPts val="0"/>
              </a:spcBef>
              <a:buClrTx/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4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grpSp>
        <p:nvGrpSpPr>
          <p:cNvPr id="48" name="Google Shape;402;p38"/>
          <p:cNvGrpSpPr/>
          <p:nvPr/>
        </p:nvGrpSpPr>
        <p:grpSpPr>
          <a:xfrm>
            <a:off x="7564580" y="739493"/>
            <a:ext cx="715563" cy="694115"/>
            <a:chOff x="0" y="48"/>
            <a:chExt cx="715561" cy="694113"/>
          </a:xfrm>
        </p:grpSpPr>
        <p:sp>
          <p:nvSpPr>
            <p:cNvPr id="44" name="Google Shape;403;p38"/>
            <p:cNvSpPr/>
            <p:nvPr/>
          </p:nvSpPr>
          <p:spPr>
            <a:xfrm>
              <a:off x="0" y="589531"/>
              <a:ext cx="347618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4913"/>
                  </a:lnTo>
                  <a:lnTo>
                    <a:pt x="65" y="6380"/>
                  </a:lnTo>
                  <a:lnTo>
                    <a:pt x="192" y="7615"/>
                  </a:lnTo>
                  <a:lnTo>
                    <a:pt x="381" y="8590"/>
                  </a:lnTo>
                  <a:lnTo>
                    <a:pt x="635" y="9574"/>
                  </a:lnTo>
                  <a:lnTo>
                    <a:pt x="1014" y="10308"/>
                  </a:lnTo>
                  <a:lnTo>
                    <a:pt x="1457" y="10559"/>
                  </a:lnTo>
                  <a:lnTo>
                    <a:pt x="1901" y="10308"/>
                  </a:lnTo>
                  <a:lnTo>
                    <a:pt x="3358" y="8590"/>
                  </a:lnTo>
                  <a:lnTo>
                    <a:pt x="4308" y="7856"/>
                  </a:lnTo>
                  <a:lnTo>
                    <a:pt x="5384" y="6872"/>
                  </a:lnTo>
                  <a:lnTo>
                    <a:pt x="6587" y="6138"/>
                  </a:lnTo>
                  <a:lnTo>
                    <a:pt x="7855" y="5646"/>
                  </a:lnTo>
                  <a:lnTo>
                    <a:pt x="9313" y="5154"/>
                  </a:lnTo>
                  <a:lnTo>
                    <a:pt x="10832" y="4913"/>
                  </a:lnTo>
                  <a:lnTo>
                    <a:pt x="11971" y="5154"/>
                  </a:lnTo>
                  <a:lnTo>
                    <a:pt x="13050" y="5405"/>
                  </a:lnTo>
                  <a:lnTo>
                    <a:pt x="14061" y="6138"/>
                  </a:lnTo>
                  <a:lnTo>
                    <a:pt x="15013" y="6872"/>
                  </a:lnTo>
                  <a:lnTo>
                    <a:pt x="15900" y="7856"/>
                  </a:lnTo>
                  <a:lnTo>
                    <a:pt x="16722" y="8841"/>
                  </a:lnTo>
                  <a:lnTo>
                    <a:pt x="17420" y="10067"/>
                  </a:lnTo>
                  <a:lnTo>
                    <a:pt x="18115" y="11292"/>
                  </a:lnTo>
                  <a:lnTo>
                    <a:pt x="18685" y="12518"/>
                  </a:lnTo>
                  <a:lnTo>
                    <a:pt x="19256" y="13995"/>
                  </a:lnTo>
                  <a:lnTo>
                    <a:pt x="20205" y="16687"/>
                  </a:lnTo>
                  <a:lnTo>
                    <a:pt x="20965" y="19390"/>
                  </a:lnTo>
                  <a:lnTo>
                    <a:pt x="21600" y="21600"/>
                  </a:lnTo>
                  <a:lnTo>
                    <a:pt x="21600" y="16687"/>
                  </a:lnTo>
                  <a:lnTo>
                    <a:pt x="20965" y="14477"/>
                  </a:lnTo>
                  <a:lnTo>
                    <a:pt x="20205" y="11785"/>
                  </a:lnTo>
                  <a:lnTo>
                    <a:pt x="19256" y="9082"/>
                  </a:lnTo>
                  <a:lnTo>
                    <a:pt x="18685" y="7615"/>
                  </a:lnTo>
                  <a:lnTo>
                    <a:pt x="18115" y="6380"/>
                  </a:lnTo>
                  <a:lnTo>
                    <a:pt x="17420" y="5154"/>
                  </a:lnTo>
                  <a:lnTo>
                    <a:pt x="16722" y="3928"/>
                  </a:lnTo>
                  <a:lnTo>
                    <a:pt x="15900" y="2954"/>
                  </a:lnTo>
                  <a:lnTo>
                    <a:pt x="15013" y="1969"/>
                  </a:lnTo>
                  <a:lnTo>
                    <a:pt x="14061" y="1236"/>
                  </a:lnTo>
                  <a:lnTo>
                    <a:pt x="13050" y="492"/>
                  </a:lnTo>
                  <a:lnTo>
                    <a:pt x="11971" y="251"/>
                  </a:lnTo>
                  <a:lnTo>
                    <a:pt x="10832" y="0"/>
                  </a:lnTo>
                  <a:lnTo>
                    <a:pt x="9313" y="251"/>
                  </a:lnTo>
                  <a:lnTo>
                    <a:pt x="7855" y="743"/>
                  </a:lnTo>
                  <a:lnTo>
                    <a:pt x="6587" y="1236"/>
                  </a:lnTo>
                  <a:lnTo>
                    <a:pt x="5384" y="1969"/>
                  </a:lnTo>
                  <a:lnTo>
                    <a:pt x="4308" y="2954"/>
                  </a:lnTo>
                  <a:lnTo>
                    <a:pt x="3358" y="3687"/>
                  </a:lnTo>
                  <a:lnTo>
                    <a:pt x="1901" y="5405"/>
                  </a:lnTo>
                  <a:lnTo>
                    <a:pt x="1457" y="5646"/>
                  </a:lnTo>
                  <a:lnTo>
                    <a:pt x="1014" y="5405"/>
                  </a:lnTo>
                  <a:lnTo>
                    <a:pt x="635" y="4672"/>
                  </a:lnTo>
                  <a:lnTo>
                    <a:pt x="381" y="3687"/>
                  </a:lnTo>
                  <a:lnTo>
                    <a:pt x="192" y="2703"/>
                  </a:lnTo>
                  <a:lnTo>
                    <a:pt x="65" y="14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5" name="Google Shape;404;p38"/>
            <p:cNvSpPr/>
            <p:nvPr/>
          </p:nvSpPr>
          <p:spPr>
            <a:xfrm>
              <a:off x="367985" y="589531"/>
              <a:ext cx="347577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69" y="0"/>
                  </a:moveTo>
                  <a:lnTo>
                    <a:pt x="9628" y="251"/>
                  </a:lnTo>
                  <a:lnTo>
                    <a:pt x="8551" y="492"/>
                  </a:lnTo>
                  <a:lnTo>
                    <a:pt x="7540" y="1236"/>
                  </a:lnTo>
                  <a:lnTo>
                    <a:pt x="6588" y="1969"/>
                  </a:lnTo>
                  <a:lnTo>
                    <a:pt x="5701" y="2954"/>
                  </a:lnTo>
                  <a:lnTo>
                    <a:pt x="4879" y="3928"/>
                  </a:lnTo>
                  <a:lnTo>
                    <a:pt x="3483" y="6380"/>
                  </a:lnTo>
                  <a:lnTo>
                    <a:pt x="2915" y="7615"/>
                  </a:lnTo>
                  <a:lnTo>
                    <a:pt x="2345" y="9082"/>
                  </a:lnTo>
                  <a:lnTo>
                    <a:pt x="1393" y="11785"/>
                  </a:lnTo>
                  <a:lnTo>
                    <a:pt x="633" y="14477"/>
                  </a:lnTo>
                  <a:lnTo>
                    <a:pt x="0" y="16687"/>
                  </a:lnTo>
                  <a:lnTo>
                    <a:pt x="0" y="21600"/>
                  </a:lnTo>
                  <a:lnTo>
                    <a:pt x="633" y="19390"/>
                  </a:lnTo>
                  <a:lnTo>
                    <a:pt x="1393" y="16687"/>
                  </a:lnTo>
                  <a:lnTo>
                    <a:pt x="2345" y="13995"/>
                  </a:lnTo>
                  <a:lnTo>
                    <a:pt x="2915" y="12518"/>
                  </a:lnTo>
                  <a:lnTo>
                    <a:pt x="3483" y="11292"/>
                  </a:lnTo>
                  <a:lnTo>
                    <a:pt x="4879" y="8841"/>
                  </a:lnTo>
                  <a:lnTo>
                    <a:pt x="5701" y="7856"/>
                  </a:lnTo>
                  <a:lnTo>
                    <a:pt x="6588" y="6872"/>
                  </a:lnTo>
                  <a:lnTo>
                    <a:pt x="7540" y="6138"/>
                  </a:lnTo>
                  <a:lnTo>
                    <a:pt x="8551" y="5405"/>
                  </a:lnTo>
                  <a:lnTo>
                    <a:pt x="9628" y="5154"/>
                  </a:lnTo>
                  <a:lnTo>
                    <a:pt x="10769" y="4913"/>
                  </a:lnTo>
                  <a:lnTo>
                    <a:pt x="12289" y="5154"/>
                  </a:lnTo>
                  <a:lnTo>
                    <a:pt x="13746" y="5646"/>
                  </a:lnTo>
                  <a:lnTo>
                    <a:pt x="15012" y="6138"/>
                  </a:lnTo>
                  <a:lnTo>
                    <a:pt x="16216" y="6872"/>
                  </a:lnTo>
                  <a:lnTo>
                    <a:pt x="17295" y="7856"/>
                  </a:lnTo>
                  <a:lnTo>
                    <a:pt x="18244" y="8590"/>
                  </a:lnTo>
                  <a:lnTo>
                    <a:pt x="19701" y="10308"/>
                  </a:lnTo>
                  <a:lnTo>
                    <a:pt x="20145" y="10559"/>
                  </a:lnTo>
                  <a:lnTo>
                    <a:pt x="20588" y="10308"/>
                  </a:lnTo>
                  <a:lnTo>
                    <a:pt x="20967" y="9574"/>
                  </a:lnTo>
                  <a:lnTo>
                    <a:pt x="21221" y="8590"/>
                  </a:lnTo>
                  <a:lnTo>
                    <a:pt x="21411" y="7615"/>
                  </a:lnTo>
                  <a:lnTo>
                    <a:pt x="21538" y="6380"/>
                  </a:lnTo>
                  <a:lnTo>
                    <a:pt x="21600" y="4913"/>
                  </a:lnTo>
                  <a:lnTo>
                    <a:pt x="21600" y="0"/>
                  </a:lnTo>
                  <a:lnTo>
                    <a:pt x="21538" y="1477"/>
                  </a:lnTo>
                  <a:lnTo>
                    <a:pt x="21411" y="2703"/>
                  </a:lnTo>
                  <a:lnTo>
                    <a:pt x="21221" y="3687"/>
                  </a:lnTo>
                  <a:lnTo>
                    <a:pt x="20967" y="4672"/>
                  </a:lnTo>
                  <a:lnTo>
                    <a:pt x="20588" y="5405"/>
                  </a:lnTo>
                  <a:lnTo>
                    <a:pt x="20145" y="5646"/>
                  </a:lnTo>
                  <a:lnTo>
                    <a:pt x="19701" y="5405"/>
                  </a:lnTo>
                  <a:lnTo>
                    <a:pt x="18244" y="3687"/>
                  </a:lnTo>
                  <a:lnTo>
                    <a:pt x="17295" y="2954"/>
                  </a:lnTo>
                  <a:lnTo>
                    <a:pt x="16216" y="1969"/>
                  </a:lnTo>
                  <a:lnTo>
                    <a:pt x="15012" y="1236"/>
                  </a:lnTo>
                  <a:lnTo>
                    <a:pt x="13746" y="743"/>
                  </a:lnTo>
                  <a:lnTo>
                    <a:pt x="12289" y="251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6" name="Google Shape;405;p38"/>
            <p:cNvSpPr/>
            <p:nvPr/>
          </p:nvSpPr>
          <p:spPr>
            <a:xfrm>
              <a:off x="0" y="48"/>
              <a:ext cx="347618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32" y="0"/>
                  </a:moveTo>
                  <a:lnTo>
                    <a:pt x="9313" y="39"/>
                  </a:lnTo>
                  <a:lnTo>
                    <a:pt x="7855" y="119"/>
                  </a:lnTo>
                  <a:lnTo>
                    <a:pt x="6398" y="317"/>
                  </a:lnTo>
                  <a:lnTo>
                    <a:pt x="4940" y="556"/>
                  </a:lnTo>
                  <a:lnTo>
                    <a:pt x="3613" y="873"/>
                  </a:lnTo>
                  <a:lnTo>
                    <a:pt x="2409" y="1231"/>
                  </a:lnTo>
                  <a:lnTo>
                    <a:pt x="1330" y="1588"/>
                  </a:lnTo>
                  <a:lnTo>
                    <a:pt x="887" y="1826"/>
                  </a:lnTo>
                  <a:lnTo>
                    <a:pt x="508" y="2024"/>
                  </a:lnTo>
                  <a:lnTo>
                    <a:pt x="319" y="2143"/>
                  </a:lnTo>
                  <a:lnTo>
                    <a:pt x="127" y="2343"/>
                  </a:lnTo>
                  <a:lnTo>
                    <a:pt x="65" y="2500"/>
                  </a:lnTo>
                  <a:lnTo>
                    <a:pt x="0" y="2699"/>
                  </a:lnTo>
                  <a:lnTo>
                    <a:pt x="0" y="18900"/>
                  </a:lnTo>
                  <a:lnTo>
                    <a:pt x="65" y="19139"/>
                  </a:lnTo>
                  <a:lnTo>
                    <a:pt x="192" y="19337"/>
                  </a:lnTo>
                  <a:lnTo>
                    <a:pt x="381" y="19495"/>
                  </a:lnTo>
                  <a:lnTo>
                    <a:pt x="635" y="19654"/>
                  </a:lnTo>
                  <a:lnTo>
                    <a:pt x="1014" y="19773"/>
                  </a:lnTo>
                  <a:lnTo>
                    <a:pt x="1457" y="19813"/>
                  </a:lnTo>
                  <a:lnTo>
                    <a:pt x="1901" y="19773"/>
                  </a:lnTo>
                  <a:lnTo>
                    <a:pt x="3358" y="19495"/>
                  </a:lnTo>
                  <a:lnTo>
                    <a:pt x="4308" y="19376"/>
                  </a:lnTo>
                  <a:lnTo>
                    <a:pt x="5384" y="19217"/>
                  </a:lnTo>
                  <a:lnTo>
                    <a:pt x="6587" y="19098"/>
                  </a:lnTo>
                  <a:lnTo>
                    <a:pt x="7855" y="19018"/>
                  </a:lnTo>
                  <a:lnTo>
                    <a:pt x="9313" y="18939"/>
                  </a:lnTo>
                  <a:lnTo>
                    <a:pt x="10832" y="18900"/>
                  </a:lnTo>
                  <a:lnTo>
                    <a:pt x="11971" y="18939"/>
                  </a:lnTo>
                  <a:lnTo>
                    <a:pt x="13050" y="18979"/>
                  </a:lnTo>
                  <a:lnTo>
                    <a:pt x="14061" y="19098"/>
                  </a:lnTo>
                  <a:lnTo>
                    <a:pt x="15013" y="19217"/>
                  </a:lnTo>
                  <a:lnTo>
                    <a:pt x="15900" y="19376"/>
                  </a:lnTo>
                  <a:lnTo>
                    <a:pt x="16722" y="19535"/>
                  </a:lnTo>
                  <a:lnTo>
                    <a:pt x="17420" y="19734"/>
                  </a:lnTo>
                  <a:lnTo>
                    <a:pt x="18115" y="19932"/>
                  </a:lnTo>
                  <a:lnTo>
                    <a:pt x="18685" y="20130"/>
                  </a:lnTo>
                  <a:lnTo>
                    <a:pt x="19256" y="20369"/>
                  </a:lnTo>
                  <a:lnTo>
                    <a:pt x="20205" y="20805"/>
                  </a:lnTo>
                  <a:lnTo>
                    <a:pt x="20965" y="21242"/>
                  </a:lnTo>
                  <a:lnTo>
                    <a:pt x="21600" y="21600"/>
                  </a:lnTo>
                  <a:lnTo>
                    <a:pt x="21600" y="3414"/>
                  </a:lnTo>
                  <a:lnTo>
                    <a:pt x="21473" y="3216"/>
                  </a:lnTo>
                  <a:lnTo>
                    <a:pt x="21346" y="3056"/>
                  </a:lnTo>
                  <a:lnTo>
                    <a:pt x="20840" y="2739"/>
                  </a:lnTo>
                  <a:lnTo>
                    <a:pt x="20143" y="2343"/>
                  </a:lnTo>
                  <a:lnTo>
                    <a:pt x="19318" y="1905"/>
                  </a:lnTo>
                  <a:lnTo>
                    <a:pt x="18369" y="1468"/>
                  </a:lnTo>
                  <a:lnTo>
                    <a:pt x="17230" y="992"/>
                  </a:lnTo>
                  <a:lnTo>
                    <a:pt x="16533" y="793"/>
                  </a:lnTo>
                  <a:lnTo>
                    <a:pt x="15900" y="595"/>
                  </a:lnTo>
                  <a:lnTo>
                    <a:pt x="15140" y="436"/>
                  </a:lnTo>
                  <a:lnTo>
                    <a:pt x="14378" y="278"/>
                  </a:lnTo>
                  <a:lnTo>
                    <a:pt x="13555" y="158"/>
                  </a:lnTo>
                  <a:lnTo>
                    <a:pt x="12669" y="78"/>
                  </a:lnTo>
                  <a:lnTo>
                    <a:pt x="11782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7" name="Google Shape;406;p38"/>
            <p:cNvSpPr/>
            <p:nvPr/>
          </p:nvSpPr>
          <p:spPr>
            <a:xfrm>
              <a:off x="367985" y="48"/>
              <a:ext cx="347577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820" y="0"/>
                  </a:moveTo>
                  <a:lnTo>
                    <a:pt x="8933" y="78"/>
                  </a:lnTo>
                  <a:lnTo>
                    <a:pt x="8046" y="158"/>
                  </a:lnTo>
                  <a:lnTo>
                    <a:pt x="7221" y="278"/>
                  </a:lnTo>
                  <a:lnTo>
                    <a:pt x="6461" y="436"/>
                  </a:lnTo>
                  <a:lnTo>
                    <a:pt x="5701" y="595"/>
                  </a:lnTo>
                  <a:lnTo>
                    <a:pt x="5068" y="793"/>
                  </a:lnTo>
                  <a:lnTo>
                    <a:pt x="4370" y="992"/>
                  </a:lnTo>
                  <a:lnTo>
                    <a:pt x="3232" y="1468"/>
                  </a:lnTo>
                  <a:lnTo>
                    <a:pt x="2280" y="1905"/>
                  </a:lnTo>
                  <a:lnTo>
                    <a:pt x="1458" y="2343"/>
                  </a:lnTo>
                  <a:lnTo>
                    <a:pt x="760" y="2739"/>
                  </a:lnTo>
                  <a:lnTo>
                    <a:pt x="254" y="3056"/>
                  </a:lnTo>
                  <a:lnTo>
                    <a:pt x="127" y="3216"/>
                  </a:lnTo>
                  <a:lnTo>
                    <a:pt x="0" y="3414"/>
                  </a:lnTo>
                  <a:lnTo>
                    <a:pt x="0" y="21600"/>
                  </a:lnTo>
                  <a:lnTo>
                    <a:pt x="633" y="21242"/>
                  </a:lnTo>
                  <a:lnTo>
                    <a:pt x="1393" y="20805"/>
                  </a:lnTo>
                  <a:lnTo>
                    <a:pt x="2345" y="20369"/>
                  </a:lnTo>
                  <a:lnTo>
                    <a:pt x="2915" y="20130"/>
                  </a:lnTo>
                  <a:lnTo>
                    <a:pt x="3483" y="19932"/>
                  </a:lnTo>
                  <a:lnTo>
                    <a:pt x="4879" y="19535"/>
                  </a:lnTo>
                  <a:lnTo>
                    <a:pt x="5701" y="19376"/>
                  </a:lnTo>
                  <a:lnTo>
                    <a:pt x="6588" y="19217"/>
                  </a:lnTo>
                  <a:lnTo>
                    <a:pt x="7540" y="19098"/>
                  </a:lnTo>
                  <a:lnTo>
                    <a:pt x="8551" y="18979"/>
                  </a:lnTo>
                  <a:lnTo>
                    <a:pt x="9628" y="18939"/>
                  </a:lnTo>
                  <a:lnTo>
                    <a:pt x="10769" y="18900"/>
                  </a:lnTo>
                  <a:lnTo>
                    <a:pt x="12289" y="18939"/>
                  </a:lnTo>
                  <a:lnTo>
                    <a:pt x="13746" y="19018"/>
                  </a:lnTo>
                  <a:lnTo>
                    <a:pt x="15012" y="19098"/>
                  </a:lnTo>
                  <a:lnTo>
                    <a:pt x="16216" y="19217"/>
                  </a:lnTo>
                  <a:lnTo>
                    <a:pt x="17295" y="19376"/>
                  </a:lnTo>
                  <a:lnTo>
                    <a:pt x="18244" y="19495"/>
                  </a:lnTo>
                  <a:lnTo>
                    <a:pt x="19701" y="19773"/>
                  </a:lnTo>
                  <a:lnTo>
                    <a:pt x="20145" y="19813"/>
                  </a:lnTo>
                  <a:lnTo>
                    <a:pt x="20588" y="19773"/>
                  </a:lnTo>
                  <a:lnTo>
                    <a:pt x="20967" y="19654"/>
                  </a:lnTo>
                  <a:lnTo>
                    <a:pt x="21221" y="19495"/>
                  </a:lnTo>
                  <a:lnTo>
                    <a:pt x="21411" y="19337"/>
                  </a:lnTo>
                  <a:lnTo>
                    <a:pt x="21538" y="19139"/>
                  </a:lnTo>
                  <a:lnTo>
                    <a:pt x="21600" y="18900"/>
                  </a:lnTo>
                  <a:lnTo>
                    <a:pt x="21600" y="2699"/>
                  </a:lnTo>
                  <a:lnTo>
                    <a:pt x="21538" y="2500"/>
                  </a:lnTo>
                  <a:lnTo>
                    <a:pt x="21476" y="2343"/>
                  </a:lnTo>
                  <a:lnTo>
                    <a:pt x="21284" y="2143"/>
                  </a:lnTo>
                  <a:lnTo>
                    <a:pt x="21094" y="2024"/>
                  </a:lnTo>
                  <a:lnTo>
                    <a:pt x="20716" y="1826"/>
                  </a:lnTo>
                  <a:lnTo>
                    <a:pt x="20272" y="1588"/>
                  </a:lnTo>
                  <a:lnTo>
                    <a:pt x="19193" y="1231"/>
                  </a:lnTo>
                  <a:lnTo>
                    <a:pt x="17990" y="873"/>
                  </a:lnTo>
                  <a:lnTo>
                    <a:pt x="16659" y="556"/>
                  </a:lnTo>
                  <a:lnTo>
                    <a:pt x="15204" y="317"/>
                  </a:lnTo>
                  <a:lnTo>
                    <a:pt x="13746" y="119"/>
                  </a:lnTo>
                  <a:lnTo>
                    <a:pt x="12289" y="39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6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6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0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0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1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8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19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2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30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9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5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5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0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1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63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7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72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9;p4"/>
          <p:cNvSpPr/>
          <p:nvPr/>
        </p:nvSpPr>
        <p:spPr>
          <a:xfrm>
            <a:off x="617751" y="2235281"/>
            <a:ext cx="948000" cy="9480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7091B4"/>
                </a:solidFill>
              </a:defRPr>
            </a:pPr>
            <a:endParaRPr/>
          </a:p>
        </p:txBody>
      </p:sp>
      <p:sp>
        <p:nvSpPr>
          <p:cNvPr id="21" name="Google Shape;20;p4"/>
          <p:cNvSpPr txBox="1"/>
          <p:nvPr/>
        </p:nvSpPr>
        <p:spPr>
          <a:xfrm>
            <a:off x="861799" y="2486680"/>
            <a:ext cx="459905" cy="44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normAutofit lnSpcReduction="10000"/>
          </a:bodyPr>
          <a:lstStyle>
            <a:lvl1pPr algn="ctr" defTabSz="813816">
              <a:defRPr sz="3115" b="1">
                <a:solidFill>
                  <a:schemeClr val="accent1"/>
                </a:solidFill>
              </a:defRPr>
            </a:lvl1pPr>
          </a:lstStyle>
          <a:p>
            <a:r>
              <a:t>?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1748005" y="2129681"/>
            <a:ext cx="4949826" cy="11592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101597">
              <a:buClrTx/>
              <a:buSzTx/>
              <a:buFontTx/>
              <a:buNone/>
              <a:defRPr sz="40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Questions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81278768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13;p3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1" name="Title Text"/>
          <p:cNvSpPr txBox="1">
            <a:spLocks noGrp="1"/>
          </p:cNvSpPr>
          <p:nvPr>
            <p:ph type="title"/>
          </p:nvPr>
        </p:nvSpPr>
        <p:spPr>
          <a:xfrm>
            <a:off x="1012800" y="2497750"/>
            <a:ext cx="4950001" cy="11598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3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12800" y="3678251"/>
            <a:ext cx="4950001" cy="784801"/>
          </a:xfrm>
          <a:prstGeom prst="rect">
            <a:avLst/>
          </a:prstGeom>
        </p:spPr>
        <p:txBody>
          <a:bodyPr>
            <a:normAutofit/>
          </a:bodyPr>
          <a:lstStyle>
            <a:lvl1pPr marL="355600" indent="-254000">
              <a:spcBef>
                <a:spcPts val="0"/>
              </a:spcBef>
              <a:buClrTx/>
              <a:buSzTx/>
              <a:buFontTx/>
              <a:buNone/>
            </a:lvl1pPr>
            <a:lvl2pPr marL="355600" indent="203200">
              <a:spcBef>
                <a:spcPts val="0"/>
              </a:spcBef>
              <a:buClrTx/>
              <a:buSzTx/>
              <a:buFontTx/>
              <a:buNone/>
            </a:lvl2pPr>
            <a:lvl3pPr marL="355600" indent="660400">
              <a:spcBef>
                <a:spcPts val="0"/>
              </a:spcBef>
              <a:buClrTx/>
              <a:buSzTx/>
              <a:buFontTx/>
              <a:buNone/>
            </a:lvl3pPr>
            <a:lvl4pPr marL="355600" indent="1117600">
              <a:spcBef>
                <a:spcPts val="0"/>
              </a:spcBef>
              <a:buClrTx/>
              <a:buSzTx/>
              <a:buFontTx/>
              <a:buNone/>
            </a:lvl4pPr>
            <a:lvl5pPr marL="355600" indent="1574800">
              <a:spcBef>
                <a:spcPts val="0"/>
              </a:spcBef>
              <a:buClrTx/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27065986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4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grpSp>
        <p:nvGrpSpPr>
          <p:cNvPr id="48" name="Google Shape;402;p38"/>
          <p:cNvGrpSpPr/>
          <p:nvPr/>
        </p:nvGrpSpPr>
        <p:grpSpPr>
          <a:xfrm>
            <a:off x="7564580" y="739493"/>
            <a:ext cx="715563" cy="694115"/>
            <a:chOff x="0" y="48"/>
            <a:chExt cx="715561" cy="694113"/>
          </a:xfrm>
        </p:grpSpPr>
        <p:sp>
          <p:nvSpPr>
            <p:cNvPr id="44" name="Google Shape;403;p38"/>
            <p:cNvSpPr/>
            <p:nvPr/>
          </p:nvSpPr>
          <p:spPr>
            <a:xfrm>
              <a:off x="0" y="589531"/>
              <a:ext cx="347618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4913"/>
                  </a:lnTo>
                  <a:lnTo>
                    <a:pt x="65" y="6380"/>
                  </a:lnTo>
                  <a:lnTo>
                    <a:pt x="192" y="7615"/>
                  </a:lnTo>
                  <a:lnTo>
                    <a:pt x="381" y="8590"/>
                  </a:lnTo>
                  <a:lnTo>
                    <a:pt x="635" y="9574"/>
                  </a:lnTo>
                  <a:lnTo>
                    <a:pt x="1014" y="10308"/>
                  </a:lnTo>
                  <a:lnTo>
                    <a:pt x="1457" y="10559"/>
                  </a:lnTo>
                  <a:lnTo>
                    <a:pt x="1901" y="10308"/>
                  </a:lnTo>
                  <a:lnTo>
                    <a:pt x="3358" y="8590"/>
                  </a:lnTo>
                  <a:lnTo>
                    <a:pt x="4308" y="7856"/>
                  </a:lnTo>
                  <a:lnTo>
                    <a:pt x="5384" y="6872"/>
                  </a:lnTo>
                  <a:lnTo>
                    <a:pt x="6587" y="6138"/>
                  </a:lnTo>
                  <a:lnTo>
                    <a:pt x="7855" y="5646"/>
                  </a:lnTo>
                  <a:lnTo>
                    <a:pt x="9313" y="5154"/>
                  </a:lnTo>
                  <a:lnTo>
                    <a:pt x="10832" y="4913"/>
                  </a:lnTo>
                  <a:lnTo>
                    <a:pt x="11971" y="5154"/>
                  </a:lnTo>
                  <a:lnTo>
                    <a:pt x="13050" y="5405"/>
                  </a:lnTo>
                  <a:lnTo>
                    <a:pt x="14061" y="6138"/>
                  </a:lnTo>
                  <a:lnTo>
                    <a:pt x="15013" y="6872"/>
                  </a:lnTo>
                  <a:lnTo>
                    <a:pt x="15900" y="7856"/>
                  </a:lnTo>
                  <a:lnTo>
                    <a:pt x="16722" y="8841"/>
                  </a:lnTo>
                  <a:lnTo>
                    <a:pt x="17420" y="10067"/>
                  </a:lnTo>
                  <a:lnTo>
                    <a:pt x="18115" y="11292"/>
                  </a:lnTo>
                  <a:lnTo>
                    <a:pt x="18685" y="12518"/>
                  </a:lnTo>
                  <a:lnTo>
                    <a:pt x="19256" y="13995"/>
                  </a:lnTo>
                  <a:lnTo>
                    <a:pt x="20205" y="16687"/>
                  </a:lnTo>
                  <a:lnTo>
                    <a:pt x="20965" y="19390"/>
                  </a:lnTo>
                  <a:lnTo>
                    <a:pt x="21600" y="21600"/>
                  </a:lnTo>
                  <a:lnTo>
                    <a:pt x="21600" y="16687"/>
                  </a:lnTo>
                  <a:lnTo>
                    <a:pt x="20965" y="14477"/>
                  </a:lnTo>
                  <a:lnTo>
                    <a:pt x="20205" y="11785"/>
                  </a:lnTo>
                  <a:lnTo>
                    <a:pt x="19256" y="9082"/>
                  </a:lnTo>
                  <a:lnTo>
                    <a:pt x="18685" y="7615"/>
                  </a:lnTo>
                  <a:lnTo>
                    <a:pt x="18115" y="6380"/>
                  </a:lnTo>
                  <a:lnTo>
                    <a:pt x="17420" y="5154"/>
                  </a:lnTo>
                  <a:lnTo>
                    <a:pt x="16722" y="3928"/>
                  </a:lnTo>
                  <a:lnTo>
                    <a:pt x="15900" y="2954"/>
                  </a:lnTo>
                  <a:lnTo>
                    <a:pt x="15013" y="1969"/>
                  </a:lnTo>
                  <a:lnTo>
                    <a:pt x="14061" y="1236"/>
                  </a:lnTo>
                  <a:lnTo>
                    <a:pt x="13050" y="492"/>
                  </a:lnTo>
                  <a:lnTo>
                    <a:pt x="11971" y="251"/>
                  </a:lnTo>
                  <a:lnTo>
                    <a:pt x="10832" y="0"/>
                  </a:lnTo>
                  <a:lnTo>
                    <a:pt x="9313" y="251"/>
                  </a:lnTo>
                  <a:lnTo>
                    <a:pt x="7855" y="743"/>
                  </a:lnTo>
                  <a:lnTo>
                    <a:pt x="6587" y="1236"/>
                  </a:lnTo>
                  <a:lnTo>
                    <a:pt x="5384" y="1969"/>
                  </a:lnTo>
                  <a:lnTo>
                    <a:pt x="4308" y="2954"/>
                  </a:lnTo>
                  <a:lnTo>
                    <a:pt x="3358" y="3687"/>
                  </a:lnTo>
                  <a:lnTo>
                    <a:pt x="1901" y="5405"/>
                  </a:lnTo>
                  <a:lnTo>
                    <a:pt x="1457" y="5646"/>
                  </a:lnTo>
                  <a:lnTo>
                    <a:pt x="1014" y="5405"/>
                  </a:lnTo>
                  <a:lnTo>
                    <a:pt x="635" y="4672"/>
                  </a:lnTo>
                  <a:lnTo>
                    <a:pt x="381" y="3687"/>
                  </a:lnTo>
                  <a:lnTo>
                    <a:pt x="192" y="2703"/>
                  </a:lnTo>
                  <a:lnTo>
                    <a:pt x="65" y="14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5" name="Google Shape;404;p38"/>
            <p:cNvSpPr/>
            <p:nvPr/>
          </p:nvSpPr>
          <p:spPr>
            <a:xfrm>
              <a:off x="367985" y="589531"/>
              <a:ext cx="347577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69" y="0"/>
                  </a:moveTo>
                  <a:lnTo>
                    <a:pt x="9628" y="251"/>
                  </a:lnTo>
                  <a:lnTo>
                    <a:pt x="8551" y="492"/>
                  </a:lnTo>
                  <a:lnTo>
                    <a:pt x="7540" y="1236"/>
                  </a:lnTo>
                  <a:lnTo>
                    <a:pt x="6588" y="1969"/>
                  </a:lnTo>
                  <a:lnTo>
                    <a:pt x="5701" y="2954"/>
                  </a:lnTo>
                  <a:lnTo>
                    <a:pt x="4879" y="3928"/>
                  </a:lnTo>
                  <a:lnTo>
                    <a:pt x="3483" y="6380"/>
                  </a:lnTo>
                  <a:lnTo>
                    <a:pt x="2915" y="7615"/>
                  </a:lnTo>
                  <a:lnTo>
                    <a:pt x="2345" y="9082"/>
                  </a:lnTo>
                  <a:lnTo>
                    <a:pt x="1393" y="11785"/>
                  </a:lnTo>
                  <a:lnTo>
                    <a:pt x="633" y="14477"/>
                  </a:lnTo>
                  <a:lnTo>
                    <a:pt x="0" y="16687"/>
                  </a:lnTo>
                  <a:lnTo>
                    <a:pt x="0" y="21600"/>
                  </a:lnTo>
                  <a:lnTo>
                    <a:pt x="633" y="19390"/>
                  </a:lnTo>
                  <a:lnTo>
                    <a:pt x="1393" y="16687"/>
                  </a:lnTo>
                  <a:lnTo>
                    <a:pt x="2345" y="13995"/>
                  </a:lnTo>
                  <a:lnTo>
                    <a:pt x="2915" y="12518"/>
                  </a:lnTo>
                  <a:lnTo>
                    <a:pt x="3483" y="11292"/>
                  </a:lnTo>
                  <a:lnTo>
                    <a:pt x="4879" y="8841"/>
                  </a:lnTo>
                  <a:lnTo>
                    <a:pt x="5701" y="7856"/>
                  </a:lnTo>
                  <a:lnTo>
                    <a:pt x="6588" y="6872"/>
                  </a:lnTo>
                  <a:lnTo>
                    <a:pt x="7540" y="6138"/>
                  </a:lnTo>
                  <a:lnTo>
                    <a:pt x="8551" y="5405"/>
                  </a:lnTo>
                  <a:lnTo>
                    <a:pt x="9628" y="5154"/>
                  </a:lnTo>
                  <a:lnTo>
                    <a:pt x="10769" y="4913"/>
                  </a:lnTo>
                  <a:lnTo>
                    <a:pt x="12289" y="5154"/>
                  </a:lnTo>
                  <a:lnTo>
                    <a:pt x="13746" y="5646"/>
                  </a:lnTo>
                  <a:lnTo>
                    <a:pt x="15012" y="6138"/>
                  </a:lnTo>
                  <a:lnTo>
                    <a:pt x="16216" y="6872"/>
                  </a:lnTo>
                  <a:lnTo>
                    <a:pt x="17295" y="7856"/>
                  </a:lnTo>
                  <a:lnTo>
                    <a:pt x="18244" y="8590"/>
                  </a:lnTo>
                  <a:lnTo>
                    <a:pt x="19701" y="10308"/>
                  </a:lnTo>
                  <a:lnTo>
                    <a:pt x="20145" y="10559"/>
                  </a:lnTo>
                  <a:lnTo>
                    <a:pt x="20588" y="10308"/>
                  </a:lnTo>
                  <a:lnTo>
                    <a:pt x="20967" y="9574"/>
                  </a:lnTo>
                  <a:lnTo>
                    <a:pt x="21221" y="8590"/>
                  </a:lnTo>
                  <a:lnTo>
                    <a:pt x="21411" y="7615"/>
                  </a:lnTo>
                  <a:lnTo>
                    <a:pt x="21538" y="6380"/>
                  </a:lnTo>
                  <a:lnTo>
                    <a:pt x="21600" y="4913"/>
                  </a:lnTo>
                  <a:lnTo>
                    <a:pt x="21600" y="0"/>
                  </a:lnTo>
                  <a:lnTo>
                    <a:pt x="21538" y="1477"/>
                  </a:lnTo>
                  <a:lnTo>
                    <a:pt x="21411" y="2703"/>
                  </a:lnTo>
                  <a:lnTo>
                    <a:pt x="21221" y="3687"/>
                  </a:lnTo>
                  <a:lnTo>
                    <a:pt x="20967" y="4672"/>
                  </a:lnTo>
                  <a:lnTo>
                    <a:pt x="20588" y="5405"/>
                  </a:lnTo>
                  <a:lnTo>
                    <a:pt x="20145" y="5646"/>
                  </a:lnTo>
                  <a:lnTo>
                    <a:pt x="19701" y="5405"/>
                  </a:lnTo>
                  <a:lnTo>
                    <a:pt x="18244" y="3687"/>
                  </a:lnTo>
                  <a:lnTo>
                    <a:pt x="17295" y="2954"/>
                  </a:lnTo>
                  <a:lnTo>
                    <a:pt x="16216" y="1969"/>
                  </a:lnTo>
                  <a:lnTo>
                    <a:pt x="15012" y="1236"/>
                  </a:lnTo>
                  <a:lnTo>
                    <a:pt x="13746" y="743"/>
                  </a:lnTo>
                  <a:lnTo>
                    <a:pt x="12289" y="251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6" name="Google Shape;405;p38"/>
            <p:cNvSpPr/>
            <p:nvPr/>
          </p:nvSpPr>
          <p:spPr>
            <a:xfrm>
              <a:off x="0" y="48"/>
              <a:ext cx="347618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32" y="0"/>
                  </a:moveTo>
                  <a:lnTo>
                    <a:pt x="9313" y="39"/>
                  </a:lnTo>
                  <a:lnTo>
                    <a:pt x="7855" y="119"/>
                  </a:lnTo>
                  <a:lnTo>
                    <a:pt x="6398" y="317"/>
                  </a:lnTo>
                  <a:lnTo>
                    <a:pt x="4940" y="556"/>
                  </a:lnTo>
                  <a:lnTo>
                    <a:pt x="3613" y="873"/>
                  </a:lnTo>
                  <a:lnTo>
                    <a:pt x="2409" y="1231"/>
                  </a:lnTo>
                  <a:lnTo>
                    <a:pt x="1330" y="1588"/>
                  </a:lnTo>
                  <a:lnTo>
                    <a:pt x="887" y="1826"/>
                  </a:lnTo>
                  <a:lnTo>
                    <a:pt x="508" y="2024"/>
                  </a:lnTo>
                  <a:lnTo>
                    <a:pt x="319" y="2143"/>
                  </a:lnTo>
                  <a:lnTo>
                    <a:pt x="127" y="2343"/>
                  </a:lnTo>
                  <a:lnTo>
                    <a:pt x="65" y="2500"/>
                  </a:lnTo>
                  <a:lnTo>
                    <a:pt x="0" y="2699"/>
                  </a:lnTo>
                  <a:lnTo>
                    <a:pt x="0" y="18900"/>
                  </a:lnTo>
                  <a:lnTo>
                    <a:pt x="65" y="19139"/>
                  </a:lnTo>
                  <a:lnTo>
                    <a:pt x="192" y="19337"/>
                  </a:lnTo>
                  <a:lnTo>
                    <a:pt x="381" y="19495"/>
                  </a:lnTo>
                  <a:lnTo>
                    <a:pt x="635" y="19654"/>
                  </a:lnTo>
                  <a:lnTo>
                    <a:pt x="1014" y="19773"/>
                  </a:lnTo>
                  <a:lnTo>
                    <a:pt x="1457" y="19813"/>
                  </a:lnTo>
                  <a:lnTo>
                    <a:pt x="1901" y="19773"/>
                  </a:lnTo>
                  <a:lnTo>
                    <a:pt x="3358" y="19495"/>
                  </a:lnTo>
                  <a:lnTo>
                    <a:pt x="4308" y="19376"/>
                  </a:lnTo>
                  <a:lnTo>
                    <a:pt x="5384" y="19217"/>
                  </a:lnTo>
                  <a:lnTo>
                    <a:pt x="6587" y="19098"/>
                  </a:lnTo>
                  <a:lnTo>
                    <a:pt x="7855" y="19018"/>
                  </a:lnTo>
                  <a:lnTo>
                    <a:pt x="9313" y="18939"/>
                  </a:lnTo>
                  <a:lnTo>
                    <a:pt x="10832" y="18900"/>
                  </a:lnTo>
                  <a:lnTo>
                    <a:pt x="11971" y="18939"/>
                  </a:lnTo>
                  <a:lnTo>
                    <a:pt x="13050" y="18979"/>
                  </a:lnTo>
                  <a:lnTo>
                    <a:pt x="14061" y="19098"/>
                  </a:lnTo>
                  <a:lnTo>
                    <a:pt x="15013" y="19217"/>
                  </a:lnTo>
                  <a:lnTo>
                    <a:pt x="15900" y="19376"/>
                  </a:lnTo>
                  <a:lnTo>
                    <a:pt x="16722" y="19535"/>
                  </a:lnTo>
                  <a:lnTo>
                    <a:pt x="17420" y="19734"/>
                  </a:lnTo>
                  <a:lnTo>
                    <a:pt x="18115" y="19932"/>
                  </a:lnTo>
                  <a:lnTo>
                    <a:pt x="18685" y="20130"/>
                  </a:lnTo>
                  <a:lnTo>
                    <a:pt x="19256" y="20369"/>
                  </a:lnTo>
                  <a:lnTo>
                    <a:pt x="20205" y="20805"/>
                  </a:lnTo>
                  <a:lnTo>
                    <a:pt x="20965" y="21242"/>
                  </a:lnTo>
                  <a:lnTo>
                    <a:pt x="21600" y="21600"/>
                  </a:lnTo>
                  <a:lnTo>
                    <a:pt x="21600" y="3414"/>
                  </a:lnTo>
                  <a:lnTo>
                    <a:pt x="21473" y="3216"/>
                  </a:lnTo>
                  <a:lnTo>
                    <a:pt x="21346" y="3056"/>
                  </a:lnTo>
                  <a:lnTo>
                    <a:pt x="20840" y="2739"/>
                  </a:lnTo>
                  <a:lnTo>
                    <a:pt x="20143" y="2343"/>
                  </a:lnTo>
                  <a:lnTo>
                    <a:pt x="19318" y="1905"/>
                  </a:lnTo>
                  <a:lnTo>
                    <a:pt x="18369" y="1468"/>
                  </a:lnTo>
                  <a:lnTo>
                    <a:pt x="17230" y="992"/>
                  </a:lnTo>
                  <a:lnTo>
                    <a:pt x="16533" y="793"/>
                  </a:lnTo>
                  <a:lnTo>
                    <a:pt x="15900" y="595"/>
                  </a:lnTo>
                  <a:lnTo>
                    <a:pt x="15140" y="436"/>
                  </a:lnTo>
                  <a:lnTo>
                    <a:pt x="14378" y="278"/>
                  </a:lnTo>
                  <a:lnTo>
                    <a:pt x="13555" y="158"/>
                  </a:lnTo>
                  <a:lnTo>
                    <a:pt x="12669" y="78"/>
                  </a:lnTo>
                  <a:lnTo>
                    <a:pt x="11782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7" name="Google Shape;406;p38"/>
            <p:cNvSpPr/>
            <p:nvPr/>
          </p:nvSpPr>
          <p:spPr>
            <a:xfrm>
              <a:off x="367985" y="48"/>
              <a:ext cx="347577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820" y="0"/>
                  </a:moveTo>
                  <a:lnTo>
                    <a:pt x="8933" y="78"/>
                  </a:lnTo>
                  <a:lnTo>
                    <a:pt x="8046" y="158"/>
                  </a:lnTo>
                  <a:lnTo>
                    <a:pt x="7221" y="278"/>
                  </a:lnTo>
                  <a:lnTo>
                    <a:pt x="6461" y="436"/>
                  </a:lnTo>
                  <a:lnTo>
                    <a:pt x="5701" y="595"/>
                  </a:lnTo>
                  <a:lnTo>
                    <a:pt x="5068" y="793"/>
                  </a:lnTo>
                  <a:lnTo>
                    <a:pt x="4370" y="992"/>
                  </a:lnTo>
                  <a:lnTo>
                    <a:pt x="3232" y="1468"/>
                  </a:lnTo>
                  <a:lnTo>
                    <a:pt x="2280" y="1905"/>
                  </a:lnTo>
                  <a:lnTo>
                    <a:pt x="1458" y="2343"/>
                  </a:lnTo>
                  <a:lnTo>
                    <a:pt x="760" y="2739"/>
                  </a:lnTo>
                  <a:lnTo>
                    <a:pt x="254" y="3056"/>
                  </a:lnTo>
                  <a:lnTo>
                    <a:pt x="127" y="3216"/>
                  </a:lnTo>
                  <a:lnTo>
                    <a:pt x="0" y="3414"/>
                  </a:lnTo>
                  <a:lnTo>
                    <a:pt x="0" y="21600"/>
                  </a:lnTo>
                  <a:lnTo>
                    <a:pt x="633" y="21242"/>
                  </a:lnTo>
                  <a:lnTo>
                    <a:pt x="1393" y="20805"/>
                  </a:lnTo>
                  <a:lnTo>
                    <a:pt x="2345" y="20369"/>
                  </a:lnTo>
                  <a:lnTo>
                    <a:pt x="2915" y="20130"/>
                  </a:lnTo>
                  <a:lnTo>
                    <a:pt x="3483" y="19932"/>
                  </a:lnTo>
                  <a:lnTo>
                    <a:pt x="4879" y="19535"/>
                  </a:lnTo>
                  <a:lnTo>
                    <a:pt x="5701" y="19376"/>
                  </a:lnTo>
                  <a:lnTo>
                    <a:pt x="6588" y="19217"/>
                  </a:lnTo>
                  <a:lnTo>
                    <a:pt x="7540" y="19098"/>
                  </a:lnTo>
                  <a:lnTo>
                    <a:pt x="8551" y="18979"/>
                  </a:lnTo>
                  <a:lnTo>
                    <a:pt x="9628" y="18939"/>
                  </a:lnTo>
                  <a:lnTo>
                    <a:pt x="10769" y="18900"/>
                  </a:lnTo>
                  <a:lnTo>
                    <a:pt x="12289" y="18939"/>
                  </a:lnTo>
                  <a:lnTo>
                    <a:pt x="13746" y="19018"/>
                  </a:lnTo>
                  <a:lnTo>
                    <a:pt x="15012" y="19098"/>
                  </a:lnTo>
                  <a:lnTo>
                    <a:pt x="16216" y="19217"/>
                  </a:lnTo>
                  <a:lnTo>
                    <a:pt x="17295" y="19376"/>
                  </a:lnTo>
                  <a:lnTo>
                    <a:pt x="18244" y="19495"/>
                  </a:lnTo>
                  <a:lnTo>
                    <a:pt x="19701" y="19773"/>
                  </a:lnTo>
                  <a:lnTo>
                    <a:pt x="20145" y="19813"/>
                  </a:lnTo>
                  <a:lnTo>
                    <a:pt x="20588" y="19773"/>
                  </a:lnTo>
                  <a:lnTo>
                    <a:pt x="20967" y="19654"/>
                  </a:lnTo>
                  <a:lnTo>
                    <a:pt x="21221" y="19495"/>
                  </a:lnTo>
                  <a:lnTo>
                    <a:pt x="21411" y="19337"/>
                  </a:lnTo>
                  <a:lnTo>
                    <a:pt x="21538" y="19139"/>
                  </a:lnTo>
                  <a:lnTo>
                    <a:pt x="21600" y="18900"/>
                  </a:lnTo>
                  <a:lnTo>
                    <a:pt x="21600" y="2699"/>
                  </a:lnTo>
                  <a:lnTo>
                    <a:pt x="21538" y="2500"/>
                  </a:lnTo>
                  <a:lnTo>
                    <a:pt x="21476" y="2343"/>
                  </a:lnTo>
                  <a:lnTo>
                    <a:pt x="21284" y="2143"/>
                  </a:lnTo>
                  <a:lnTo>
                    <a:pt x="21094" y="2024"/>
                  </a:lnTo>
                  <a:lnTo>
                    <a:pt x="20716" y="1826"/>
                  </a:lnTo>
                  <a:lnTo>
                    <a:pt x="20272" y="1588"/>
                  </a:lnTo>
                  <a:lnTo>
                    <a:pt x="19193" y="1231"/>
                  </a:lnTo>
                  <a:lnTo>
                    <a:pt x="17990" y="873"/>
                  </a:lnTo>
                  <a:lnTo>
                    <a:pt x="16659" y="556"/>
                  </a:lnTo>
                  <a:lnTo>
                    <a:pt x="15204" y="317"/>
                  </a:lnTo>
                  <a:lnTo>
                    <a:pt x="13746" y="119"/>
                  </a:lnTo>
                  <a:lnTo>
                    <a:pt x="12289" y="39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245821347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11514997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6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6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4292808089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TWO_COLUMNS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8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86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8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88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521795958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 +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96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9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43634764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0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0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2325688154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30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2166674365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9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5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3706697125"/>
      </p:ext>
    </p:extLst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5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0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1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63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305587440"/>
      </p:ext>
    </p:extLst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7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72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1596400707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063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b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8" r:id="rId7"/>
    <p:sldLayoutId id="2147483659" r:id="rId8"/>
    <p:sldLayoutId id="2147483660" r:id="rId9"/>
    <p:sldLayoutId id="2147483662" r:id="rId10"/>
    <p:sldLayoutId id="2147483663" r:id="rId11"/>
    <p:sldLayoutId id="2147483664" r:id="rId12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9pPr>
    </p:titleStyle>
    <p:bodyStyle>
      <a:lvl1pPr marL="457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▪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1pPr>
      <a:lvl2pPr marL="914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2pPr>
      <a:lvl3pPr marL="1371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3pPr>
      <a:lvl4pPr marL="1828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4pPr>
      <a:lvl5pPr marL="22860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5pPr>
      <a:lvl6pPr marL="2743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6pPr>
      <a:lvl7pPr marL="3200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●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7pPr>
      <a:lvl8pPr marL="3657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8pPr>
      <a:lvl9pPr marL="4114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063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b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41960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9pPr>
    </p:titleStyle>
    <p:bodyStyle>
      <a:lvl1pPr marL="457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▪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1pPr>
      <a:lvl2pPr marL="914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2pPr>
      <a:lvl3pPr marL="1371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3pPr>
      <a:lvl4pPr marL="1828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4pPr>
      <a:lvl5pPr marL="22860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5pPr>
      <a:lvl6pPr marL="2743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6pPr>
      <a:lvl7pPr marL="3200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●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7pPr>
      <a:lvl8pPr marL="3657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8pPr>
      <a:lvl9pPr marL="4114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setuptools.pypa.io/en/latest/userguide/package_discovery.html#automatic-discovery" TargetMode="External"/><Relationship Id="rId2" Type="http://schemas.openxmlformats.org/officeDocument/2006/relationships/hyperlink" Target="https://packaging.python.org/en/latest/discussions/src-layout-vs-flat-layout/" TargetMode="Externa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docs.pytest.org/en/stable/explanation/goodpractices.html#choosing-a-test-layou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Title 2"/>
          <p:cNvSpPr txBox="1"/>
          <p:nvPr/>
        </p:nvSpPr>
        <p:spPr>
          <a:xfrm>
            <a:off x="1757197" y="2436323"/>
            <a:ext cx="7137423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lang="da-DK" dirty="0" err="1"/>
              <a:t>repo</a:t>
            </a:r>
            <a:r>
              <a:rPr dirty="0"/>
              <a:t> structure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2643669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a-DK" dirty="0"/>
              <a:t>Motivation</a:t>
            </a:r>
            <a:endParaRPr dirty="0"/>
          </a:p>
        </p:txBody>
      </p:sp>
      <p:sp>
        <p:nvSpPr>
          <p:cNvPr id="28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  <a:p>
            <a:r>
              <a:rPr lang="en-US" dirty="0"/>
              <a:t>We now know what a package is and how to install it.</a:t>
            </a:r>
          </a:p>
          <a:p>
            <a:endParaRPr lang="en-US" dirty="0"/>
          </a:p>
          <a:p>
            <a:r>
              <a:rPr lang="en-US" dirty="0"/>
              <a:t>But often there are additional files you want in a repo.</a:t>
            </a:r>
          </a:p>
          <a:p>
            <a:pPr lvl="1"/>
            <a:r>
              <a:rPr lang="en-US" dirty="0"/>
              <a:t>.gitignore, LICENSE, tests, examples, data, …</a:t>
            </a:r>
          </a:p>
          <a:p>
            <a:endParaRPr lang="en-US" dirty="0"/>
          </a:p>
          <a:p>
            <a:r>
              <a:rPr lang="en-US" dirty="0"/>
              <a:t>Where should the package and everything else go?</a:t>
            </a:r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4780664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4163436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a-DK" dirty="0" err="1"/>
              <a:t>Where</a:t>
            </a:r>
            <a:r>
              <a:rPr lang="da-DK" dirty="0"/>
              <a:t> </a:t>
            </a:r>
            <a:r>
              <a:rPr lang="da-DK" dirty="0" err="1"/>
              <a:t>things</a:t>
            </a:r>
            <a:r>
              <a:rPr lang="da-DK" dirty="0"/>
              <a:t> go</a:t>
            </a:r>
            <a:endParaRPr dirty="0"/>
          </a:p>
        </p:txBody>
      </p:sp>
      <p:sp>
        <p:nvSpPr>
          <p:cNvPr id="28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3574259" cy="360586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  <a:p>
            <a:r>
              <a:rPr lang="en-US" dirty="0"/>
              <a:t>There are no “rules” for where things go. </a:t>
            </a:r>
            <a:endParaRPr lang="en-US" dirty="0">
              <a:highlight>
                <a:srgbClr val="FFFF00"/>
              </a:highlight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3</a:t>
            </a:fld>
            <a:endParaRPr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FCE3F76E-61E0-7515-EF7E-0892D7714A10}"/>
              </a:ext>
            </a:extLst>
          </p:cNvPr>
          <p:cNvSpPr txBox="1">
            <a:spLocks/>
          </p:cNvSpPr>
          <p:nvPr/>
        </p:nvSpPr>
        <p:spPr>
          <a:xfrm>
            <a:off x="4833877" y="845033"/>
            <a:ext cx="3574259" cy="36058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▪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555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hangingPunct="1"/>
            <a:endParaRPr lang="en-US" dirty="0"/>
          </a:p>
          <a:p>
            <a:pPr hangingPunct="1"/>
            <a:endParaRPr lang="en-US" dirty="0"/>
          </a:p>
          <a:p>
            <a:pPr hangingPunct="1"/>
            <a:endParaRPr lang="en-US" dirty="0"/>
          </a:p>
          <a:p>
            <a:pPr hangingPunct="1"/>
            <a:endParaRPr lang="en-US" dirty="0"/>
          </a:p>
          <a:p>
            <a:pPr hangingPunct="1"/>
            <a:endParaRPr lang="en-US" dirty="0"/>
          </a:p>
          <a:p>
            <a:pPr hangingPunct="1"/>
            <a:endParaRPr lang="en-US" dirty="0"/>
          </a:p>
          <a:p>
            <a:pPr hangingPunct="1"/>
            <a:r>
              <a:rPr lang="en-US" dirty="0"/>
              <a:t>But there are guidelines. </a:t>
            </a:r>
            <a:endParaRPr lang="en-US" dirty="0">
              <a:highlight>
                <a:srgbClr val="FFFF00"/>
              </a:highlight>
            </a:endParaRPr>
          </a:p>
          <a:p>
            <a:pPr hangingPunct="1"/>
            <a:endParaRPr lang="en-US" dirty="0"/>
          </a:p>
          <a:p>
            <a:pPr hangingPunct="1"/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DFC7A08-356D-2B9D-2E97-C07B75831F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478" y="2681348"/>
            <a:ext cx="3960000" cy="2043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wild west cowboy GIF by Morgan Creek">
            <a:extLst>
              <a:ext uri="{FF2B5EF4-FFF2-40B4-BE49-F238E27FC236}">
                <a16:creationId xmlns:a16="http://schemas.microsoft.com/office/drawing/2014/main" id="{BDE6D73B-E349-6917-DB67-311984FA50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1554" y="522005"/>
            <a:ext cx="3960000" cy="2219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551925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8" grpId="0" uiExpand="1" build="p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3" name="12502671.jpg" descr="12502671.jpg"/>
          <p:cNvPicPr>
            <a:picLocks noChangeAspect="1"/>
          </p:cNvPicPr>
          <p:nvPr/>
        </p:nvPicPr>
        <p:blipFill>
          <a:blip r:embed="rId2"/>
          <a:srcRect l="17624"/>
          <a:stretch>
            <a:fillRect/>
          </a:stretch>
        </p:blipFill>
        <p:spPr>
          <a:xfrm>
            <a:off x="3220121" y="3282585"/>
            <a:ext cx="1089454" cy="1322553"/>
          </a:xfrm>
          <a:prstGeom prst="rect">
            <a:avLst/>
          </a:prstGeom>
          <a:ln w="12700">
            <a:miter lim="400000"/>
          </a:ln>
        </p:spPr>
      </p:pic>
      <p:sp>
        <p:nvSpPr>
          <p:cNvPr id="769" name="Title 1"/>
          <p:cNvSpPr txBox="1">
            <a:spLocks noGrp="1"/>
          </p:cNvSpPr>
          <p:nvPr>
            <p:ph type="title"/>
          </p:nvPr>
        </p:nvSpPr>
        <p:spPr>
          <a:xfrm>
            <a:off x="521547" y="0"/>
            <a:ext cx="3928532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Autofit/>
          </a:bodyPr>
          <a:lstStyle/>
          <a:p>
            <a:r>
              <a:rPr lang="da-DK" sz="3200" dirty="0" err="1"/>
              <a:t>Why</a:t>
            </a:r>
            <a:r>
              <a:rPr lang="da-DK" sz="3200" dirty="0"/>
              <a:t> </a:t>
            </a:r>
            <a:r>
              <a:rPr lang="da-DK" sz="3200" dirty="0" err="1"/>
              <a:t>you</a:t>
            </a:r>
            <a:r>
              <a:rPr lang="da-DK" sz="3200" dirty="0"/>
              <a:t> </a:t>
            </a:r>
            <a:r>
              <a:rPr lang="da-DK" sz="3200" dirty="0" err="1"/>
              <a:t>should</a:t>
            </a:r>
            <a:r>
              <a:rPr lang="da-DK" sz="3200" dirty="0"/>
              <a:t> </a:t>
            </a:r>
            <a:r>
              <a:rPr lang="da-DK" sz="3200" dirty="0" err="1"/>
              <a:t>care</a:t>
            </a:r>
            <a:endParaRPr sz="3200" dirty="0"/>
          </a:p>
        </p:txBody>
      </p:sp>
      <p:sp>
        <p:nvSpPr>
          <p:cNvPr id="770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048" y="845033"/>
            <a:ext cx="3363319" cy="3480427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defTabSz="850391">
              <a:spcBef>
                <a:spcPts val="500"/>
              </a:spcBef>
              <a:buClrTx/>
              <a:buSzTx/>
              <a:buFontTx/>
              <a:buNone/>
              <a:defRPr sz="1860"/>
            </a:pPr>
            <a:r>
              <a:rPr dirty="0"/>
              <a:t>—&gt; know where to find items</a:t>
            </a:r>
            <a:r>
              <a:rPr lang="da-DK" dirty="0"/>
              <a:t> in </a:t>
            </a:r>
            <a:r>
              <a:rPr lang="da-DK" dirty="0" err="1"/>
              <a:t>someone</a:t>
            </a:r>
            <a:r>
              <a:rPr lang="da-DK" dirty="0"/>
              <a:t> </a:t>
            </a:r>
            <a:r>
              <a:rPr lang="da-DK" dirty="0" err="1"/>
              <a:t>else’s</a:t>
            </a:r>
            <a:r>
              <a:rPr lang="da-DK" dirty="0"/>
              <a:t> </a:t>
            </a:r>
            <a:r>
              <a:rPr lang="da-DK" dirty="0" err="1"/>
              <a:t>code</a:t>
            </a:r>
            <a:endParaRPr dirty="0"/>
          </a:p>
          <a:p>
            <a:pPr marL="0" indent="0" defTabSz="850391">
              <a:spcBef>
                <a:spcPts val="500"/>
              </a:spcBef>
              <a:buClrTx/>
              <a:buSzTx/>
              <a:buFontTx/>
              <a:buNone/>
              <a:defRPr sz="1860"/>
            </a:pPr>
            <a:r>
              <a:rPr dirty="0"/>
              <a:t>e.g. wardrobe</a:t>
            </a:r>
          </a:p>
          <a:p>
            <a:pPr marL="850370" lvl="1" indent="-330699" defTabSz="850391">
              <a:spcBef>
                <a:spcPts val="0"/>
              </a:spcBef>
              <a:buSzPts val="1800"/>
              <a:defRPr sz="1860"/>
            </a:pPr>
            <a:r>
              <a:rPr dirty="0"/>
              <a:t>suit, shirts</a:t>
            </a:r>
          </a:p>
          <a:p>
            <a:pPr marL="850370" lvl="1" indent="-330699" defTabSz="850391">
              <a:spcBef>
                <a:spcPts val="0"/>
              </a:spcBef>
              <a:buSzPts val="1800"/>
              <a:defRPr sz="1860"/>
            </a:pPr>
            <a:r>
              <a:rPr dirty="0"/>
              <a:t>towels</a:t>
            </a:r>
          </a:p>
          <a:p>
            <a:pPr marL="850370" lvl="1" indent="-330699" defTabSz="850391">
              <a:spcBef>
                <a:spcPts val="0"/>
              </a:spcBef>
              <a:buSzPts val="1800"/>
              <a:defRPr sz="1860"/>
            </a:pPr>
            <a:r>
              <a:rPr dirty="0"/>
              <a:t>socks</a:t>
            </a:r>
          </a:p>
          <a:p>
            <a:pPr marL="0" indent="0" defTabSz="850391">
              <a:spcBef>
                <a:spcPts val="0"/>
              </a:spcBef>
              <a:buClrTx/>
              <a:buSzTx/>
              <a:buFontTx/>
              <a:buNone/>
              <a:defRPr sz="1860"/>
            </a:pPr>
            <a:endParaRPr dirty="0"/>
          </a:p>
          <a:p>
            <a:pPr marL="0" indent="0" defTabSz="850391">
              <a:spcBef>
                <a:spcPts val="500"/>
              </a:spcBef>
              <a:buClrTx/>
              <a:buSzTx/>
              <a:buFontTx/>
              <a:buNone/>
              <a:defRPr sz="1860"/>
            </a:pPr>
            <a:r>
              <a:rPr dirty="0"/>
              <a:t>—&gt; </a:t>
            </a:r>
            <a:r>
              <a:rPr lang="da-DK" dirty="0"/>
              <a:t>science/</a:t>
            </a:r>
            <a:r>
              <a:rPr lang="da-DK" dirty="0" err="1"/>
              <a:t>engineering</a:t>
            </a:r>
            <a:r>
              <a:rPr lang="da-DK" dirty="0"/>
              <a:t> is</a:t>
            </a:r>
          </a:p>
          <a:p>
            <a:pPr marL="0" indent="0" defTabSz="850391">
              <a:spcBef>
                <a:spcPts val="500"/>
              </a:spcBef>
              <a:buClrTx/>
              <a:buSzTx/>
              <a:buFontTx/>
              <a:buNone/>
              <a:defRPr sz="1860"/>
            </a:pPr>
            <a:r>
              <a:rPr lang="da-DK" dirty="0" err="1"/>
              <a:t>collaborative</a:t>
            </a:r>
            <a:r>
              <a:rPr lang="da-DK" dirty="0"/>
              <a:t> problem</a:t>
            </a:r>
          </a:p>
          <a:p>
            <a:pPr marL="0" indent="0" defTabSz="850391">
              <a:spcBef>
                <a:spcPts val="500"/>
              </a:spcBef>
              <a:buClrTx/>
              <a:buSzTx/>
              <a:buFontTx/>
              <a:buNone/>
              <a:defRPr sz="1860"/>
            </a:pPr>
            <a:r>
              <a:rPr lang="da-DK" dirty="0" err="1"/>
              <a:t>solving</a:t>
            </a:r>
            <a:r>
              <a:rPr lang="da-DK" dirty="0"/>
              <a:t>. </a:t>
            </a:r>
            <a:r>
              <a:rPr lang="da-DK" dirty="0" err="1"/>
              <a:t>Facilitate</a:t>
            </a:r>
            <a:endParaRPr lang="da-DK" dirty="0"/>
          </a:p>
          <a:p>
            <a:pPr marL="0" indent="0" defTabSz="850391">
              <a:spcBef>
                <a:spcPts val="500"/>
              </a:spcBef>
              <a:buClrTx/>
              <a:buSzTx/>
              <a:buFontTx/>
              <a:buNone/>
              <a:defRPr sz="1860"/>
            </a:pPr>
            <a:r>
              <a:rPr lang="da-DK" dirty="0" err="1"/>
              <a:t>collaboration</a:t>
            </a:r>
            <a:r>
              <a:rPr lang="da-DK" dirty="0"/>
              <a:t>.</a:t>
            </a:r>
            <a:endParaRPr dirty="0"/>
          </a:p>
        </p:txBody>
      </p:sp>
      <p:sp>
        <p:nvSpPr>
          <p:cNvPr id="77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4</a:t>
            </a:fld>
            <a:endParaRPr/>
          </a:p>
        </p:txBody>
      </p:sp>
      <p:pic>
        <p:nvPicPr>
          <p:cNvPr id="772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0079" y="456186"/>
            <a:ext cx="4258120" cy="425812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0" grpId="0" uiExpand="1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2856181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a-DK" dirty="0"/>
              <a:t>Guidelines</a:t>
            </a:r>
            <a:endParaRPr dirty="0"/>
          </a:p>
        </p:txBody>
      </p:sp>
      <p:sp>
        <p:nvSpPr>
          <p:cNvPr id="28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/>
          <a:lstStyle/>
          <a:p>
            <a:pPr marL="558799" indent="-457200">
              <a:buFont typeface="+mj-lt"/>
              <a:buAutoNum type="arabicPeriod"/>
            </a:pPr>
            <a:r>
              <a:rPr lang="en-US" dirty="0"/>
              <a:t>Nest package in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dirty="0"/>
              <a:t> folder.</a:t>
            </a:r>
          </a:p>
          <a:p>
            <a:pPr lvl="1"/>
            <a:r>
              <a:rPr lang="en-US" sz="1800" dirty="0"/>
              <a:t>Recommended by Python Packaging Authority [1]. Reduces accidental imports + other benefits.</a:t>
            </a:r>
          </a:p>
          <a:p>
            <a:pPr lvl="1"/>
            <a:r>
              <a:rPr lang="en-US" sz="1800" dirty="0"/>
              <a:t>No need to modify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pyproject.toml</a:t>
            </a:r>
            <a:r>
              <a:rPr lang="en-US" sz="1800" dirty="0"/>
              <a:t>, package will be auto-discovered [2].</a:t>
            </a:r>
            <a:endParaRPr lang="en-US" dirty="0"/>
          </a:p>
          <a:p>
            <a:pPr marL="558799" indent="-457200">
              <a:buFont typeface="+mj-lt"/>
              <a:buAutoNum type="arabicPeriod"/>
            </a:pPr>
            <a:r>
              <a:rPr lang="en-US" dirty="0"/>
              <a:t>Only ship reusable code in your package.</a:t>
            </a:r>
          </a:p>
          <a:p>
            <a:pPr lvl="1"/>
            <a:r>
              <a:rPr lang="en-US" sz="1800" dirty="0"/>
              <a:t>User-specific settings, examples, data, etc., should go elsewhere.</a:t>
            </a:r>
          </a:p>
          <a:p>
            <a:pPr lvl="1"/>
            <a:r>
              <a:rPr lang="en-US" sz="1800" dirty="0"/>
              <a:t>Tests may or may not be shipped with your package. Depends on what you want. [3]</a:t>
            </a:r>
          </a:p>
          <a:p>
            <a:pPr marL="558799" indent="-457200">
              <a:buFont typeface="+mj-lt"/>
              <a:buAutoNum type="arabicPeriod"/>
            </a:pPr>
            <a:r>
              <a:rPr lang="en-US" dirty="0"/>
              <a:t>Everything else should be…elsewhere.</a:t>
            </a:r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4381004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8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4752715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 fontScale="90000"/>
          </a:bodyPr>
          <a:lstStyle/>
          <a:p>
            <a:r>
              <a:rPr lang="en-US" dirty="0" err="1"/>
              <a:t>Organising</a:t>
            </a:r>
            <a:r>
              <a:rPr lang="en-US" dirty="0"/>
              <a:t> file contents</a:t>
            </a:r>
            <a:endParaRPr dirty="0"/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6</a:t>
            </a:fld>
            <a:endParaRPr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9A83B871-EF1B-CA1C-6BC3-46E1A2C3D46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4548497" cy="377594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Like in many other areas in life, </a:t>
            </a:r>
            <a:br>
              <a:rPr lang="en-US" dirty="0"/>
            </a:br>
            <a:r>
              <a:rPr lang="en-US" dirty="0"/>
              <a:t>code is often organized </a:t>
            </a:r>
            <a:r>
              <a:rPr lang="en-US" b="1" i="1" dirty="0"/>
              <a:t>by purpose or thematically</a:t>
            </a:r>
            <a:br>
              <a:rPr lang="en-US" b="1" i="1" dirty="0"/>
            </a:br>
            <a:endParaRPr lang="en-US" dirty="0"/>
          </a:p>
          <a:p>
            <a:pPr indent="-330192">
              <a:buSzPts val="1700"/>
              <a:defRPr sz="1700"/>
            </a:pPr>
            <a:r>
              <a:rPr lang="en-US" dirty="0"/>
              <a:t>Separate folders:</a:t>
            </a:r>
          </a:p>
          <a:p>
            <a:pPr lvl="1" indent="-330192">
              <a:buSzPts val="1700"/>
              <a:defRPr sz="1700"/>
            </a:pPr>
            <a:r>
              <a:rPr lang="en-US" b="1" i="1" dirty="0" err="1"/>
              <a:t>src</a:t>
            </a:r>
            <a:r>
              <a:rPr lang="en-US" dirty="0"/>
              <a:t> - code that is being developed</a:t>
            </a:r>
          </a:p>
          <a:p>
            <a:pPr lvl="1" indent="-330192">
              <a:buSzPts val="1700"/>
              <a:defRPr sz="1700"/>
            </a:pPr>
            <a:r>
              <a:rPr lang="en-US" b="1" i="1" dirty="0"/>
              <a:t>scripts and notebooks </a:t>
            </a:r>
            <a:r>
              <a:rPr lang="en-US" dirty="0"/>
              <a:t>– for demonstrations, teaching, examples, accompanying papers</a:t>
            </a:r>
          </a:p>
          <a:p>
            <a:pPr lvl="1" indent="-330192">
              <a:buSzPts val="1700"/>
              <a:defRPr sz="1700"/>
            </a:pPr>
            <a:r>
              <a:rPr lang="en-US" b="1" i="1" dirty="0"/>
              <a:t>tests</a:t>
            </a:r>
            <a:r>
              <a:rPr lang="en-US" dirty="0"/>
              <a:t> – you will learn about these tomorrow </a:t>
            </a:r>
            <a:r>
              <a:rPr lang="en-US" dirty="0">
                <a:sym typeface="Wingdings" pitchFamily="2" charset="2"/>
              </a:rPr>
              <a:t></a:t>
            </a:r>
            <a:endParaRPr dirty="0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58FF1B07-F465-FB63-11A6-2A5A9B7995CD}"/>
              </a:ext>
            </a:extLst>
          </p:cNvPr>
          <p:cNvSpPr txBox="1">
            <a:spLocks/>
          </p:cNvSpPr>
          <p:nvPr/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24" tIns="91424" rIns="91424" bIns="91424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fld id="{86CB4B4D-7CA3-9044-876B-883B54F8677D}" type="slidenum">
              <a:rPr lang="en-GB" smtClean="0"/>
              <a:pPr/>
              <a:t>6</a:t>
            </a:fld>
            <a:endParaRPr lang="en-GB"/>
          </a:p>
        </p:txBody>
      </p:sp>
      <p:sp>
        <p:nvSpPr>
          <p:cNvPr id="6" name="Textfeld 4">
            <a:extLst>
              <a:ext uri="{FF2B5EF4-FFF2-40B4-BE49-F238E27FC236}">
                <a16:creationId xmlns:a16="http://schemas.microsoft.com/office/drawing/2014/main" id="{9B5779B1-62A8-DCD7-DC1B-E3F463630F2F}"/>
              </a:ext>
            </a:extLst>
          </p:cNvPr>
          <p:cNvSpPr txBox="1"/>
          <p:nvPr/>
        </p:nvSpPr>
        <p:spPr>
          <a:xfrm>
            <a:off x="5324833" y="1226679"/>
            <a:ext cx="3331029" cy="34778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my_project</a:t>
            </a: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/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008000"/>
                </a:highlight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008000"/>
                </a:highlight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notebooks_scripts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highlight>
                <a:srgbClr val="008000"/>
              </a:highlight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demo.ipynb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recreate_paper_figures.py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pyproject.toml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README.md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requirements.txt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008000"/>
                </a:highlight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008000"/>
                </a:highlight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src</a:t>
            </a: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008000"/>
                </a:highlight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/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package_name</a:t>
            </a: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/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__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init</a:t>
            </a: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__.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analysis.py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constants.py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data_preprocessing.py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data_visualization.py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file_io.py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models.py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008000"/>
                </a:highlight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008000"/>
                </a:highlight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tests</a:t>
            </a: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008000"/>
                </a:highlight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/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test_analysis.py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test_data_processing.py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test_models.py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17783277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4455682" cy="377594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Like in many other areas in life, </a:t>
            </a:r>
            <a:br>
              <a:rPr lang="en-US" dirty="0"/>
            </a:br>
            <a:r>
              <a:rPr lang="en-US" dirty="0"/>
              <a:t>code is often organized </a:t>
            </a:r>
            <a:r>
              <a:rPr lang="en-US" b="1" i="1" dirty="0"/>
              <a:t>by purpose or thematically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dirty="0"/>
              <a:t>Separate code into files/folders by</a:t>
            </a:r>
          </a:p>
          <a:p>
            <a:pPr lvl="1" indent="-330192">
              <a:buSzPts val="1700"/>
              <a:defRPr sz="1700"/>
            </a:pPr>
            <a:r>
              <a:rPr lang="en-US" b="1" i="1" dirty="0"/>
              <a:t>theme / purpose</a:t>
            </a:r>
            <a:r>
              <a:rPr lang="en-US" dirty="0"/>
              <a:t> – data handling, </a:t>
            </a:r>
            <a:br>
              <a:rPr lang="en-US" dirty="0"/>
            </a:br>
            <a:r>
              <a:rPr lang="en-US" dirty="0"/>
              <a:t>preprocessing, plotting, …</a:t>
            </a:r>
          </a:p>
          <a:p>
            <a:pPr lvl="1" indent="-330192">
              <a:buSzPts val="1700"/>
              <a:defRPr sz="1700"/>
            </a:pPr>
            <a:r>
              <a:rPr lang="en-US" b="1" i="1" dirty="0"/>
              <a:t>type</a:t>
            </a:r>
            <a:r>
              <a:rPr lang="en-US" dirty="0"/>
              <a:t> – </a:t>
            </a:r>
            <a:r>
              <a:rPr lang="en-US" dirty="0" err="1"/>
              <a:t>i</a:t>
            </a:r>
            <a:r>
              <a:rPr lang="en-US" dirty="0"/>
              <a:t>/o config, parameters, </a:t>
            </a:r>
            <a:br>
              <a:rPr lang="en-US" dirty="0"/>
            </a:br>
            <a:r>
              <a:rPr lang="en-US" dirty="0"/>
              <a:t>functions</a:t>
            </a:r>
          </a:p>
          <a:p>
            <a:pPr lvl="1"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b="1" dirty="0"/>
              <a:t>Single responsibility principle</a:t>
            </a:r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85848-9117-DBC3-D06F-0C2616355B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534601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 err="1"/>
              <a:t>Organising</a:t>
            </a:r>
            <a:r>
              <a:rPr lang="en-US" dirty="0"/>
              <a:t> file contents</a:t>
            </a:r>
            <a:endParaRPr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99B172C-3EA4-4222-26C9-F7ABC7BD62A0}"/>
              </a:ext>
            </a:extLst>
          </p:cNvPr>
          <p:cNvSpPr txBox="1"/>
          <p:nvPr/>
        </p:nvSpPr>
        <p:spPr>
          <a:xfrm>
            <a:off x="5324833" y="1226679"/>
            <a:ext cx="3331029" cy="34778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my_project</a:t>
            </a: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/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notebooks_scripts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demo.ipynb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recreate_paper_figures.py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pyproject.toml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README.md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requirements.txt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src</a:t>
            </a: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/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package_name</a:t>
            </a: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/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__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init</a:t>
            </a: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__.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008000"/>
                </a:highlight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analysis.py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highlight>
                <a:srgbClr val="008000"/>
              </a:highlight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008000"/>
                </a:highlight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constants.py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highlight>
                <a:srgbClr val="008000"/>
              </a:highlight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008000"/>
                </a:highlight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data_preprocessing.py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highlight>
                <a:srgbClr val="008000"/>
              </a:highlight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008000"/>
                </a:highlight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data_visualization.py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highlight>
                <a:srgbClr val="008000"/>
              </a:highlight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008000"/>
                </a:highlight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file_io.py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highlight>
                <a:srgbClr val="008000"/>
              </a:highlight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008000"/>
                </a:highlight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models.py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highlight>
                <a:srgbClr val="008000"/>
              </a:highlight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tests</a:t>
            </a: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/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test_analysis.py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test_data_processing.py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test_models.py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7755694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4455682" cy="377594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Within-module standard order:</a:t>
            </a:r>
          </a:p>
          <a:p>
            <a:pPr marL="1041373" lvl="2" indent="0">
              <a:buSzPts val="1700"/>
              <a:buNone/>
              <a:defRPr sz="1700"/>
            </a:pPr>
            <a:endParaRPr lang="en-US" b="1"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85848-9117-DBC3-D06F-0C2616355B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534601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 err="1"/>
              <a:t>Organising</a:t>
            </a:r>
            <a:r>
              <a:rPr lang="en-US" dirty="0"/>
              <a:t> file contents</a:t>
            </a:r>
            <a:endParaRPr dirty="0"/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0BAA37EA-AA19-9840-361A-0F03A65DB27C}"/>
              </a:ext>
            </a:extLst>
          </p:cNvPr>
          <p:cNvSpPr/>
          <p:nvPr/>
        </p:nvSpPr>
        <p:spPr>
          <a:xfrm>
            <a:off x="4840129" y="912373"/>
            <a:ext cx="3025083" cy="954105"/>
          </a:xfrm>
          <a:prstGeom prst="rect">
            <a:avLst/>
          </a:prstGeom>
          <a:solidFill>
            <a:srgbClr val="FFFFFF"/>
          </a:solidFill>
          <a:ln w="38100" cap="flat">
            <a:solidFill>
              <a:schemeClr val="accent1"/>
            </a:solidFill>
            <a:prstDash val="dash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10800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1" i="0" u="none" strike="noStrike" kern="0" cap="none" spc="0" normalizeH="0" baseline="0" noProof="0" dirty="0">
                <a:ln>
                  <a:noFill/>
                </a:ln>
                <a:solidFill>
                  <a:srgbClr val="3A81BA"/>
                </a:solidFill>
                <a:effectLst/>
                <a:uLnTx/>
                <a:uFillTx/>
                <a:latin typeface="Arial"/>
                <a:ea typeface="+mj-ea"/>
                <a:cs typeface="Arial"/>
                <a:sym typeface="Arial"/>
              </a:rPr>
              <a:t>1. </a:t>
            </a:r>
            <a:r>
              <a:rPr kumimoji="0" lang="de-DE" sz="1400" b="1" i="0" u="none" strike="noStrike" kern="0" cap="none" spc="0" normalizeH="0" baseline="0" noProof="0" dirty="0" err="1">
                <a:ln>
                  <a:noFill/>
                </a:ln>
                <a:solidFill>
                  <a:srgbClr val="3A81BA"/>
                </a:solidFill>
                <a:effectLst/>
                <a:uLnTx/>
                <a:uFillTx/>
                <a:latin typeface="Arial"/>
                <a:ea typeface="+mj-ea"/>
                <a:cs typeface="Arial"/>
                <a:sym typeface="Arial"/>
              </a:rPr>
              <a:t>imports</a:t>
            </a:r>
            <a:endParaRPr kumimoji="0" lang="de-DE" sz="1400" b="1" i="0" u="none" strike="noStrike" kern="0" cap="none" spc="0" normalizeH="0" baseline="0" noProof="0" dirty="0">
              <a:ln>
                <a:noFill/>
              </a:ln>
              <a:solidFill>
                <a:srgbClr val="3A81BA"/>
              </a:solidFill>
              <a:effectLst/>
              <a:uLnTx/>
              <a:uFillTx/>
              <a:latin typeface="Arial"/>
              <a:ea typeface="+mj-ea"/>
              <a:cs typeface="Arial"/>
              <a:sym typeface="Arial"/>
            </a:endParaRPr>
          </a:p>
          <a:p>
            <a:pPr marL="108000" marR="0" lvl="0" indent="-28575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de-DE" sz="1400" b="1" i="0" u="none" strike="noStrike" kern="0" cap="none" spc="0" normalizeH="0" baseline="0" noProof="0" dirty="0" err="1">
                <a:ln>
                  <a:noFill/>
                </a:ln>
                <a:solidFill>
                  <a:srgbClr val="3A81BA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standard</a:t>
            </a:r>
            <a:r>
              <a:rPr kumimoji="0" lang="de-DE" sz="1400" b="1" i="0" u="none" strike="noStrike" kern="0" cap="none" spc="0" normalizeH="0" baseline="0" noProof="0" dirty="0">
                <a:ln>
                  <a:noFill/>
                </a:ln>
                <a:solidFill>
                  <a:srgbClr val="3A81BA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Python </a:t>
            </a:r>
            <a:r>
              <a:rPr kumimoji="0" lang="de-DE" sz="1400" b="1" i="0" u="none" strike="noStrike" kern="0" cap="none" spc="0" normalizeH="0" baseline="0" noProof="0" dirty="0" err="1">
                <a:ln>
                  <a:noFill/>
                </a:ln>
                <a:solidFill>
                  <a:srgbClr val="3A81BA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library</a:t>
            </a:r>
            <a:endParaRPr kumimoji="0" lang="de-DE" sz="1400" b="1" i="0" u="none" strike="noStrike" kern="0" cap="none" spc="0" normalizeH="0" baseline="0" noProof="0" dirty="0">
              <a:ln>
                <a:noFill/>
              </a:ln>
              <a:solidFill>
                <a:srgbClr val="3A81BA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108000" marR="0" lvl="0" indent="-28575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de-DE" sz="1400" b="1" i="0" u="none" strike="noStrike" kern="0" cap="none" spc="0" normalizeH="0" baseline="0" noProof="0" dirty="0" err="1">
                <a:ln>
                  <a:noFill/>
                </a:ln>
                <a:solidFill>
                  <a:srgbClr val="3A81BA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installed</a:t>
            </a:r>
            <a:r>
              <a:rPr kumimoji="0" lang="de-DE" sz="1400" b="1" i="0" u="none" strike="noStrike" kern="0" cap="none" spc="0" normalizeH="0" baseline="0" noProof="0" dirty="0">
                <a:ln>
                  <a:noFill/>
                </a:ln>
                <a:solidFill>
                  <a:srgbClr val="3A81BA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de-DE" sz="1400" b="1" i="0" u="none" strike="noStrike" kern="0" cap="none" spc="0" normalizeH="0" baseline="0" noProof="0" dirty="0" err="1">
                <a:ln>
                  <a:noFill/>
                </a:ln>
                <a:solidFill>
                  <a:srgbClr val="3A81BA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packages</a:t>
            </a:r>
            <a:endParaRPr kumimoji="0" lang="de-DE" sz="1400" b="1" i="0" u="none" strike="noStrike" kern="0" cap="none" spc="0" normalizeH="0" baseline="0" noProof="0" dirty="0">
              <a:ln>
                <a:noFill/>
              </a:ln>
              <a:solidFill>
                <a:srgbClr val="3A81BA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108000" marR="0" lvl="0" indent="-28575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de-DE" sz="1400" b="1" i="0" u="none" strike="noStrike" kern="0" cap="none" spc="0" normalizeH="0" baseline="0" noProof="0" dirty="0" err="1">
                <a:ln>
                  <a:noFill/>
                </a:ln>
                <a:solidFill>
                  <a:srgbClr val="3A81BA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local</a:t>
            </a:r>
            <a:r>
              <a:rPr kumimoji="0" lang="de-DE" sz="1400" b="1" i="0" u="none" strike="noStrike" kern="0" cap="none" spc="0" normalizeH="0" baseline="0" noProof="0" dirty="0">
                <a:ln>
                  <a:noFill/>
                </a:ln>
                <a:solidFill>
                  <a:srgbClr val="3A81BA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de-DE" sz="1400" b="1" i="0" u="none" strike="noStrike" kern="0" cap="none" spc="0" normalizeH="0" baseline="0" noProof="0" dirty="0" err="1">
                <a:ln>
                  <a:noFill/>
                </a:ln>
                <a:solidFill>
                  <a:srgbClr val="3A81BA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modules</a:t>
            </a:r>
            <a:endParaRPr kumimoji="0" lang="de-DE" sz="1400" b="1" i="0" u="none" strike="noStrike" kern="0" cap="none" spc="0" normalizeH="0" baseline="0" noProof="0" dirty="0">
              <a:ln>
                <a:noFill/>
              </a:ln>
              <a:solidFill>
                <a:srgbClr val="3A81BA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3EB428C6-C919-8DBB-FC96-33D11A430730}"/>
              </a:ext>
            </a:extLst>
          </p:cNvPr>
          <p:cNvSpPr/>
          <p:nvPr/>
        </p:nvSpPr>
        <p:spPr>
          <a:xfrm>
            <a:off x="4840128" y="2163919"/>
            <a:ext cx="3025083" cy="523218"/>
          </a:xfrm>
          <a:prstGeom prst="rect">
            <a:avLst/>
          </a:prstGeom>
          <a:solidFill>
            <a:srgbClr val="FFFFFF"/>
          </a:solidFill>
          <a:ln w="38100" cap="flat">
            <a:solidFill>
              <a:schemeClr val="accent4"/>
            </a:solidFill>
            <a:prstDash val="dash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10800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1" i="0" u="none" strike="noStrike" kern="0" cap="none" spc="0" normalizeH="0" baseline="0" noProof="0" dirty="0">
                <a:ln>
                  <a:noFill/>
                </a:ln>
                <a:solidFill>
                  <a:srgbClr val="57A7B5">
                    <a:lumMod val="75000"/>
                  </a:srgbClr>
                </a:solidFill>
                <a:effectLst/>
                <a:uLnTx/>
                <a:uFillTx/>
                <a:latin typeface="Arial"/>
                <a:ea typeface="+mj-ea"/>
                <a:cs typeface="Arial"/>
                <a:sym typeface="Arial"/>
              </a:rPr>
              <a:t>2. </a:t>
            </a:r>
            <a:r>
              <a:rPr kumimoji="0" lang="de-DE" sz="1400" b="1" i="0" u="none" strike="noStrike" kern="0" cap="none" spc="0" normalizeH="0" baseline="0" noProof="0" dirty="0" err="1">
                <a:ln>
                  <a:noFill/>
                </a:ln>
                <a:solidFill>
                  <a:srgbClr val="57A7B5">
                    <a:lumMod val="75000"/>
                  </a:srgbClr>
                </a:solidFill>
                <a:effectLst/>
                <a:uLnTx/>
                <a:uFillTx/>
                <a:latin typeface="Arial"/>
                <a:ea typeface="+mj-ea"/>
                <a:cs typeface="Arial"/>
                <a:sym typeface="Arial"/>
              </a:rPr>
              <a:t>constants</a:t>
            </a:r>
            <a:endParaRPr kumimoji="0" lang="de-DE" sz="1400" b="1" i="0" u="none" strike="noStrike" kern="0" cap="none" spc="0" normalizeH="0" baseline="0" noProof="0" dirty="0">
              <a:ln>
                <a:noFill/>
              </a:ln>
              <a:solidFill>
                <a:srgbClr val="57A7B5">
                  <a:lumMod val="75000"/>
                </a:srgbClr>
              </a:solidFill>
              <a:effectLst/>
              <a:uLnTx/>
              <a:uFillTx/>
              <a:latin typeface="Arial"/>
              <a:ea typeface="+mj-ea"/>
              <a:cs typeface="Arial"/>
              <a:sym typeface="Arial"/>
            </a:endParaRPr>
          </a:p>
          <a:p>
            <a:pPr marL="10800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DATA_DIR = "/</a:t>
            </a:r>
            <a:r>
              <a:rPr kumimoji="0" lang="de-DE" sz="1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path</a:t>
            </a:r>
            <a:r>
              <a:rPr kumimoji="0" lang="de-DE" sz="1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/</a:t>
            </a:r>
            <a:r>
              <a:rPr kumimoji="0" lang="de-DE" sz="1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to</a:t>
            </a:r>
            <a:r>
              <a:rPr kumimoji="0" lang="de-DE" sz="1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/</a:t>
            </a:r>
            <a:r>
              <a:rPr kumimoji="0" lang="de-DE" sz="1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data</a:t>
            </a:r>
            <a:r>
              <a:rPr kumimoji="0" lang="de-DE" sz="1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"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A41DA84C-8006-D531-F59D-3598342FF0F6}"/>
              </a:ext>
            </a:extLst>
          </p:cNvPr>
          <p:cNvSpPr/>
          <p:nvPr/>
        </p:nvSpPr>
        <p:spPr>
          <a:xfrm>
            <a:off x="4840127" y="2980896"/>
            <a:ext cx="3025083" cy="738662"/>
          </a:xfrm>
          <a:prstGeom prst="rect">
            <a:avLst/>
          </a:prstGeom>
          <a:solidFill>
            <a:srgbClr val="FFFFFF"/>
          </a:solidFill>
          <a:ln w="38100" cap="flat">
            <a:solidFill>
              <a:schemeClr val="accent5"/>
            </a:solidFill>
            <a:prstDash val="dash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10800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1" i="0" u="none" strike="noStrike" kern="0" cap="none" spc="0" normalizeH="0" baseline="0" noProof="0" dirty="0">
                <a:ln>
                  <a:noFill/>
                </a:ln>
                <a:solidFill>
                  <a:srgbClr val="8B81D2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3</a:t>
            </a:r>
            <a:r>
              <a:rPr kumimoji="0" lang="de-DE" sz="1400" b="1" i="0" u="none" strike="noStrike" kern="0" cap="none" spc="0" normalizeH="0" baseline="0" noProof="0" dirty="0">
                <a:ln>
                  <a:noFill/>
                </a:ln>
                <a:solidFill>
                  <a:srgbClr val="8B81D2"/>
                </a:solidFill>
                <a:effectLst/>
                <a:uLnTx/>
                <a:uFillTx/>
                <a:latin typeface="Arial"/>
                <a:ea typeface="+mj-ea"/>
                <a:cs typeface="Arial"/>
                <a:sym typeface="Arial"/>
              </a:rPr>
              <a:t>. </a:t>
            </a:r>
            <a:r>
              <a:rPr kumimoji="0" lang="de-DE" sz="1400" b="1" i="0" u="none" strike="noStrike" kern="0" cap="none" spc="0" normalizeH="0" baseline="0" noProof="0" dirty="0" err="1">
                <a:ln>
                  <a:noFill/>
                </a:ln>
                <a:solidFill>
                  <a:srgbClr val="8B81D2"/>
                </a:solidFill>
                <a:effectLst/>
                <a:uLnTx/>
                <a:uFillTx/>
                <a:latin typeface="Arial"/>
                <a:ea typeface="+mj-ea"/>
                <a:cs typeface="Arial"/>
                <a:sym typeface="Arial"/>
              </a:rPr>
              <a:t>classes</a:t>
            </a:r>
            <a:r>
              <a:rPr kumimoji="0" lang="de-DE" sz="1400" b="1" i="0" u="none" strike="noStrike" kern="0" cap="none" spc="0" normalizeH="0" baseline="0" noProof="0" dirty="0">
                <a:ln>
                  <a:noFill/>
                </a:ln>
                <a:solidFill>
                  <a:srgbClr val="8B81D2"/>
                </a:solidFill>
                <a:effectLst/>
                <a:uLnTx/>
                <a:uFillTx/>
                <a:latin typeface="Arial"/>
                <a:ea typeface="+mj-ea"/>
                <a:cs typeface="Arial"/>
                <a:sym typeface="Arial"/>
              </a:rPr>
              <a:t> and </a:t>
            </a:r>
            <a:r>
              <a:rPr kumimoji="0" lang="de-DE" sz="1400" b="1" i="0" u="none" strike="noStrike" kern="0" cap="none" spc="0" normalizeH="0" baseline="0" noProof="0" dirty="0" err="1">
                <a:ln>
                  <a:noFill/>
                </a:ln>
                <a:solidFill>
                  <a:srgbClr val="8B81D2"/>
                </a:solidFill>
                <a:effectLst/>
                <a:uLnTx/>
                <a:uFillTx/>
                <a:latin typeface="Arial"/>
                <a:ea typeface="+mj-ea"/>
                <a:cs typeface="Arial"/>
                <a:sym typeface="Arial"/>
              </a:rPr>
              <a:t>functions</a:t>
            </a:r>
            <a:endParaRPr kumimoji="0" lang="de-DE" sz="1400" b="1" i="0" u="none" strike="noStrike" kern="0" cap="none" spc="0" normalizeH="0" baseline="0" noProof="0" dirty="0">
              <a:ln>
                <a:noFill/>
              </a:ln>
              <a:solidFill>
                <a:srgbClr val="8B81D2"/>
              </a:solidFill>
              <a:effectLst/>
              <a:uLnTx/>
              <a:uFillTx/>
              <a:latin typeface="Arial"/>
              <a:ea typeface="+mj-ea"/>
              <a:cs typeface="Arial"/>
              <a:sym typeface="Arial"/>
            </a:endParaRPr>
          </a:p>
          <a:p>
            <a:pPr marL="10800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class</a:t>
            </a:r>
            <a:r>
              <a:rPr kumimoji="0" lang="de-DE" sz="1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 </a:t>
            </a:r>
            <a:r>
              <a:rPr kumimoji="0" lang="de-DE" sz="1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ClassName</a:t>
            </a:r>
            <a:r>
              <a:rPr kumimoji="0" lang="de-DE" sz="1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:</a:t>
            </a:r>
          </a:p>
          <a:p>
            <a:pPr marL="10800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def</a:t>
            </a:r>
            <a:r>
              <a:rPr kumimoji="0" lang="de-DE" sz="1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 </a:t>
            </a:r>
            <a:r>
              <a:rPr kumimoji="0" lang="de-DE" sz="1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func_name</a:t>
            </a:r>
            <a:r>
              <a:rPr kumimoji="0" lang="de-DE" sz="1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():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728E2DBB-8D6D-D186-D3BE-01DF2333A567}"/>
              </a:ext>
            </a:extLst>
          </p:cNvPr>
          <p:cNvSpPr/>
          <p:nvPr/>
        </p:nvSpPr>
        <p:spPr>
          <a:xfrm>
            <a:off x="4840127" y="4004690"/>
            <a:ext cx="3025083" cy="523218"/>
          </a:xfrm>
          <a:prstGeom prst="rect">
            <a:avLst/>
          </a:prstGeom>
          <a:solidFill>
            <a:srgbClr val="FFFFFF"/>
          </a:solidFill>
          <a:ln w="38100" cap="flat">
            <a:solidFill>
              <a:srgbClr val="ED72D9"/>
            </a:solidFill>
            <a:prstDash val="dash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10800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1" i="0" u="none" strike="noStrike" kern="0" cap="none" spc="0" normalizeH="0" baseline="0" noProof="0" dirty="0">
                <a:ln>
                  <a:noFill/>
                </a:ln>
                <a:solidFill>
                  <a:srgbClr val="ED72D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4. </a:t>
            </a:r>
            <a:r>
              <a:rPr kumimoji="0" lang="de-DE" sz="1400" b="1" i="0" u="none" strike="noStrike" kern="0" cap="none" spc="0" normalizeH="0" baseline="0" noProof="0" dirty="0" err="1">
                <a:ln>
                  <a:noFill/>
                </a:ln>
                <a:solidFill>
                  <a:srgbClr val="ED72D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main</a:t>
            </a:r>
            <a:r>
              <a:rPr kumimoji="0" lang="de-DE" sz="1400" b="1" i="0" u="none" strike="noStrike" kern="0" cap="none" spc="0" normalizeH="0" baseline="0" noProof="0" dirty="0">
                <a:ln>
                  <a:noFill/>
                </a:ln>
                <a:solidFill>
                  <a:srgbClr val="ED72D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de-DE" sz="1400" b="1" i="0" u="none" strike="noStrike" kern="0" cap="none" spc="0" normalizeH="0" baseline="0" noProof="0" dirty="0" err="1">
                <a:ln>
                  <a:noFill/>
                </a:ln>
                <a:solidFill>
                  <a:srgbClr val="ED72D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execution</a:t>
            </a:r>
            <a:r>
              <a:rPr kumimoji="0" lang="de-DE" sz="1400" b="1" i="0" u="none" strike="noStrike" kern="0" cap="none" spc="0" normalizeH="0" baseline="0" noProof="0" dirty="0">
                <a:ln>
                  <a:noFill/>
                </a:ln>
                <a:solidFill>
                  <a:srgbClr val="ED72D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block</a:t>
            </a:r>
            <a:endParaRPr kumimoji="0" lang="de-DE" sz="1400" b="1" i="0" u="none" strike="noStrike" kern="0" cap="none" spc="0" normalizeH="0" baseline="0" noProof="0" dirty="0">
              <a:ln>
                <a:noFill/>
              </a:ln>
              <a:solidFill>
                <a:srgbClr val="ED72D9"/>
              </a:solidFill>
              <a:effectLst/>
              <a:uLnTx/>
              <a:uFillTx/>
              <a:latin typeface="Arial"/>
              <a:ea typeface="+mj-ea"/>
              <a:cs typeface="Arial"/>
              <a:sym typeface="Arial"/>
            </a:endParaRPr>
          </a:p>
          <a:p>
            <a:pPr marL="10800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if</a:t>
            </a:r>
            <a:r>
              <a:rPr kumimoji="0" lang="de-DE" sz="1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 __</a:t>
            </a:r>
            <a:r>
              <a:rPr kumimoji="0" lang="de-DE" sz="1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name</a:t>
            </a:r>
            <a:r>
              <a:rPr kumimoji="0" lang="de-DE" sz="1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__ == "__</a:t>
            </a:r>
            <a:r>
              <a:rPr kumimoji="0" lang="de-DE" sz="1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main</a:t>
            </a:r>
            <a:r>
              <a:rPr kumimoji="0" lang="de-DE" sz="1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__":</a:t>
            </a:r>
          </a:p>
        </p:txBody>
      </p:sp>
    </p:spTree>
    <p:extLst>
      <p:ext uri="{BB962C8B-B14F-4D97-AF65-F5344CB8AC3E}">
        <p14:creationId xmlns:p14="http://schemas.microsoft.com/office/powerpoint/2010/main" val="771277178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6" name="Screenshot 2022-08-28 at 15.38.56.png" descr="Screenshot 2022-08-28 at 15.38.5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5826" y="973763"/>
            <a:ext cx="2312348" cy="3757566"/>
          </a:xfrm>
          <a:prstGeom prst="rect">
            <a:avLst/>
          </a:prstGeom>
          <a:ln w="12700">
            <a:miter lim="400000"/>
          </a:ln>
        </p:spPr>
      </p:pic>
      <p:sp>
        <p:nvSpPr>
          <p:cNvPr id="747" name="Title 4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6468172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a-DK" dirty="0" err="1"/>
              <a:t>What</a:t>
            </a:r>
            <a:r>
              <a:rPr lang="da-DK" dirty="0"/>
              <a:t> </a:t>
            </a:r>
            <a:r>
              <a:rPr lang="da-DK" dirty="0" err="1"/>
              <a:t>this</a:t>
            </a:r>
            <a:r>
              <a:rPr lang="da-DK" dirty="0"/>
              <a:t> </a:t>
            </a:r>
            <a:r>
              <a:rPr lang="da-DK" dirty="0" err="1"/>
              <a:t>might</a:t>
            </a:r>
            <a:r>
              <a:rPr lang="da-DK" dirty="0"/>
              <a:t> look like</a:t>
            </a:r>
            <a:endParaRPr dirty="0"/>
          </a:p>
        </p:txBody>
      </p:sp>
      <p:sp>
        <p:nvSpPr>
          <p:cNvPr id="748" name="Slide Number Placeholder 1"/>
          <p:cNvSpPr txBox="1"/>
          <p:nvPr/>
        </p:nvSpPr>
        <p:spPr>
          <a:xfrm>
            <a:off x="8247932" y="5273482"/>
            <a:ext cx="391030" cy="411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rPr/>
              <a:t>9</a:t>
            </a:fld>
            <a:endParaRPr/>
          </a:p>
        </p:txBody>
      </p:sp>
      <p:sp>
        <p:nvSpPr>
          <p:cNvPr id="749" name="* pick one from choosealicense.com"/>
          <p:cNvSpPr txBox="1"/>
          <p:nvPr/>
        </p:nvSpPr>
        <p:spPr>
          <a:xfrm>
            <a:off x="361911" y="4936373"/>
            <a:ext cx="2340433" cy="2392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100">
                <a:solidFill>
                  <a:srgbClr val="6BA5B3"/>
                </a:solidFill>
              </a:defRPr>
            </a:lvl1pPr>
          </a:lstStyle>
          <a:p>
            <a:r>
              <a:t>* pick one from choosealicense.com</a:t>
            </a:r>
          </a:p>
        </p:txBody>
      </p:sp>
      <p:sp>
        <p:nvSpPr>
          <p:cNvPr id="750" name="Rectangle 59"/>
          <p:cNvSpPr txBox="1"/>
          <p:nvPr/>
        </p:nvSpPr>
        <p:spPr>
          <a:xfrm>
            <a:off x="6455698" y="746773"/>
            <a:ext cx="2312349" cy="2888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>
                <a:solidFill>
                  <a:srgbClr val="FF9300"/>
                </a:solidFill>
              </a:defRPr>
            </a:lvl1pPr>
          </a:lstStyle>
          <a:p>
            <a:r>
              <a:t>name of package</a:t>
            </a:r>
          </a:p>
        </p:txBody>
      </p:sp>
      <p:sp>
        <p:nvSpPr>
          <p:cNvPr id="751" name="Straight Arrow Connector 64"/>
          <p:cNvSpPr/>
          <p:nvPr/>
        </p:nvSpPr>
        <p:spPr>
          <a:xfrm flipH="1">
            <a:off x="4609580" y="917144"/>
            <a:ext cx="1766296" cy="219023"/>
          </a:xfrm>
          <a:prstGeom prst="line">
            <a:avLst/>
          </a:prstGeom>
          <a:ln w="25400">
            <a:solidFill>
              <a:srgbClr val="FF9300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52" name="Rectangle 59"/>
          <p:cNvSpPr txBox="1"/>
          <p:nvPr/>
        </p:nvSpPr>
        <p:spPr>
          <a:xfrm>
            <a:off x="6455698" y="1975465"/>
            <a:ext cx="2312349" cy="6952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>
                <a:solidFill>
                  <a:srgbClr val="FF9300"/>
                </a:solidFill>
              </a:defRPr>
            </a:pPr>
            <a:r>
              <a:t>modules</a:t>
            </a:r>
          </a:p>
          <a:p>
            <a:pPr>
              <a:defRPr>
                <a:solidFill>
                  <a:srgbClr val="FF9300"/>
                </a:solidFill>
              </a:defRPr>
            </a:pPr>
            <a:r>
              <a:t>your .py files containing your code</a:t>
            </a:r>
          </a:p>
        </p:txBody>
      </p:sp>
      <p:sp>
        <p:nvSpPr>
          <p:cNvPr id="753" name="Rectangle 59"/>
          <p:cNvSpPr txBox="1"/>
          <p:nvPr/>
        </p:nvSpPr>
        <p:spPr>
          <a:xfrm>
            <a:off x="6455698" y="1197907"/>
            <a:ext cx="2312349" cy="4920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>
                <a:solidFill>
                  <a:srgbClr val="FF9300"/>
                </a:solidFill>
              </a:defRPr>
            </a:pPr>
            <a:r>
              <a:t>__init__.py</a:t>
            </a:r>
            <a:br/>
            <a:r>
              <a:rPr b="0"/>
              <a:t>flags folder as package</a:t>
            </a:r>
          </a:p>
        </p:txBody>
      </p:sp>
      <p:sp>
        <p:nvSpPr>
          <p:cNvPr id="754" name="Rectangle 63"/>
          <p:cNvSpPr txBox="1"/>
          <p:nvPr/>
        </p:nvSpPr>
        <p:spPr>
          <a:xfrm>
            <a:off x="375953" y="2993655"/>
            <a:ext cx="2312349" cy="8984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>
                <a:solidFill>
                  <a:srgbClr val="6BA5B3"/>
                </a:solidFill>
              </a:defRPr>
            </a:pPr>
            <a:r>
              <a:rPr b="1"/>
              <a:t>README</a:t>
            </a:r>
            <a:r>
              <a:t> </a:t>
            </a:r>
            <a:br/>
            <a:r>
              <a:t>contains more information e.g. instructions on how to use your package.</a:t>
            </a:r>
          </a:p>
        </p:txBody>
      </p:sp>
      <p:sp>
        <p:nvSpPr>
          <p:cNvPr id="755" name="Rectangle 63"/>
          <p:cNvSpPr txBox="1"/>
          <p:nvPr/>
        </p:nvSpPr>
        <p:spPr>
          <a:xfrm>
            <a:off x="375953" y="2093386"/>
            <a:ext cx="2312349" cy="6952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>
                <a:solidFill>
                  <a:srgbClr val="6BA5B3"/>
                </a:solidFill>
              </a:defRPr>
            </a:pPr>
            <a:r>
              <a:rPr b="1"/>
              <a:t>LICENSE</a:t>
            </a:r>
            <a:r>
              <a:t> </a:t>
            </a:r>
            <a:br/>
            <a:r>
              <a:t>makes the package </a:t>
            </a:r>
            <a:br/>
            <a:r>
              <a:t>(legally) usable.*</a:t>
            </a:r>
          </a:p>
        </p:txBody>
      </p:sp>
      <p:sp>
        <p:nvSpPr>
          <p:cNvPr id="756" name="Rectangle 63"/>
          <p:cNvSpPr txBox="1"/>
          <p:nvPr/>
        </p:nvSpPr>
        <p:spPr>
          <a:xfrm>
            <a:off x="375953" y="4097124"/>
            <a:ext cx="2312349" cy="4920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>
                <a:solidFill>
                  <a:srgbClr val="6BA5B3"/>
                </a:solidFill>
              </a:defRPr>
            </a:pPr>
            <a:r>
              <a:rPr b="1" dirty="0"/>
              <a:t>tests</a:t>
            </a:r>
            <a:br>
              <a:rPr b="1" dirty="0"/>
            </a:br>
            <a:r>
              <a:rPr dirty="0"/>
              <a:t>you know why :)</a:t>
            </a:r>
          </a:p>
        </p:txBody>
      </p:sp>
      <p:sp>
        <p:nvSpPr>
          <p:cNvPr id="757" name="Rectangle 59"/>
          <p:cNvSpPr txBox="1"/>
          <p:nvPr/>
        </p:nvSpPr>
        <p:spPr>
          <a:xfrm>
            <a:off x="6455698" y="3327381"/>
            <a:ext cx="2312349" cy="11695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>
                <a:solidFill>
                  <a:srgbClr val="FF9300"/>
                </a:solidFill>
              </a:defRPr>
            </a:pPr>
            <a:r>
              <a:rPr dirty="0"/>
              <a:t>build instructions &amp; </a:t>
            </a:r>
            <a:br>
              <a:rPr dirty="0"/>
            </a:br>
            <a:r>
              <a:rPr dirty="0"/>
              <a:t>package metadata</a:t>
            </a:r>
          </a:p>
          <a:p>
            <a:pPr>
              <a:defRPr>
                <a:solidFill>
                  <a:srgbClr val="FF9300"/>
                </a:solidFill>
              </a:defRPr>
            </a:pPr>
            <a:r>
              <a:rPr lang="da-DK" dirty="0" err="1"/>
              <a:t>how</a:t>
            </a:r>
            <a:r>
              <a:rPr lang="da-DK" dirty="0"/>
              <a:t> Python </a:t>
            </a:r>
            <a:r>
              <a:rPr lang="da-DK" dirty="0" err="1"/>
              <a:t>knows</a:t>
            </a:r>
            <a:r>
              <a:rPr lang="da-DK" dirty="0"/>
              <a:t> </a:t>
            </a:r>
            <a:r>
              <a:rPr lang="da-DK" dirty="0" err="1"/>
              <a:t>how</a:t>
            </a:r>
            <a:r>
              <a:rPr lang="da-DK" dirty="0"/>
              <a:t> to </a:t>
            </a:r>
            <a:r>
              <a:rPr lang="da-DK" dirty="0" err="1"/>
              <a:t>install</a:t>
            </a:r>
            <a:r>
              <a:rPr lang="da-DK" dirty="0"/>
              <a:t>/</a:t>
            </a:r>
            <a:r>
              <a:rPr lang="da-DK" dirty="0" err="1"/>
              <a:t>distribute</a:t>
            </a:r>
            <a:r>
              <a:rPr lang="da-DK" dirty="0"/>
              <a:t> </a:t>
            </a:r>
            <a:r>
              <a:rPr lang="da-DK" dirty="0" err="1"/>
              <a:t>your</a:t>
            </a:r>
            <a:r>
              <a:rPr lang="da-DK" dirty="0"/>
              <a:t> </a:t>
            </a:r>
            <a:r>
              <a:rPr lang="da-DK" dirty="0" err="1"/>
              <a:t>package</a:t>
            </a:r>
            <a:endParaRPr dirty="0"/>
          </a:p>
        </p:txBody>
      </p:sp>
      <p:sp>
        <p:nvSpPr>
          <p:cNvPr id="758" name="Straight Arrow Connector 64"/>
          <p:cNvSpPr/>
          <p:nvPr/>
        </p:nvSpPr>
        <p:spPr>
          <a:xfrm flipH="1" flipV="1">
            <a:off x="5003169" y="1360915"/>
            <a:ext cx="1361407" cy="1"/>
          </a:xfrm>
          <a:prstGeom prst="line">
            <a:avLst/>
          </a:prstGeom>
          <a:ln w="25400">
            <a:solidFill>
              <a:srgbClr val="FF9300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59" name="Straight Arrow Connector 64"/>
          <p:cNvSpPr/>
          <p:nvPr/>
        </p:nvSpPr>
        <p:spPr>
          <a:xfrm flipH="1" flipV="1">
            <a:off x="5378985" y="1596748"/>
            <a:ext cx="1013304" cy="480742"/>
          </a:xfrm>
          <a:prstGeom prst="line">
            <a:avLst/>
          </a:prstGeom>
          <a:ln w="25400">
            <a:solidFill>
              <a:srgbClr val="FF9300"/>
            </a:solidFill>
            <a:miter lim="400000"/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60" name="Straight Arrow Connector 64"/>
          <p:cNvSpPr/>
          <p:nvPr/>
        </p:nvSpPr>
        <p:spPr>
          <a:xfrm flipH="1" flipV="1">
            <a:off x="5187199" y="1849378"/>
            <a:ext cx="1231023" cy="227095"/>
          </a:xfrm>
          <a:prstGeom prst="line">
            <a:avLst/>
          </a:prstGeom>
          <a:ln w="25400">
            <a:solidFill>
              <a:srgbClr val="FF9300"/>
            </a:solidFill>
            <a:miter lim="400000"/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61" name="Straight Arrow Connector 64"/>
          <p:cNvSpPr/>
          <p:nvPr/>
        </p:nvSpPr>
        <p:spPr>
          <a:xfrm flipH="1">
            <a:off x="5022236" y="2061428"/>
            <a:ext cx="1323273" cy="1"/>
          </a:xfrm>
          <a:prstGeom prst="line">
            <a:avLst/>
          </a:prstGeom>
          <a:ln w="25400">
            <a:solidFill>
              <a:srgbClr val="FF9300"/>
            </a:solidFill>
            <a:miter lim="400000"/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62" name="Straight Arrow Connector 64"/>
          <p:cNvSpPr/>
          <p:nvPr/>
        </p:nvSpPr>
        <p:spPr>
          <a:xfrm flipH="1">
            <a:off x="5225299" y="2088091"/>
            <a:ext cx="1154720" cy="200461"/>
          </a:xfrm>
          <a:prstGeom prst="line">
            <a:avLst/>
          </a:prstGeom>
          <a:ln w="25400">
            <a:solidFill>
              <a:srgbClr val="FF9300"/>
            </a:solidFill>
            <a:miter lim="400000"/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63" name="Straight Arrow Connector 64"/>
          <p:cNvSpPr/>
          <p:nvPr/>
        </p:nvSpPr>
        <p:spPr>
          <a:xfrm flipH="1" flipV="1">
            <a:off x="5078149" y="3212501"/>
            <a:ext cx="1319608" cy="382679"/>
          </a:xfrm>
          <a:prstGeom prst="line">
            <a:avLst/>
          </a:prstGeom>
          <a:ln w="25400">
            <a:solidFill>
              <a:srgbClr val="FF9300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64" name="Straight Arrow Connector 64"/>
          <p:cNvSpPr/>
          <p:nvPr/>
        </p:nvSpPr>
        <p:spPr>
          <a:xfrm>
            <a:off x="2725931" y="2402630"/>
            <a:ext cx="838003" cy="570942"/>
          </a:xfrm>
          <a:prstGeom prst="line">
            <a:avLst/>
          </a:prstGeom>
          <a:ln w="25400">
            <a:solidFill>
              <a:srgbClr val="6BA5B3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65" name="Straight Arrow Connector 64"/>
          <p:cNvSpPr/>
          <p:nvPr/>
        </p:nvSpPr>
        <p:spPr>
          <a:xfrm>
            <a:off x="2721666" y="3269585"/>
            <a:ext cx="842267" cy="204211"/>
          </a:xfrm>
          <a:prstGeom prst="line">
            <a:avLst/>
          </a:prstGeom>
          <a:ln w="25400">
            <a:solidFill>
              <a:srgbClr val="6BA5B3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66" name="Straight Arrow Connector 64"/>
          <p:cNvSpPr/>
          <p:nvPr/>
        </p:nvSpPr>
        <p:spPr>
          <a:xfrm>
            <a:off x="2721719" y="4236266"/>
            <a:ext cx="842268" cy="204212"/>
          </a:xfrm>
          <a:prstGeom prst="line">
            <a:avLst/>
          </a:prstGeom>
          <a:ln w="25400">
            <a:solidFill>
              <a:srgbClr val="6BA5B3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67" name="Rectangle"/>
          <p:cNvSpPr/>
          <p:nvPr/>
        </p:nvSpPr>
        <p:spPr>
          <a:xfrm>
            <a:off x="3633113" y="4047453"/>
            <a:ext cx="1029931" cy="181287"/>
          </a:xfrm>
          <a:prstGeom prst="rect">
            <a:avLst/>
          </a:prstGeom>
          <a:solidFill>
            <a:srgbClr val="2C2D2A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2CD3166-3001-A583-95E0-BFE65B22B82D}"/>
              </a:ext>
            </a:extLst>
          </p:cNvPr>
          <p:cNvSpPr txBox="1"/>
          <p:nvPr/>
        </p:nvSpPr>
        <p:spPr>
          <a:xfrm>
            <a:off x="643467" y="1136167"/>
            <a:ext cx="1737012" cy="73866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FillTx/>
                <a:latin typeface="+mj-lt"/>
                <a:ea typeface="+mj-ea"/>
                <a:cs typeface="+mj-cs"/>
                <a:sym typeface="Arial"/>
              </a:rPr>
              <a:t>UPDATE TO SRC,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highlight>
                  <a:srgbClr val="FFFF00"/>
                </a:highlight>
              </a:rPr>
              <a:t>add gitignore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FillTx/>
                <a:latin typeface="+mj-lt"/>
                <a:ea typeface="+mj-ea"/>
                <a:cs typeface="+mj-cs"/>
                <a:sym typeface="Arial"/>
              </a:rPr>
              <a:t>UPDATE animations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1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1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grpId="1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xit" presetSubtype="0" fill="hold" grpId="1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1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xit" presetSubtype="0" fill="hold" grpId="1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grpId="1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xit" presetSubtype="0" fill="hold" grpId="1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18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9" fill="hold"/>
                                        <p:tgtEl>
                                          <p:spTgt spid="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1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fill="hold"/>
                                        <p:tgtEl>
                                          <p:spTgt spid="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2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5" fill="hold"/>
                                        <p:tgtEl>
                                          <p:spTgt spid="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2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8" fill="hold"/>
                                        <p:tgtEl>
                                          <p:spTgt spid="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2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1" fill="hold"/>
                                        <p:tgtEl>
                                          <p:spTgt spid="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2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4" fill="hold"/>
                                        <p:tgtEl>
                                          <p:spTgt spid="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grpId="2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7" fill="hold"/>
                                        <p:tgtEl>
                                          <p:spTgt spid="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xit" presetSubtype="0" fill="hold" grpId="2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9" grpId="24" animBg="1" advAuto="0"/>
      <p:bldP spid="750" grpId="2" animBg="1" advAuto="0"/>
      <p:bldP spid="751" grpId="3" animBg="1" advAuto="0"/>
      <p:bldP spid="751" grpId="12" animBg="1" advAuto="0"/>
      <p:bldP spid="752" grpId="7" animBg="1" advAuto="0"/>
      <p:bldP spid="753" grpId="4" animBg="1" advAuto="0"/>
      <p:bldP spid="754" grpId="20" animBg="1" advAuto="0"/>
      <p:bldP spid="755" grpId="18" animBg="1" advAuto="0"/>
      <p:bldP spid="756" grpId="22" animBg="1" advAuto="0"/>
      <p:bldP spid="757" grpId="10" animBg="1" advAuto="0"/>
      <p:bldP spid="758" grpId="5" animBg="1" advAuto="0"/>
      <p:bldP spid="758" grpId="13" animBg="1" advAuto="0"/>
      <p:bldP spid="759" grpId="1" animBg="1" advAuto="0"/>
      <p:bldP spid="759" grpId="14" animBg="1" advAuto="0"/>
      <p:bldP spid="760" grpId="6" animBg="1" advAuto="0"/>
      <p:bldP spid="760" grpId="15" animBg="1" advAuto="0"/>
      <p:bldP spid="761" grpId="8" animBg="1" advAuto="0"/>
      <p:bldP spid="761" grpId="16" animBg="1" advAuto="0"/>
      <p:bldP spid="762" grpId="9" animBg="1" advAuto="0"/>
      <p:bldP spid="762" grpId="17" animBg="1" advAuto="0"/>
      <p:bldP spid="763" grpId="11" animBg="1" advAuto="0"/>
      <p:bldP spid="763" grpId="25" animBg="1" advAuto="0"/>
      <p:bldP spid="764" grpId="19" animBg="1" advAuto="0"/>
      <p:bldP spid="765" grpId="21" animBg="1" advAuto="0"/>
      <p:bldP spid="766" grpId="23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370284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 fontScale="90000"/>
          </a:bodyPr>
          <a:lstStyle/>
          <a:p>
            <a:r>
              <a:rPr lang="da-DK" dirty="0" err="1"/>
              <a:t>Retrieval</a:t>
            </a:r>
            <a:r>
              <a:rPr lang="da-DK" dirty="0"/>
              <a:t> practice</a:t>
            </a:r>
            <a:endParaRPr dirty="0"/>
          </a:p>
        </p:txBody>
      </p:sp>
      <p:sp>
        <p:nvSpPr>
          <p:cNvPr id="28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3621672" cy="360586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dirty="0"/>
              <a:t>Discuss briefly with your partner.</a:t>
            </a:r>
          </a:p>
          <a:p>
            <a:pPr lvl="1"/>
            <a:r>
              <a:rPr lang="en-US" sz="1800" dirty="0"/>
              <a:t>How do you structure your repos/code now?</a:t>
            </a:r>
          </a:p>
          <a:p>
            <a:pPr lvl="1"/>
            <a:r>
              <a:rPr lang="en-US" sz="1800" dirty="0"/>
              <a:t>What, if anything, would you change about your current structure?</a:t>
            </a:r>
          </a:p>
          <a:p>
            <a:pPr lvl="1"/>
            <a:r>
              <a:rPr lang="en-US" sz="1800" dirty="0"/>
              <a:t>What concerns/questions do you have about these guidelines for repo structure?</a:t>
            </a:r>
            <a:endParaRPr lang="en-US" dirty="0"/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10</a:t>
            </a:fld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A254A9A-57B8-98F1-8494-6906ECF38A9B}"/>
              </a:ext>
            </a:extLst>
          </p:cNvPr>
          <p:cNvSpPr txBox="1"/>
          <p:nvPr/>
        </p:nvSpPr>
        <p:spPr>
          <a:xfrm>
            <a:off x="5601547" y="1891659"/>
            <a:ext cx="2611120" cy="5232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(add image of folder structure from prev. slide)</a:t>
            </a:r>
          </a:p>
        </p:txBody>
      </p:sp>
    </p:spTree>
    <p:extLst>
      <p:ext uri="{BB962C8B-B14F-4D97-AF65-F5344CB8AC3E}">
        <p14:creationId xmlns:p14="http://schemas.microsoft.com/office/powerpoint/2010/main" val="2596852132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2856181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a-DK" dirty="0" err="1"/>
              <a:t>Discussion</a:t>
            </a:r>
            <a:endParaRPr dirty="0"/>
          </a:p>
        </p:txBody>
      </p:sp>
      <p:sp>
        <p:nvSpPr>
          <p:cNvPr id="28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9461619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8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8" name="Group"/>
          <p:cNvGrpSpPr/>
          <p:nvPr/>
        </p:nvGrpSpPr>
        <p:grpSpPr>
          <a:xfrm>
            <a:off x="5242193" y="-1"/>
            <a:ext cx="1955705" cy="5143501"/>
            <a:chOff x="0" y="0"/>
            <a:chExt cx="1955703" cy="5143500"/>
          </a:xfrm>
        </p:grpSpPr>
        <p:pic>
          <p:nvPicPr>
            <p:cNvPr id="736" name="Screenshot 2022-08-28 at 15.40.38.png" descr="Screenshot 2022-08-28 at 15.40.38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955704" cy="51435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737" name="Rectangle"/>
            <p:cNvSpPr/>
            <p:nvPr/>
          </p:nvSpPr>
          <p:spPr>
            <a:xfrm>
              <a:off x="128584" y="2586299"/>
              <a:ext cx="940248" cy="181287"/>
            </a:xfrm>
            <a:prstGeom prst="rect">
              <a:avLst/>
            </a:prstGeom>
            <a:solidFill>
              <a:srgbClr val="2C2D2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  <p:grpSp>
        <p:nvGrpSpPr>
          <p:cNvPr id="741" name="Group"/>
          <p:cNvGrpSpPr/>
          <p:nvPr/>
        </p:nvGrpSpPr>
        <p:grpSpPr>
          <a:xfrm>
            <a:off x="5247739" y="-1"/>
            <a:ext cx="1944613" cy="5143501"/>
            <a:chOff x="0" y="0"/>
            <a:chExt cx="1944612" cy="5143500"/>
          </a:xfrm>
        </p:grpSpPr>
        <p:pic>
          <p:nvPicPr>
            <p:cNvPr id="739" name="Screenshot 2022-08-28 at 15.38.33.png" descr="Screenshot 2022-08-28 at 15.38.33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1944613" cy="51435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740" name="Rectangle"/>
            <p:cNvSpPr/>
            <p:nvPr/>
          </p:nvSpPr>
          <p:spPr>
            <a:xfrm>
              <a:off x="262746" y="4344937"/>
              <a:ext cx="940249" cy="181287"/>
            </a:xfrm>
            <a:prstGeom prst="rect">
              <a:avLst/>
            </a:prstGeom>
            <a:solidFill>
              <a:srgbClr val="22232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  <p:pic>
        <p:nvPicPr>
          <p:cNvPr id="742" name="Screenshot 2022-08-28 at 15.37.50.png" descr="Screenshot 2022-08-28 at 15.37.5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94146" y="-1"/>
            <a:ext cx="1948296" cy="5143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8" grpId="1" animBg="1" advAuto="0"/>
      <p:bldP spid="741" grpId="2" animBg="1" advAuto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3363215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Advantage 2</a:t>
            </a:r>
          </a:p>
        </p:txBody>
      </p:sp>
      <p:sp>
        <p:nvSpPr>
          <p:cNvPr id="776" name="Text Placeholder 2"/>
          <p:cNvSpPr txBox="1">
            <a:spLocks noGrp="1"/>
          </p:cNvSpPr>
          <p:nvPr>
            <p:ph type="body" sz="quarter" idx="1"/>
          </p:nvPr>
        </p:nvSpPr>
        <p:spPr>
          <a:xfrm>
            <a:off x="869048" y="845033"/>
            <a:ext cx="3363319" cy="2448798"/>
          </a:xfrm>
          <a:prstGeom prst="rect">
            <a:avLst/>
          </a:prstGeom>
        </p:spPr>
        <p:txBody>
          <a:bodyPr/>
          <a:lstStyle/>
          <a:p>
            <a:r>
              <a:t>it makes all of your code </a:t>
            </a: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installable*</a:t>
            </a:r>
          </a:p>
          <a:p>
            <a:r>
              <a:t>which makes all of your code </a:t>
            </a: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importable</a:t>
            </a:r>
          </a:p>
        </p:txBody>
      </p:sp>
      <p:sp>
        <p:nvSpPr>
          <p:cNvPr id="777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13</a:t>
            </a:fld>
            <a:endParaRPr/>
          </a:p>
        </p:txBody>
      </p:sp>
      <p:grpSp>
        <p:nvGrpSpPr>
          <p:cNvPr id="784" name="Group 5"/>
          <p:cNvGrpSpPr/>
          <p:nvPr/>
        </p:nvGrpSpPr>
        <p:grpSpPr>
          <a:xfrm>
            <a:off x="4911635" y="1321992"/>
            <a:ext cx="3322995" cy="1813896"/>
            <a:chOff x="0" y="0"/>
            <a:chExt cx="3322994" cy="1813894"/>
          </a:xfrm>
        </p:grpSpPr>
        <p:grpSp>
          <p:nvGrpSpPr>
            <p:cNvPr id="780" name="Rounded Rectangle 6"/>
            <p:cNvGrpSpPr/>
            <p:nvPr/>
          </p:nvGrpSpPr>
          <p:grpSpPr>
            <a:xfrm>
              <a:off x="0" y="-1"/>
              <a:ext cx="3322993" cy="264256"/>
              <a:chOff x="0" y="0"/>
              <a:chExt cx="3322992" cy="264254"/>
            </a:xfrm>
          </p:grpSpPr>
          <p:sp>
            <p:nvSpPr>
              <p:cNvPr id="778" name="Rounded Rectangle"/>
              <p:cNvSpPr/>
              <p:nvPr/>
            </p:nvSpPr>
            <p:spPr>
              <a:xfrm>
                <a:off x="0" y="22431"/>
                <a:ext cx="3322993" cy="219392"/>
              </a:xfrm>
              <a:prstGeom prst="roundRect">
                <a:avLst>
                  <a:gd name="adj" fmla="val 3389"/>
                </a:avLst>
              </a:prstGeom>
              <a:solidFill>
                <a:srgbClr val="666666"/>
              </a:solidFill>
              <a:ln w="25400" cap="flat">
                <a:solidFill>
                  <a:srgbClr val="666666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779" name="Terminal"/>
              <p:cNvSpPr txBox="1"/>
              <p:nvPr/>
            </p:nvSpPr>
            <p:spPr>
              <a:xfrm>
                <a:off x="60598" y="-1"/>
                <a:ext cx="3201798" cy="26425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>
                  <a:defRPr sz="1200">
                    <a:solidFill>
                      <a:srgbClr val="FFFFFF"/>
                    </a:solidFill>
                  </a:defRPr>
                </a:lvl1pPr>
              </a:lstStyle>
              <a:p>
                <a:r>
                  <a:t>Terminal</a:t>
                </a:r>
              </a:p>
            </p:txBody>
          </p:sp>
        </p:grpSp>
        <p:grpSp>
          <p:nvGrpSpPr>
            <p:cNvPr id="783" name="Rectangle 7"/>
            <p:cNvGrpSpPr/>
            <p:nvPr/>
          </p:nvGrpSpPr>
          <p:grpSpPr>
            <a:xfrm>
              <a:off x="0" y="232495"/>
              <a:ext cx="3322995" cy="1581400"/>
              <a:chOff x="0" y="0"/>
              <a:chExt cx="3322994" cy="1581399"/>
            </a:xfrm>
          </p:grpSpPr>
          <p:sp>
            <p:nvSpPr>
              <p:cNvPr id="781" name="Rectangle"/>
              <p:cNvSpPr/>
              <p:nvPr/>
            </p:nvSpPr>
            <p:spPr>
              <a:xfrm>
                <a:off x="-1" y="-1"/>
                <a:ext cx="3322996" cy="1581401"/>
              </a:xfrm>
              <a:prstGeom prst="rect">
                <a:avLst/>
              </a:prstGeom>
              <a:solidFill>
                <a:srgbClr val="000000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782" name="&gt; pip install brewing…"/>
              <p:cNvSpPr txBox="1"/>
              <p:nvPr/>
            </p:nvSpPr>
            <p:spPr>
              <a:xfrm>
                <a:off x="58419" y="12699"/>
                <a:ext cx="3206156" cy="11709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/>
              <a:p>
                <a:pPr>
                  <a:defRPr b="1">
                    <a:solidFill>
                      <a:srgbClr val="FFFFFF"/>
                    </a:solidFill>
                    <a:latin typeface="Courier"/>
                    <a:ea typeface="Courier"/>
                    <a:cs typeface="Courier"/>
                    <a:sym typeface="Courier"/>
                  </a:defRPr>
                </a:pPr>
                <a:r>
                  <a:t>&gt; pip install brewing</a:t>
                </a:r>
              </a:p>
              <a:p>
                <a:pPr>
                  <a:defRPr b="1">
                    <a:solidFill>
                      <a:srgbClr val="FFFFFF"/>
                    </a:solidFill>
                    <a:latin typeface="Courier"/>
                    <a:ea typeface="Courier"/>
                    <a:cs typeface="Courier"/>
                    <a:sym typeface="Courier"/>
                  </a:defRPr>
                </a:pPr>
                <a:r>
                  <a:t>&gt;</a:t>
                </a:r>
              </a:p>
              <a:p>
                <a:pPr>
                  <a:defRPr b="1">
                    <a:solidFill>
                      <a:srgbClr val="FFFFFF"/>
                    </a:solidFill>
                    <a:latin typeface="Courier"/>
                    <a:ea typeface="Courier"/>
                    <a:cs typeface="Courier"/>
                    <a:sym typeface="Courier"/>
                  </a:defRPr>
                </a:pPr>
                <a:r>
                  <a:t>&gt; python</a:t>
                </a:r>
              </a:p>
              <a:p>
                <a:pPr>
                  <a:defRPr b="1">
                    <a:solidFill>
                      <a:srgbClr val="FFFFFF"/>
                    </a:solidFill>
                    <a:latin typeface="Courier"/>
                    <a:ea typeface="Courier"/>
                    <a:cs typeface="Courier"/>
                    <a:sym typeface="Courier"/>
                  </a:defRPr>
                </a:pPr>
                <a:r>
                  <a:t>&gt;&gt;&gt; import brewing</a:t>
                </a:r>
              </a:p>
              <a:p>
                <a:pPr>
                  <a:defRPr b="1">
                    <a:solidFill>
                      <a:srgbClr val="FFFFFF"/>
                    </a:solidFill>
                    <a:latin typeface="Courier"/>
                    <a:ea typeface="Courier"/>
                    <a:cs typeface="Courier"/>
                    <a:sym typeface="Courier"/>
                  </a:defRPr>
                </a:pPr>
                <a:r>
                  <a:t>&gt;&gt;&gt; brewing.brew_a_potion()</a:t>
                </a:r>
              </a:p>
            </p:txBody>
          </p:sp>
        </p:grpSp>
      </p:grpSp>
      <p:sp>
        <p:nvSpPr>
          <p:cNvPr id="785" name="Rectangle 14"/>
          <p:cNvSpPr txBox="1"/>
          <p:nvPr/>
        </p:nvSpPr>
        <p:spPr>
          <a:xfrm>
            <a:off x="604611" y="3353699"/>
            <a:ext cx="3231553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&gt;&gt;&gt;</a:t>
            </a:r>
          </a:p>
        </p:txBody>
      </p:sp>
      <p:sp>
        <p:nvSpPr>
          <p:cNvPr id="786" name="* (need a few other changes we will go over)"/>
          <p:cNvSpPr txBox="1"/>
          <p:nvPr/>
        </p:nvSpPr>
        <p:spPr>
          <a:xfrm>
            <a:off x="1051814" y="4337144"/>
            <a:ext cx="4127501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defRPr sz="16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* (need a few other changes we will go over)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5" grpId="1" animBg="1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14</a:t>
            </a:fld>
            <a:endParaRPr/>
          </a:p>
        </p:txBody>
      </p:sp>
      <p:sp>
        <p:nvSpPr>
          <p:cNvPr id="789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070878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Organise what?</a:t>
            </a:r>
          </a:p>
        </p:txBody>
      </p:sp>
      <p:sp>
        <p:nvSpPr>
          <p:cNvPr id="790" name="Project 1"/>
          <p:cNvSpPr txBox="1"/>
          <p:nvPr/>
        </p:nvSpPr>
        <p:spPr>
          <a:xfrm>
            <a:off x="623648" y="935388"/>
            <a:ext cx="1167131" cy="434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20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>
              <a:defRPr>
                <a:latin typeface="Avenir Book"/>
                <a:ea typeface="Avenir Book"/>
                <a:cs typeface="Avenir Book"/>
                <a:sym typeface="Avenir Book"/>
              </a:defRPr>
            </a:pP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Project 1</a:t>
            </a:r>
          </a:p>
        </p:txBody>
      </p:sp>
      <p:sp>
        <p:nvSpPr>
          <p:cNvPr id="791" name="Project 2"/>
          <p:cNvSpPr txBox="1"/>
          <p:nvPr/>
        </p:nvSpPr>
        <p:spPr>
          <a:xfrm>
            <a:off x="4916947" y="935388"/>
            <a:ext cx="1167131" cy="434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20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>
              <a:defRPr>
                <a:latin typeface="Avenir Book"/>
                <a:ea typeface="Avenir Book"/>
                <a:cs typeface="Avenir Book"/>
                <a:sym typeface="Avenir Book"/>
              </a:defRPr>
            </a:pP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Project 2</a:t>
            </a:r>
          </a:p>
        </p:txBody>
      </p:sp>
      <p:sp>
        <p:nvSpPr>
          <p:cNvPr id="792" name="pandas = 1.2.4"/>
          <p:cNvSpPr txBox="1"/>
          <p:nvPr/>
        </p:nvSpPr>
        <p:spPr>
          <a:xfrm>
            <a:off x="916256" y="2105727"/>
            <a:ext cx="112339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pandas = 1.2.4</a:t>
            </a:r>
          </a:p>
        </p:txBody>
      </p:sp>
      <p:sp>
        <p:nvSpPr>
          <p:cNvPr id="793" name="numpy = 1.22.0"/>
          <p:cNvSpPr txBox="1"/>
          <p:nvPr/>
        </p:nvSpPr>
        <p:spPr>
          <a:xfrm>
            <a:off x="893422" y="1877049"/>
            <a:ext cx="117993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numpy = 1.22.0</a:t>
            </a:r>
          </a:p>
        </p:txBody>
      </p:sp>
      <p:sp>
        <p:nvSpPr>
          <p:cNvPr id="794" name="Rectangle"/>
          <p:cNvSpPr/>
          <p:nvPr/>
        </p:nvSpPr>
        <p:spPr>
          <a:xfrm>
            <a:off x="492678" y="796814"/>
            <a:ext cx="3910411" cy="3849843"/>
          </a:xfrm>
          <a:prstGeom prst="rect">
            <a:avLst/>
          </a:prstGeom>
          <a:ln w="25400">
            <a:solidFill>
              <a:schemeClr val="accent1"/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795" name="Rectangle"/>
          <p:cNvSpPr/>
          <p:nvPr/>
        </p:nvSpPr>
        <p:spPr>
          <a:xfrm>
            <a:off x="4724222" y="796814"/>
            <a:ext cx="3910411" cy="3849843"/>
          </a:xfrm>
          <a:prstGeom prst="rect">
            <a:avLst/>
          </a:prstGeom>
          <a:ln w="25400">
            <a:solidFill>
              <a:schemeClr val="accent1"/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796" name="Rectangle"/>
          <p:cNvSpPr/>
          <p:nvPr/>
        </p:nvSpPr>
        <p:spPr>
          <a:xfrm>
            <a:off x="828053" y="1405443"/>
            <a:ext cx="1477157" cy="1385341"/>
          </a:xfrm>
          <a:prstGeom prst="rect">
            <a:avLst/>
          </a:prstGeom>
          <a:ln w="25400">
            <a:solidFill>
              <a:schemeClr val="accent1"/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797" name="packages"/>
          <p:cNvSpPr txBox="1"/>
          <p:nvPr/>
        </p:nvSpPr>
        <p:spPr>
          <a:xfrm>
            <a:off x="922251" y="1526224"/>
            <a:ext cx="881305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>
              <a:defRPr>
                <a:latin typeface="Avenir Book"/>
                <a:ea typeface="Avenir Book"/>
                <a:cs typeface="Avenir Book"/>
                <a:sym typeface="Avenir Book"/>
              </a:defRPr>
            </a:pP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packages</a:t>
            </a:r>
          </a:p>
        </p:txBody>
      </p:sp>
      <p:sp>
        <p:nvSpPr>
          <p:cNvPr id="798" name="Rectangle"/>
          <p:cNvSpPr/>
          <p:nvPr/>
        </p:nvSpPr>
        <p:spPr>
          <a:xfrm>
            <a:off x="828053" y="3015585"/>
            <a:ext cx="1477157" cy="1385341"/>
          </a:xfrm>
          <a:prstGeom prst="rect">
            <a:avLst/>
          </a:prstGeom>
          <a:ln w="25400">
            <a:solidFill>
              <a:schemeClr val="accent1"/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799" name="code"/>
          <p:cNvSpPr txBox="1"/>
          <p:nvPr/>
        </p:nvSpPr>
        <p:spPr>
          <a:xfrm>
            <a:off x="922251" y="3136366"/>
            <a:ext cx="512370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code</a:t>
            </a:r>
          </a:p>
        </p:txBody>
      </p:sp>
      <p:sp>
        <p:nvSpPr>
          <p:cNvPr id="800" name="Rectangle"/>
          <p:cNvSpPr/>
          <p:nvPr/>
        </p:nvSpPr>
        <p:spPr>
          <a:xfrm>
            <a:off x="2512572" y="3015585"/>
            <a:ext cx="1477157" cy="1385341"/>
          </a:xfrm>
          <a:prstGeom prst="rect">
            <a:avLst/>
          </a:prstGeom>
          <a:ln w="25400">
            <a:solidFill>
              <a:schemeClr val="accent1"/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01" name="Rectangle"/>
          <p:cNvSpPr/>
          <p:nvPr/>
        </p:nvSpPr>
        <p:spPr>
          <a:xfrm>
            <a:off x="5130286" y="1405443"/>
            <a:ext cx="1477157" cy="1385341"/>
          </a:xfrm>
          <a:prstGeom prst="rect">
            <a:avLst/>
          </a:prstGeom>
          <a:ln w="25400">
            <a:solidFill>
              <a:schemeClr val="accent1"/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02" name="packages"/>
          <p:cNvSpPr txBox="1"/>
          <p:nvPr/>
        </p:nvSpPr>
        <p:spPr>
          <a:xfrm>
            <a:off x="5224483" y="1526224"/>
            <a:ext cx="881305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>
              <a:defRPr>
                <a:latin typeface="Avenir Book"/>
                <a:ea typeface="Avenir Book"/>
                <a:cs typeface="Avenir Book"/>
                <a:sym typeface="Avenir Book"/>
              </a:defRPr>
            </a:pP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packages</a:t>
            </a:r>
          </a:p>
        </p:txBody>
      </p:sp>
      <p:sp>
        <p:nvSpPr>
          <p:cNvPr id="803" name="Rectangle"/>
          <p:cNvSpPr/>
          <p:nvPr/>
        </p:nvSpPr>
        <p:spPr>
          <a:xfrm>
            <a:off x="5130286" y="3015585"/>
            <a:ext cx="1477157" cy="1385341"/>
          </a:xfrm>
          <a:prstGeom prst="rect">
            <a:avLst/>
          </a:prstGeom>
          <a:ln w="25400">
            <a:solidFill>
              <a:schemeClr val="accent1"/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04" name="code"/>
          <p:cNvSpPr txBox="1"/>
          <p:nvPr/>
        </p:nvSpPr>
        <p:spPr>
          <a:xfrm>
            <a:off x="5224483" y="3136366"/>
            <a:ext cx="512370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code</a:t>
            </a:r>
          </a:p>
        </p:txBody>
      </p:sp>
      <p:sp>
        <p:nvSpPr>
          <p:cNvPr id="805" name="Rectangle"/>
          <p:cNvSpPr/>
          <p:nvPr/>
        </p:nvSpPr>
        <p:spPr>
          <a:xfrm>
            <a:off x="6814804" y="3015585"/>
            <a:ext cx="1477157" cy="1385341"/>
          </a:xfrm>
          <a:prstGeom prst="rect">
            <a:avLst/>
          </a:prstGeom>
          <a:ln w="25400">
            <a:solidFill>
              <a:schemeClr val="accent1"/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06" name="numba = 1.0.2"/>
          <p:cNvSpPr txBox="1"/>
          <p:nvPr/>
        </p:nvSpPr>
        <p:spPr>
          <a:xfrm>
            <a:off x="5218488" y="2156576"/>
            <a:ext cx="1100837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numba = 1.0.2</a:t>
            </a:r>
          </a:p>
        </p:txBody>
      </p:sp>
      <p:sp>
        <p:nvSpPr>
          <p:cNvPr id="807" name="Slide Number Placeholder 3"/>
          <p:cNvSpPr txBox="1"/>
          <p:nvPr/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t>14</a:t>
            </a:fld>
            <a:endParaRPr/>
          </a:p>
        </p:txBody>
      </p:sp>
      <p:sp>
        <p:nvSpPr>
          <p:cNvPr id="808" name="constants.py"/>
          <p:cNvSpPr txBox="1"/>
          <p:nvPr/>
        </p:nvSpPr>
        <p:spPr>
          <a:xfrm>
            <a:off x="5219801" y="3450273"/>
            <a:ext cx="956515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constants.py</a:t>
            </a:r>
          </a:p>
        </p:txBody>
      </p:sp>
      <p:sp>
        <p:nvSpPr>
          <p:cNvPr id="809" name="training.py"/>
          <p:cNvSpPr txBox="1"/>
          <p:nvPr/>
        </p:nvSpPr>
        <p:spPr>
          <a:xfrm>
            <a:off x="5219801" y="3695420"/>
            <a:ext cx="829108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training.py</a:t>
            </a:r>
          </a:p>
        </p:txBody>
      </p:sp>
      <p:sp>
        <p:nvSpPr>
          <p:cNvPr id="810" name="simulation.py"/>
          <p:cNvSpPr txBox="1"/>
          <p:nvPr/>
        </p:nvSpPr>
        <p:spPr>
          <a:xfrm>
            <a:off x="879832" y="3460406"/>
            <a:ext cx="1007111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simulation.py</a:t>
            </a:r>
          </a:p>
        </p:txBody>
      </p:sp>
      <p:sp>
        <p:nvSpPr>
          <p:cNvPr id="811" name="evaluation.py"/>
          <p:cNvSpPr txBox="1"/>
          <p:nvPr/>
        </p:nvSpPr>
        <p:spPr>
          <a:xfrm>
            <a:off x="879832" y="3705554"/>
            <a:ext cx="1013055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evaluation.py</a:t>
            </a:r>
          </a:p>
        </p:txBody>
      </p:sp>
      <p:sp>
        <p:nvSpPr>
          <p:cNvPr id="812" name="notebook23.ipynb"/>
          <p:cNvSpPr txBox="1"/>
          <p:nvPr/>
        </p:nvSpPr>
        <p:spPr>
          <a:xfrm>
            <a:off x="2599233" y="3705554"/>
            <a:ext cx="1354736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notebook23.ipynb</a:t>
            </a:r>
          </a:p>
        </p:txBody>
      </p:sp>
      <p:sp>
        <p:nvSpPr>
          <p:cNvPr id="813" name="tests/"/>
          <p:cNvSpPr txBox="1"/>
          <p:nvPr/>
        </p:nvSpPr>
        <p:spPr>
          <a:xfrm>
            <a:off x="2599233" y="3460406"/>
            <a:ext cx="47630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tests/</a:t>
            </a:r>
          </a:p>
        </p:txBody>
      </p:sp>
      <p:sp>
        <p:nvSpPr>
          <p:cNvPr id="814" name="other stuff"/>
          <p:cNvSpPr txBox="1"/>
          <p:nvPr/>
        </p:nvSpPr>
        <p:spPr>
          <a:xfrm>
            <a:off x="2606769" y="3136366"/>
            <a:ext cx="1137871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other stuff   </a:t>
            </a:r>
          </a:p>
        </p:txBody>
      </p:sp>
      <p:sp>
        <p:nvSpPr>
          <p:cNvPr id="815" name="other stuff"/>
          <p:cNvSpPr txBox="1"/>
          <p:nvPr/>
        </p:nvSpPr>
        <p:spPr>
          <a:xfrm>
            <a:off x="6909002" y="3136366"/>
            <a:ext cx="1137870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>
              <a:defRPr>
                <a:latin typeface="Avenir Book"/>
                <a:ea typeface="Avenir Book"/>
                <a:cs typeface="Avenir Book"/>
                <a:sym typeface="Avenir Book"/>
              </a:defRPr>
            </a:pP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other stuff   </a:t>
            </a:r>
          </a:p>
        </p:txBody>
      </p:sp>
      <p:sp>
        <p:nvSpPr>
          <p:cNvPr id="816" name="notebook23.ipynb"/>
          <p:cNvSpPr txBox="1"/>
          <p:nvPr/>
        </p:nvSpPr>
        <p:spPr>
          <a:xfrm>
            <a:off x="6901466" y="3683509"/>
            <a:ext cx="1354735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notebook23.ipynb</a:t>
            </a:r>
          </a:p>
        </p:txBody>
      </p:sp>
      <p:sp>
        <p:nvSpPr>
          <p:cNvPr id="817" name="tests/"/>
          <p:cNvSpPr txBox="1"/>
          <p:nvPr/>
        </p:nvSpPr>
        <p:spPr>
          <a:xfrm>
            <a:off x="6901466" y="3438361"/>
            <a:ext cx="47630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tests/</a:t>
            </a:r>
          </a:p>
        </p:txBody>
      </p:sp>
      <p:sp>
        <p:nvSpPr>
          <p:cNvPr id="818" name="pandas = 2.0.3"/>
          <p:cNvSpPr txBox="1"/>
          <p:nvPr/>
        </p:nvSpPr>
        <p:spPr>
          <a:xfrm>
            <a:off x="5224483" y="1877049"/>
            <a:ext cx="1123393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pandas = 2.0.3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1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1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1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1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1" grpId="1" animBg="1" advAuto="0"/>
      <p:bldP spid="792" grpId="2" animBg="1" advAuto="0"/>
      <p:bldP spid="793" grpId="3" animBg="1" advAuto="0"/>
      <p:bldP spid="806" grpId="4" animBg="1" advAuto="0"/>
      <p:bldP spid="808" grpId="5" animBg="1" advAuto="0"/>
      <p:bldP spid="809" grpId="6" animBg="1" advAuto="0"/>
      <p:bldP spid="810" grpId="7" animBg="1" advAuto="0"/>
      <p:bldP spid="811" grpId="8" animBg="1" advAuto="0"/>
      <p:bldP spid="812" grpId="9" animBg="1" advAuto="0"/>
      <p:bldP spid="813" grpId="10" animBg="1" advAuto="0"/>
      <p:bldP spid="816" grpId="11" animBg="1" advAuto="0"/>
      <p:bldP spid="817" grpId="12" animBg="1" advAuto="0"/>
      <p:bldP spid="818" grpId="13" animBg="1" advAuto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" name="Title 2"/>
          <p:cNvSpPr txBox="1"/>
          <p:nvPr/>
        </p:nvSpPr>
        <p:spPr>
          <a:xfrm>
            <a:off x="1757197" y="2411358"/>
            <a:ext cx="7137423" cy="665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defend your code</a:t>
            </a:r>
          </a:p>
        </p:txBody>
      </p:sp>
      <p:sp>
        <p:nvSpPr>
          <p:cNvPr id="2" name="Abgerundetes Rechteck 1">
            <a:extLst>
              <a:ext uri="{FF2B5EF4-FFF2-40B4-BE49-F238E27FC236}">
                <a16:creationId xmlns:a16="http://schemas.microsoft.com/office/drawing/2014/main" id="{2F0717E9-0881-0353-FC23-FA39C1638E12}"/>
              </a:ext>
            </a:extLst>
          </p:cNvPr>
          <p:cNvSpPr/>
          <p:nvPr/>
        </p:nvSpPr>
        <p:spPr>
          <a:xfrm>
            <a:off x="6339489" y="342682"/>
            <a:ext cx="2555131" cy="1293969"/>
          </a:xfrm>
          <a:prstGeom prst="roundRect">
            <a:avLst/>
          </a:prstGeom>
          <a:solidFill>
            <a:srgbClr val="FF0000"/>
          </a:solidFill>
          <a:ln/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Re-</a:t>
            </a:r>
            <a:r>
              <a:rPr lang="de-DE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structure</a:t>
            </a:r>
            <a:endParaRPr lang="de-DE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de-DE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Needs a different </a:t>
            </a:r>
            <a:r>
              <a:rPr lang="de-DE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exercise</a:t>
            </a:r>
            <a:r>
              <a:rPr lang="de-DE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? Hands on still?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endParaRPr lang="de-DE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endParaRPr lang="de-DE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D9534-A792-559A-E635-DE5BFA7BED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E766EE-69CA-5402-31C7-65EBE052D972}"/>
              </a:ext>
            </a:extLst>
          </p:cNvPr>
          <p:cNvSpPr>
            <a:spLocks noGrp="1"/>
          </p:cNvSpPr>
          <p:nvPr>
            <p:ph type="body" sz="half" idx="1"/>
          </p:nvPr>
        </p:nvSpPr>
        <p:spPr/>
        <p:txBody>
          <a:bodyPr>
            <a:normAutofit/>
          </a:bodyPr>
          <a:lstStyle/>
          <a:p>
            <a:pPr marL="558799" indent="-457200">
              <a:buFont typeface="+mj-lt"/>
              <a:buAutoNum type="arabicPeriod"/>
            </a:pPr>
            <a:r>
              <a:rPr lang="en-GB" sz="1600" dirty="0" err="1">
                <a:hlinkClick r:id="rId2"/>
              </a:rPr>
              <a:t>src</a:t>
            </a:r>
            <a:r>
              <a:rPr lang="en-GB" sz="1600" dirty="0">
                <a:hlinkClick r:id="rId2"/>
              </a:rPr>
              <a:t> layout vs flat layout - Python Packaging User Guide</a:t>
            </a:r>
            <a:endParaRPr lang="en-GB" sz="1600" dirty="0"/>
          </a:p>
          <a:p>
            <a:pPr marL="558799" indent="-457200">
              <a:buFont typeface="+mj-lt"/>
              <a:buAutoNum type="arabicPeriod"/>
            </a:pPr>
            <a:r>
              <a:rPr lang="en-US" sz="1600" dirty="0">
                <a:hlinkClick r:id="rId3"/>
              </a:rPr>
              <a:t>Package Discovery and Namespace Packages</a:t>
            </a:r>
            <a:endParaRPr lang="en-US" sz="1600" dirty="0"/>
          </a:p>
          <a:p>
            <a:pPr marL="558799" indent="-457200">
              <a:buFont typeface="+mj-lt"/>
              <a:buAutoNum type="arabicPeriod"/>
            </a:pPr>
            <a:r>
              <a:rPr lang="en-GB" sz="1400" dirty="0">
                <a:hlinkClick r:id="rId4"/>
              </a:rPr>
              <a:t>Good Integration Practices - </a:t>
            </a:r>
            <a:r>
              <a:rPr lang="en-GB" sz="1400" dirty="0" err="1">
                <a:hlinkClick r:id="rId4"/>
              </a:rPr>
              <a:t>pytest</a:t>
            </a:r>
            <a:r>
              <a:rPr lang="en-GB" sz="1400" dirty="0">
                <a:hlinkClick r:id="rId4"/>
              </a:rPr>
              <a:t> documentation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6193354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1_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915</Words>
  <Application>Microsoft Office PowerPoint</Application>
  <PresentationFormat>On-screen Show (16:9)</PresentationFormat>
  <Paragraphs>182</Paragraphs>
  <Slides>16</Slides>
  <Notes>3</Notes>
  <HiddenSlides>3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Arial</vt:lpstr>
      <vt:lpstr>Avenir Book</vt:lpstr>
      <vt:lpstr>Avenir Heavy</vt:lpstr>
      <vt:lpstr>Courier New</vt:lpstr>
      <vt:lpstr>Helvetica</vt:lpstr>
      <vt:lpstr>Wingdings</vt:lpstr>
      <vt:lpstr>Jacquenetta template</vt:lpstr>
      <vt:lpstr>1_Jacquenetta template</vt:lpstr>
      <vt:lpstr>PowerPoint Presentation</vt:lpstr>
      <vt:lpstr>Motivation</vt:lpstr>
      <vt:lpstr>Where things go</vt:lpstr>
      <vt:lpstr>Why you should care</vt:lpstr>
      <vt:lpstr>Guidelines</vt:lpstr>
      <vt:lpstr>Organising file contents</vt:lpstr>
      <vt:lpstr>Organising file contents</vt:lpstr>
      <vt:lpstr>Organising file contents</vt:lpstr>
      <vt:lpstr>What this might look like</vt:lpstr>
      <vt:lpstr>Retrieval practice</vt:lpstr>
      <vt:lpstr>Discussion</vt:lpstr>
      <vt:lpstr>PowerPoint Presentation</vt:lpstr>
      <vt:lpstr>Advantage 2</vt:lpstr>
      <vt:lpstr>Organise what?</vt:lpstr>
      <vt:lpstr>PowerPoint Presentation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Jenni Rinker</cp:lastModifiedBy>
  <cp:revision>15</cp:revision>
  <dcterms:modified xsi:type="dcterms:W3CDTF">2024-08-24T10:31:44Z</dcterms:modified>
</cp:coreProperties>
</file>