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1"/>
  </p:notesMasterIdLst>
  <p:sldIdLst>
    <p:sldId id="272" r:id="rId2"/>
    <p:sldId id="377" r:id="rId3"/>
    <p:sldId id="296" r:id="rId4"/>
    <p:sldId id="280" r:id="rId5"/>
    <p:sldId id="281" r:id="rId6"/>
    <p:sldId id="278" r:id="rId7"/>
    <p:sldId id="356" r:id="rId8"/>
    <p:sldId id="357" r:id="rId9"/>
    <p:sldId id="293" r:id="rId10"/>
    <p:sldId id="359" r:id="rId11"/>
    <p:sldId id="360" r:id="rId12"/>
    <p:sldId id="371" r:id="rId13"/>
    <p:sldId id="373" r:id="rId14"/>
    <p:sldId id="294" r:id="rId15"/>
    <p:sldId id="340" r:id="rId16"/>
    <p:sldId id="346" r:id="rId17"/>
    <p:sldId id="297" r:id="rId18"/>
    <p:sldId id="369" r:id="rId19"/>
    <p:sldId id="380" r:id="rId20"/>
    <p:sldId id="381" r:id="rId21"/>
    <p:sldId id="299" r:id="rId22"/>
    <p:sldId id="284" r:id="rId23"/>
    <p:sldId id="308" r:id="rId24"/>
    <p:sldId id="304" r:id="rId25"/>
    <p:sldId id="339" r:id="rId26"/>
    <p:sldId id="362" r:id="rId27"/>
    <p:sldId id="303" r:id="rId28"/>
    <p:sldId id="376" r:id="rId29"/>
    <p:sldId id="345" r:id="rId30"/>
    <p:sldId id="348" r:id="rId31"/>
    <p:sldId id="347" r:id="rId32"/>
    <p:sldId id="354" r:id="rId33"/>
    <p:sldId id="368" r:id="rId34"/>
    <p:sldId id="378" r:id="rId35"/>
    <p:sldId id="379" r:id="rId36"/>
    <p:sldId id="283" r:id="rId37"/>
    <p:sldId id="374" r:id="rId38"/>
    <p:sldId id="375" r:id="rId39"/>
    <p:sldId id="361" r:id="rId40"/>
    <p:sldId id="290" r:id="rId41"/>
    <p:sldId id="291" r:id="rId42"/>
    <p:sldId id="292" r:id="rId43"/>
    <p:sldId id="370" r:id="rId44"/>
    <p:sldId id="358" r:id="rId45"/>
    <p:sldId id="363" r:id="rId46"/>
    <p:sldId id="365" r:id="rId47"/>
    <p:sldId id="372" r:id="rId48"/>
    <p:sldId id="367" r:id="rId49"/>
    <p:sldId id="350" r:id="rId50"/>
    <p:sldId id="351" r:id="rId51"/>
    <p:sldId id="352" r:id="rId52"/>
    <p:sldId id="353" r:id="rId53"/>
    <p:sldId id="355" r:id="rId54"/>
    <p:sldId id="349" r:id="rId55"/>
    <p:sldId id="342" r:id="rId56"/>
    <p:sldId id="366" r:id="rId57"/>
    <p:sldId id="364" r:id="rId58"/>
    <p:sldId id="341" r:id="rId59"/>
    <p:sldId id="286" r:id="rId60"/>
  </p:sldIdLst>
  <p:sldSz cx="9144000" cy="5143500" type="screen16x9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72D9"/>
    <a:srgbClr val="57A7B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7E6"/>
          </a:solidFill>
        </a:fill>
      </a:tcStyle>
    </a:wholeTbl>
    <a:band2H>
      <a:tcTxStyle/>
      <a:tcStyle>
        <a:tcBdr/>
        <a:fill>
          <a:solidFill>
            <a:srgbClr val="E7ECF3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AE2CD"/>
          </a:solidFill>
        </a:fill>
      </a:tcStyle>
    </a:wholeTbl>
    <a:band2H>
      <a:tcTxStyle/>
      <a:tcStyle>
        <a:tcBdr/>
        <a:fill>
          <a:solidFill>
            <a:srgbClr val="EDF1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CCCCC"/>
          </a:solidFill>
        </a:fill>
      </a:tcStyle>
    </a:wholeTbl>
    <a:band2H>
      <a:tcTxStyle/>
      <a:tcStyle>
        <a:tcBdr/>
        <a:fill>
          <a:solidFill>
            <a:srgbClr val="EEE7E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8F44A2F1-9E1F-4B54-A3A2-5F16C0AD49E2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5940675A-B579-460E-94D1-54222C63F5DA}" styleName="Keine Formatvorlage, Tabellen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940"/>
    <p:restoredTop sz="83976" autoAdjust="0"/>
  </p:normalViewPr>
  <p:slideViewPr>
    <p:cSldViewPr snapToGrid="0">
      <p:cViewPr varScale="1">
        <p:scale>
          <a:sx n="248" d="100"/>
          <a:sy n="248" d="100"/>
        </p:scale>
        <p:origin x="672" y="176"/>
      </p:cViewPr>
      <p:guideLst/>
    </p:cSldViewPr>
  </p:slideViewPr>
  <p:notesTextViewPr>
    <p:cViewPr>
      <p:scale>
        <a:sx n="130" d="100"/>
        <a:sy n="13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notesMaster" Target="notesMasters/notes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Shape 19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7" name="Shape 19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400">
        <a:latin typeface="+mj-lt"/>
        <a:ea typeface="+mj-ea"/>
        <a:cs typeface="+mj-cs"/>
        <a:sym typeface="Arial"/>
      </a:defRPr>
    </a:lvl1pPr>
    <a:lvl2pPr indent="228600" latinLnBrk="0">
      <a:defRPr sz="1400">
        <a:latin typeface="+mj-lt"/>
        <a:ea typeface="+mj-ea"/>
        <a:cs typeface="+mj-cs"/>
        <a:sym typeface="Arial"/>
      </a:defRPr>
    </a:lvl2pPr>
    <a:lvl3pPr indent="457200" latinLnBrk="0">
      <a:defRPr sz="1400">
        <a:latin typeface="+mj-lt"/>
        <a:ea typeface="+mj-ea"/>
        <a:cs typeface="+mj-cs"/>
        <a:sym typeface="Arial"/>
      </a:defRPr>
    </a:lvl3pPr>
    <a:lvl4pPr indent="685800" latinLnBrk="0">
      <a:defRPr sz="1400">
        <a:latin typeface="+mj-lt"/>
        <a:ea typeface="+mj-ea"/>
        <a:cs typeface="+mj-cs"/>
        <a:sym typeface="Arial"/>
      </a:defRPr>
    </a:lvl4pPr>
    <a:lvl5pPr indent="914400" latinLnBrk="0">
      <a:defRPr sz="1400">
        <a:latin typeface="+mj-lt"/>
        <a:ea typeface="+mj-ea"/>
        <a:cs typeface="+mj-cs"/>
        <a:sym typeface="Arial"/>
      </a:defRPr>
    </a:lvl5pPr>
    <a:lvl6pPr indent="1143000" latinLnBrk="0">
      <a:defRPr sz="1400">
        <a:latin typeface="+mj-lt"/>
        <a:ea typeface="+mj-ea"/>
        <a:cs typeface="+mj-cs"/>
        <a:sym typeface="Arial"/>
      </a:defRPr>
    </a:lvl6pPr>
    <a:lvl7pPr indent="1371600" latinLnBrk="0">
      <a:defRPr sz="1400">
        <a:latin typeface="+mj-lt"/>
        <a:ea typeface="+mj-ea"/>
        <a:cs typeface="+mj-cs"/>
        <a:sym typeface="Arial"/>
      </a:defRPr>
    </a:lvl7pPr>
    <a:lvl8pPr indent="1600200" latinLnBrk="0">
      <a:defRPr sz="1400">
        <a:latin typeface="+mj-lt"/>
        <a:ea typeface="+mj-ea"/>
        <a:cs typeface="+mj-cs"/>
        <a:sym typeface="Arial"/>
      </a:defRPr>
    </a:lvl8pPr>
    <a:lvl9pPr indent="1828800" latinLnBrk="0">
      <a:defRPr sz="1400">
        <a:latin typeface="+mj-lt"/>
        <a:ea typeface="+mj-ea"/>
        <a:cs typeface="+mj-cs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talked</a:t>
            </a:r>
            <a:r>
              <a:rPr lang="de-DE" dirty="0"/>
              <a:t> </a:t>
            </a:r>
            <a:r>
              <a:rPr lang="de-DE" dirty="0" err="1"/>
              <a:t>about</a:t>
            </a:r>
            <a:r>
              <a:rPr lang="de-DE" dirty="0"/>
              <a:t> </a:t>
            </a:r>
            <a:r>
              <a:rPr lang="de-DE" dirty="0" err="1"/>
              <a:t>importing</a:t>
            </a:r>
            <a:r>
              <a:rPr lang="de-DE" dirty="0"/>
              <a:t> just </a:t>
            </a:r>
            <a:r>
              <a:rPr lang="de-DE" dirty="0" err="1"/>
              <a:t>now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Jenni.</a:t>
            </a:r>
          </a:p>
          <a:p>
            <a:endParaRPr lang="de-DE" dirty="0"/>
          </a:p>
          <a:p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were</a:t>
            </a:r>
            <a:r>
              <a:rPr lang="de-DE" dirty="0"/>
              <a:t> </a:t>
            </a:r>
            <a:r>
              <a:rPr lang="de-DE" dirty="0" err="1"/>
              <a:t>importing</a:t>
            </a:r>
            <a:r>
              <a:rPr lang="de-DE" dirty="0"/>
              <a:t> </a:t>
            </a:r>
            <a:r>
              <a:rPr lang="de-DE" dirty="0" err="1"/>
              <a:t>things</a:t>
            </a:r>
            <a:r>
              <a:rPr lang="de-DE" dirty="0"/>
              <a:t> in </a:t>
            </a:r>
            <a:r>
              <a:rPr lang="de-DE" dirty="0" err="1"/>
              <a:t>your</a:t>
            </a:r>
            <a:r>
              <a:rPr lang="de-DE" dirty="0"/>
              <a:t> </a:t>
            </a:r>
            <a:r>
              <a:rPr lang="de-DE" dirty="0" err="1"/>
              <a:t>current</a:t>
            </a:r>
            <a:r>
              <a:rPr lang="de-DE" dirty="0"/>
              <a:t> </a:t>
            </a:r>
            <a:r>
              <a:rPr lang="de-DE" dirty="0" err="1"/>
              <a:t>directory</a:t>
            </a:r>
            <a:r>
              <a:rPr lang="de-DE" dirty="0"/>
              <a:t> and </a:t>
            </a:r>
            <a:r>
              <a:rPr lang="de-DE" dirty="0" err="1"/>
              <a:t>found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reach</a:t>
            </a:r>
            <a:r>
              <a:rPr lang="de-DE" dirty="0"/>
              <a:t> </a:t>
            </a:r>
            <a:r>
              <a:rPr lang="de-DE" dirty="0" err="1"/>
              <a:t>limits</a:t>
            </a:r>
            <a:r>
              <a:rPr lang="de-DE" dirty="0"/>
              <a:t> </a:t>
            </a:r>
            <a:r>
              <a:rPr lang="de-DE" dirty="0" err="1"/>
              <a:t>very</a:t>
            </a:r>
            <a:r>
              <a:rPr lang="de-DE" dirty="0"/>
              <a:t> </a:t>
            </a:r>
            <a:r>
              <a:rPr lang="de-DE" dirty="0" err="1"/>
              <a:t>quickly</a:t>
            </a:r>
            <a:r>
              <a:rPr lang="de-DE" dirty="0"/>
              <a:t> </a:t>
            </a:r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go</a:t>
            </a:r>
            <a:r>
              <a:rPr lang="de-DE" dirty="0"/>
              <a:t> outside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directory</a:t>
            </a:r>
            <a:r>
              <a:rPr lang="de-DE" dirty="0"/>
              <a:t>.</a:t>
            </a:r>
          </a:p>
          <a:p>
            <a:endParaRPr lang="de-DE" dirty="0"/>
          </a:p>
          <a:p>
            <a:r>
              <a:rPr lang="de-DE" dirty="0"/>
              <a:t>But </a:t>
            </a:r>
            <a:r>
              <a:rPr lang="de-DE" dirty="0" err="1"/>
              <a:t>there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other</a:t>
            </a:r>
            <a:r>
              <a:rPr lang="de-DE" dirty="0"/>
              <a:t> </a:t>
            </a:r>
            <a:r>
              <a:rPr lang="de-DE" dirty="0" err="1"/>
              <a:t>things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import</a:t>
            </a:r>
            <a:r>
              <a:rPr lang="de-DE" dirty="0"/>
              <a:t> </a:t>
            </a:r>
            <a:r>
              <a:rPr lang="de-DE" dirty="0" err="1"/>
              <a:t>from</a:t>
            </a:r>
            <a:r>
              <a:rPr lang="de-DE" dirty="0"/>
              <a:t> </a:t>
            </a:r>
            <a:r>
              <a:rPr lang="de-DE" dirty="0" err="1"/>
              <a:t>any</a:t>
            </a:r>
            <a:r>
              <a:rPr lang="de-DE" dirty="0"/>
              <a:t> </a:t>
            </a:r>
            <a:r>
              <a:rPr lang="de-DE" dirty="0" err="1"/>
              <a:t>place</a:t>
            </a:r>
            <a:r>
              <a:rPr lang="de-DE" dirty="0"/>
              <a:t> on </a:t>
            </a:r>
            <a:r>
              <a:rPr lang="de-DE" dirty="0" err="1"/>
              <a:t>your</a:t>
            </a:r>
            <a:r>
              <a:rPr lang="de-DE" dirty="0"/>
              <a:t> </a:t>
            </a:r>
            <a:r>
              <a:rPr lang="de-DE" dirty="0" err="1"/>
              <a:t>computer</a:t>
            </a:r>
            <a:r>
              <a:rPr lang="de-DE" dirty="0"/>
              <a:t>, </a:t>
            </a:r>
            <a:r>
              <a:rPr lang="de-DE" dirty="0" err="1"/>
              <a:t>where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does</a:t>
            </a:r>
            <a:r>
              <a:rPr lang="de-DE" dirty="0"/>
              <a:t> not matter </a:t>
            </a:r>
            <a:r>
              <a:rPr lang="de-DE" dirty="0" err="1"/>
              <a:t>where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.</a:t>
            </a:r>
          </a:p>
          <a:p>
            <a:r>
              <a:rPr lang="de-DE" dirty="0"/>
              <a:t>Like </a:t>
            </a:r>
            <a:r>
              <a:rPr lang="de-DE" dirty="0" err="1"/>
              <a:t>core</a:t>
            </a:r>
            <a:r>
              <a:rPr lang="de-DE" dirty="0"/>
              <a:t> </a:t>
            </a:r>
            <a:r>
              <a:rPr lang="de-DE" dirty="0" err="1"/>
              <a:t>packages</a:t>
            </a:r>
            <a:endParaRPr lang="de-DE" dirty="0"/>
          </a:p>
          <a:p>
            <a:r>
              <a:rPr lang="de-DE" dirty="0"/>
              <a:t>and </a:t>
            </a:r>
            <a:r>
              <a:rPr lang="de-DE" dirty="0" err="1"/>
              <a:t>installed</a:t>
            </a:r>
            <a:r>
              <a:rPr lang="de-DE" dirty="0"/>
              <a:t> </a:t>
            </a:r>
            <a:r>
              <a:rPr lang="de-DE" dirty="0" err="1"/>
              <a:t>packages</a:t>
            </a:r>
            <a:r>
              <a:rPr lang="de-DE" dirty="0"/>
              <a:t>. </a:t>
            </a:r>
          </a:p>
          <a:p>
            <a:endParaRPr lang="de-DE" dirty="0"/>
          </a:p>
          <a:p>
            <a:r>
              <a:rPr lang="de-DE" dirty="0"/>
              <a:t>So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would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logical</a:t>
            </a:r>
            <a:r>
              <a:rPr lang="de-DE" dirty="0"/>
              <a:t> </a:t>
            </a:r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tried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get</a:t>
            </a:r>
            <a:r>
              <a:rPr lang="de-DE" dirty="0"/>
              <a:t> </a:t>
            </a:r>
            <a:r>
              <a:rPr lang="de-DE" dirty="0" err="1"/>
              <a:t>our</a:t>
            </a:r>
            <a:r>
              <a:rPr lang="de-DE" dirty="0"/>
              <a:t> code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treated</a:t>
            </a:r>
            <a:r>
              <a:rPr lang="de-DE" dirty="0"/>
              <a:t> </a:t>
            </a:r>
            <a:r>
              <a:rPr lang="de-DE" dirty="0" err="1"/>
              <a:t>as</a:t>
            </a:r>
            <a:r>
              <a:rPr lang="de-DE" dirty="0"/>
              <a:t> a </a:t>
            </a:r>
            <a:r>
              <a:rPr lang="de-DE" dirty="0" err="1"/>
              <a:t>package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accessed</a:t>
            </a:r>
            <a:r>
              <a:rPr lang="de-DE" dirty="0"/>
              <a:t> </a:t>
            </a:r>
            <a:r>
              <a:rPr lang="de-DE" dirty="0" err="1"/>
              <a:t>from</a:t>
            </a:r>
            <a:r>
              <a:rPr lang="de-DE" dirty="0"/>
              <a:t> </a:t>
            </a:r>
            <a:r>
              <a:rPr lang="de-DE" dirty="0" err="1"/>
              <a:t>anywhere</a:t>
            </a:r>
            <a:r>
              <a:rPr lang="de-DE" dirty="0"/>
              <a:t>, </a:t>
            </a:r>
            <a:r>
              <a:rPr lang="de-DE" dirty="0" err="1"/>
              <a:t>then</a:t>
            </a:r>
            <a:r>
              <a:rPr lang="de-DE" dirty="0"/>
              <a:t> I </a:t>
            </a:r>
            <a:r>
              <a:rPr lang="de-DE" dirty="0" err="1"/>
              <a:t>wouldn‘t</a:t>
            </a:r>
            <a:r>
              <a:rPr lang="de-DE" dirty="0"/>
              <a:t> </a:t>
            </a:r>
            <a:r>
              <a:rPr lang="de-DE" dirty="0" err="1"/>
              <a:t>have</a:t>
            </a:r>
            <a:r>
              <a:rPr lang="de-DE" dirty="0"/>
              <a:t> </a:t>
            </a:r>
            <a:r>
              <a:rPr lang="de-DE" dirty="0" err="1"/>
              <a:t>these</a:t>
            </a:r>
            <a:r>
              <a:rPr lang="de-DE" dirty="0"/>
              <a:t> </a:t>
            </a:r>
            <a:r>
              <a:rPr lang="de-DE" dirty="0" err="1"/>
              <a:t>problems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errors</a:t>
            </a:r>
            <a:r>
              <a:rPr lang="de-DE" dirty="0"/>
              <a:t> </a:t>
            </a:r>
            <a:r>
              <a:rPr lang="de-DE" dirty="0" err="1"/>
              <a:t>when</a:t>
            </a:r>
            <a:r>
              <a:rPr lang="de-DE" dirty="0"/>
              <a:t> I </a:t>
            </a:r>
            <a:r>
              <a:rPr lang="de-DE" dirty="0" err="1"/>
              <a:t>try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import</a:t>
            </a:r>
            <a:r>
              <a:rPr lang="de-DE" dirty="0"/>
              <a:t> </a:t>
            </a:r>
            <a:r>
              <a:rPr lang="de-DE" dirty="0" err="1"/>
              <a:t>my</a:t>
            </a:r>
            <a:r>
              <a:rPr lang="de-DE" dirty="0"/>
              <a:t> code </a:t>
            </a:r>
            <a:r>
              <a:rPr lang="de-DE" dirty="0" err="1"/>
              <a:t>from</a:t>
            </a:r>
            <a:r>
              <a:rPr lang="de-DE" dirty="0"/>
              <a:t> different </a:t>
            </a:r>
            <a:r>
              <a:rPr lang="de-DE" dirty="0" err="1"/>
              <a:t>directories</a:t>
            </a:r>
            <a:r>
              <a:rPr lang="de-DE" dirty="0"/>
              <a:t>. </a:t>
            </a:r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305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815837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Shape 444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45" name="Shape 445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sz="1100"/>
            </a:pPr>
            <a:r>
              <a:rPr lang="en-US" dirty="0"/>
              <a:t>A bit like buying a desk or wardrobe at Ikea vs a more high end furniture shop.</a:t>
            </a:r>
          </a:p>
          <a:p>
            <a:pPr>
              <a:defRPr sz="1100"/>
            </a:pPr>
            <a:endParaRPr lang="en-US" dirty="0"/>
          </a:p>
          <a:p>
            <a:pPr>
              <a:defRPr sz="1100"/>
            </a:pPr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So I </a:t>
            </a:r>
            <a:r>
              <a:rPr lang="de-DE" dirty="0" err="1"/>
              <a:t>told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would</a:t>
            </a:r>
            <a:r>
              <a:rPr lang="de-DE" dirty="0"/>
              <a:t> not </a:t>
            </a:r>
            <a:r>
              <a:rPr lang="de-DE" dirty="0" err="1"/>
              <a:t>have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change</a:t>
            </a:r>
            <a:r>
              <a:rPr lang="de-DE" dirty="0"/>
              <a:t> </a:t>
            </a:r>
            <a:r>
              <a:rPr lang="de-DE" dirty="0" err="1"/>
              <a:t>anything</a:t>
            </a:r>
            <a:r>
              <a:rPr lang="de-DE" dirty="0"/>
              <a:t> </a:t>
            </a:r>
            <a:r>
              <a:rPr lang="de-DE" dirty="0" err="1"/>
              <a:t>about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</a:t>
            </a:r>
            <a:r>
              <a:rPr lang="de-DE" dirty="0" err="1"/>
              <a:t>workflow</a:t>
            </a:r>
            <a:r>
              <a:rPr lang="de-DE" dirty="0"/>
              <a:t>, but do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really</a:t>
            </a:r>
            <a:r>
              <a:rPr lang="de-DE" dirty="0"/>
              <a:t> </a:t>
            </a:r>
            <a:r>
              <a:rPr lang="de-DE" dirty="0" err="1"/>
              <a:t>believe</a:t>
            </a:r>
            <a:r>
              <a:rPr lang="de-DE" dirty="0"/>
              <a:t> </a:t>
            </a:r>
            <a:r>
              <a:rPr lang="de-DE" dirty="0" err="1"/>
              <a:t>me</a:t>
            </a:r>
            <a:r>
              <a:rPr lang="de-DE" dirty="0"/>
              <a:t>? I </a:t>
            </a:r>
            <a:r>
              <a:rPr lang="de-DE" dirty="0" err="1"/>
              <a:t>mean</a:t>
            </a:r>
            <a:r>
              <a:rPr lang="de-DE" dirty="0"/>
              <a:t> I </a:t>
            </a:r>
            <a:r>
              <a:rPr lang="de-DE" dirty="0" err="1"/>
              <a:t>would</a:t>
            </a:r>
            <a:r>
              <a:rPr lang="de-DE" dirty="0"/>
              <a:t> </a:t>
            </a:r>
            <a:r>
              <a:rPr lang="de-DE" dirty="0" err="1"/>
              <a:t>understand</a:t>
            </a:r>
            <a:r>
              <a:rPr lang="de-DE" dirty="0"/>
              <a:t> </a:t>
            </a:r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don't</a:t>
            </a:r>
            <a:r>
              <a:rPr lang="de-DE" dirty="0"/>
              <a:t> :).</a:t>
            </a:r>
          </a:p>
          <a:p>
            <a:endParaRPr lang="de-DE" dirty="0"/>
          </a:p>
          <a:p>
            <a:endParaRPr lang="de-DE" dirty="0"/>
          </a:p>
          <a:p>
            <a:r>
              <a:rPr lang="de-DE" dirty="0" err="1"/>
              <a:t>Indeed</a:t>
            </a:r>
            <a:r>
              <a:rPr lang="de-DE" dirty="0"/>
              <a:t> </a:t>
            </a:r>
            <a:r>
              <a:rPr lang="de-DE" dirty="0" err="1"/>
              <a:t>there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none</a:t>
            </a:r>
            <a:r>
              <a:rPr lang="de-DE" dirty="0"/>
              <a:t>,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caveat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cannot</a:t>
            </a:r>
            <a:r>
              <a:rPr lang="de-DE" dirty="0"/>
              <a:t> </a:t>
            </a:r>
            <a:r>
              <a:rPr lang="de-DE" dirty="0" err="1"/>
              <a:t>import</a:t>
            </a:r>
            <a:r>
              <a:rPr lang="de-DE" dirty="0"/>
              <a:t> </a:t>
            </a:r>
            <a:r>
              <a:rPr lang="de-DE" dirty="0" err="1"/>
              <a:t>functions</a:t>
            </a:r>
            <a:r>
              <a:rPr lang="de-DE" dirty="0"/>
              <a:t> and code </a:t>
            </a:r>
            <a:r>
              <a:rPr lang="de-DE" dirty="0" err="1"/>
              <a:t>from</a:t>
            </a:r>
            <a:r>
              <a:rPr lang="de-DE" dirty="0"/>
              <a:t> </a:t>
            </a:r>
            <a:r>
              <a:rPr lang="de-DE" dirty="0" err="1"/>
              <a:t>jupyter</a:t>
            </a:r>
            <a:r>
              <a:rPr lang="de-DE" dirty="0"/>
              <a:t> </a:t>
            </a:r>
            <a:r>
              <a:rPr lang="de-DE" dirty="0" err="1"/>
              <a:t>notebooks</a:t>
            </a:r>
            <a:r>
              <a:rPr lang="de-DE" dirty="0"/>
              <a:t> and I </a:t>
            </a:r>
            <a:r>
              <a:rPr lang="de-DE" dirty="0" err="1"/>
              <a:t>would</a:t>
            </a:r>
            <a:r>
              <a:rPr lang="de-DE" dirty="0"/>
              <a:t> </a:t>
            </a:r>
            <a:r>
              <a:rPr lang="de-DE" dirty="0" err="1"/>
              <a:t>advise</a:t>
            </a:r>
            <a:r>
              <a:rPr lang="de-DE" dirty="0"/>
              <a:t> </a:t>
            </a:r>
            <a:r>
              <a:rPr lang="de-DE" dirty="0" err="1"/>
              <a:t>against</a:t>
            </a:r>
            <a:r>
              <a:rPr lang="de-DE" dirty="0"/>
              <a:t> it. </a:t>
            </a:r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writing</a:t>
            </a:r>
            <a:r>
              <a:rPr lang="de-DE" dirty="0"/>
              <a:t> code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complicated</a:t>
            </a:r>
            <a:r>
              <a:rPr lang="de-DE" dirty="0"/>
              <a:t> </a:t>
            </a:r>
            <a:r>
              <a:rPr lang="de-DE" dirty="0" err="1"/>
              <a:t>enough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want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import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from</a:t>
            </a:r>
            <a:r>
              <a:rPr lang="de-DE" dirty="0"/>
              <a:t> different </a:t>
            </a:r>
            <a:r>
              <a:rPr lang="de-DE" dirty="0" err="1"/>
              <a:t>files</a:t>
            </a:r>
            <a:r>
              <a:rPr lang="de-DE" dirty="0"/>
              <a:t>, </a:t>
            </a:r>
            <a:r>
              <a:rPr lang="de-DE" dirty="0" err="1"/>
              <a:t>then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may</a:t>
            </a:r>
            <a:r>
              <a:rPr lang="de-DE" dirty="0"/>
              <a:t> </a:t>
            </a:r>
            <a:r>
              <a:rPr lang="de-DE" dirty="0" err="1"/>
              <a:t>as</a:t>
            </a:r>
            <a:r>
              <a:rPr lang="de-DE" dirty="0"/>
              <a:t> </a:t>
            </a:r>
            <a:r>
              <a:rPr lang="de-DE" dirty="0" err="1"/>
              <a:t>well</a:t>
            </a:r>
            <a:r>
              <a:rPr lang="de-DE" dirty="0"/>
              <a:t> switch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modules</a:t>
            </a:r>
            <a:r>
              <a:rPr lang="de-DE" dirty="0"/>
              <a:t>. </a:t>
            </a:r>
            <a:r>
              <a:rPr lang="de-DE" dirty="0" err="1"/>
              <a:t>Please</a:t>
            </a:r>
            <a:r>
              <a:rPr lang="de-DE" dirty="0"/>
              <a:t> </a:t>
            </a:r>
            <a:r>
              <a:rPr lang="de-DE" dirty="0" err="1"/>
              <a:t>contact</a:t>
            </a:r>
            <a:r>
              <a:rPr lang="de-DE" dirty="0"/>
              <a:t> </a:t>
            </a:r>
            <a:r>
              <a:rPr lang="de-DE" dirty="0" err="1"/>
              <a:t>me</a:t>
            </a:r>
            <a:r>
              <a:rPr lang="de-DE" dirty="0"/>
              <a:t> </a:t>
            </a:r>
            <a:r>
              <a:rPr lang="de-DE" dirty="0" err="1"/>
              <a:t>or</a:t>
            </a:r>
            <a:r>
              <a:rPr lang="de-DE" dirty="0"/>
              <a:t> </a:t>
            </a:r>
            <a:r>
              <a:rPr lang="de-DE" dirty="0" err="1"/>
              <a:t>anyone</a:t>
            </a:r>
            <a:r>
              <a:rPr lang="de-DE" dirty="0"/>
              <a:t> </a:t>
            </a:r>
            <a:r>
              <a:rPr lang="de-DE" dirty="0" err="1"/>
              <a:t>else</a:t>
            </a:r>
            <a:r>
              <a:rPr lang="de-DE" dirty="0"/>
              <a:t> in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faculty</a:t>
            </a:r>
            <a:r>
              <a:rPr lang="de-DE" dirty="0"/>
              <a:t> </a:t>
            </a:r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want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know</a:t>
            </a:r>
            <a:r>
              <a:rPr lang="de-DE" dirty="0"/>
              <a:t>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about</a:t>
            </a:r>
            <a:r>
              <a:rPr lang="de-DE" dirty="0"/>
              <a:t> </a:t>
            </a:r>
            <a:r>
              <a:rPr lang="de-DE" dirty="0" err="1"/>
              <a:t>how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use</a:t>
            </a:r>
            <a:r>
              <a:rPr lang="de-DE" dirty="0"/>
              <a:t> an IDE </a:t>
            </a:r>
            <a:r>
              <a:rPr lang="de-DE" dirty="0" err="1"/>
              <a:t>or</a:t>
            </a:r>
            <a:r>
              <a:rPr lang="de-DE" dirty="0"/>
              <a:t> </a:t>
            </a:r>
            <a:r>
              <a:rPr lang="de-DE" dirty="0" err="1"/>
              <a:t>another</a:t>
            </a:r>
            <a:r>
              <a:rPr lang="de-DE" dirty="0"/>
              <a:t> </a:t>
            </a:r>
            <a:r>
              <a:rPr lang="de-DE" dirty="0" err="1"/>
              <a:t>setup</a:t>
            </a:r>
            <a:r>
              <a:rPr lang="de-DE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2370384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I </a:t>
            </a:r>
            <a:r>
              <a:rPr lang="de-DE" dirty="0" err="1"/>
              <a:t>don't</a:t>
            </a:r>
            <a:r>
              <a:rPr lang="de-DE" dirty="0"/>
              <a:t> just </a:t>
            </a:r>
            <a:r>
              <a:rPr lang="de-DE" dirty="0" err="1"/>
              <a:t>want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believe</a:t>
            </a:r>
            <a:r>
              <a:rPr lang="de-DE" dirty="0"/>
              <a:t> </a:t>
            </a:r>
            <a:r>
              <a:rPr lang="de-DE" dirty="0" err="1"/>
              <a:t>me</a:t>
            </a:r>
            <a:r>
              <a:rPr lang="de-DE" dirty="0"/>
              <a:t>, I </a:t>
            </a:r>
            <a:r>
              <a:rPr lang="de-DE" dirty="0" err="1"/>
              <a:t>want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experience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nothing</a:t>
            </a:r>
            <a:r>
              <a:rPr lang="de-DE" dirty="0"/>
              <a:t> </a:t>
            </a:r>
            <a:r>
              <a:rPr lang="de-DE" dirty="0" err="1"/>
              <a:t>really</a:t>
            </a:r>
            <a:r>
              <a:rPr lang="de-DE" dirty="0"/>
              <a:t> </a:t>
            </a:r>
            <a:r>
              <a:rPr lang="de-DE" dirty="0" err="1"/>
              <a:t>changes</a:t>
            </a:r>
            <a:r>
              <a:rPr lang="de-DE" dirty="0"/>
              <a:t>. So I </a:t>
            </a:r>
            <a:r>
              <a:rPr lang="de-DE" dirty="0" err="1"/>
              <a:t>want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do do a </a:t>
            </a:r>
            <a:r>
              <a:rPr lang="de-DE" dirty="0" err="1"/>
              <a:t>very</a:t>
            </a:r>
            <a:r>
              <a:rPr lang="de-DE" dirty="0"/>
              <a:t> quick </a:t>
            </a:r>
            <a:r>
              <a:rPr lang="de-DE" dirty="0" err="1"/>
              <a:t>exercise</a:t>
            </a:r>
            <a:r>
              <a:rPr lang="de-DE" dirty="0"/>
              <a:t> </a:t>
            </a:r>
            <a:r>
              <a:rPr lang="de-DE" dirty="0" err="1"/>
              <a:t>where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play</a:t>
            </a:r>
            <a:r>
              <a:rPr lang="de-DE" dirty="0"/>
              <a:t> </a:t>
            </a:r>
            <a:r>
              <a:rPr lang="de-DE" dirty="0" err="1"/>
              <a:t>around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brewing</a:t>
            </a:r>
            <a:r>
              <a:rPr lang="de-DE" dirty="0"/>
              <a:t> </a:t>
            </a:r>
            <a:r>
              <a:rPr lang="de-DE" dirty="0" err="1"/>
              <a:t>package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just </a:t>
            </a:r>
            <a:r>
              <a:rPr lang="de-DE" dirty="0" err="1"/>
              <a:t>installed</a:t>
            </a:r>
            <a:r>
              <a:rPr lang="de-DE" dirty="0"/>
              <a:t>.</a:t>
            </a:r>
          </a:p>
          <a:p>
            <a:endParaRPr lang="de-DE" dirty="0"/>
          </a:p>
          <a:p>
            <a:r>
              <a:rPr lang="de-DE" dirty="0"/>
              <a:t>The </a:t>
            </a:r>
            <a:r>
              <a:rPr lang="de-DE" dirty="0" err="1"/>
              <a:t>details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in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Exercise</a:t>
            </a:r>
            <a:r>
              <a:rPr lang="de-DE" dirty="0"/>
              <a:t> 3</a:t>
            </a:r>
          </a:p>
          <a:p>
            <a:endParaRPr lang="de-DE" dirty="0"/>
          </a:p>
          <a:p>
            <a:r>
              <a:rPr lang="de-DE" dirty="0" err="1"/>
              <a:t>Let's</a:t>
            </a:r>
            <a:r>
              <a:rPr lang="de-DE" dirty="0"/>
              <a:t> </a:t>
            </a:r>
            <a:r>
              <a:rPr lang="de-DE" dirty="0" err="1"/>
              <a:t>have</a:t>
            </a:r>
            <a:r>
              <a:rPr lang="de-DE" dirty="0"/>
              <a:t> a </a:t>
            </a:r>
            <a:r>
              <a:rPr lang="de-DE" dirty="0" err="1"/>
              <a:t>look</a:t>
            </a:r>
            <a:r>
              <a:rPr lang="de-DE" dirty="0"/>
              <a:t> at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file</a:t>
            </a:r>
            <a:r>
              <a:rPr lang="de-DE" dirty="0"/>
              <a:t> I </a:t>
            </a:r>
            <a:r>
              <a:rPr lang="de-DE" dirty="0" err="1"/>
              <a:t>want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edit</a:t>
            </a:r>
            <a:r>
              <a:rPr lang="de-DE" dirty="0"/>
              <a:t>. </a:t>
            </a:r>
          </a:p>
          <a:p>
            <a:endParaRPr lang="de-DE" dirty="0"/>
          </a:p>
          <a:p>
            <a:r>
              <a:rPr lang="de-DE" dirty="0"/>
              <a:t>In </a:t>
            </a:r>
            <a:r>
              <a:rPr lang="de-DE" dirty="0" err="1"/>
              <a:t>brew_potions</a:t>
            </a:r>
            <a:r>
              <a:rPr lang="de-DE" dirty="0"/>
              <a:t>,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see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example</a:t>
            </a:r>
            <a:r>
              <a:rPr lang="de-DE" dirty="0"/>
              <a:t> </a:t>
            </a:r>
            <a:r>
              <a:rPr lang="de-DE" dirty="0" err="1"/>
              <a:t>potion</a:t>
            </a:r>
            <a:r>
              <a:rPr lang="de-DE" dirty="0"/>
              <a:t> </a:t>
            </a:r>
            <a:r>
              <a:rPr lang="de-DE" dirty="0" err="1"/>
              <a:t>function</a:t>
            </a:r>
            <a:r>
              <a:rPr lang="de-DE" dirty="0"/>
              <a:t> and </a:t>
            </a:r>
            <a:r>
              <a:rPr lang="de-DE" dirty="0" err="1"/>
              <a:t>you</a:t>
            </a:r>
            <a:r>
              <a:rPr lang="de-DE" dirty="0"/>
              <a:t> ran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before</a:t>
            </a:r>
            <a:r>
              <a:rPr lang="de-DE" dirty="0"/>
              <a:t>. </a:t>
            </a:r>
          </a:p>
          <a:p>
            <a:endParaRPr lang="de-DE" dirty="0"/>
          </a:p>
          <a:p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also </a:t>
            </a:r>
            <a:r>
              <a:rPr lang="de-DE" dirty="0" err="1"/>
              <a:t>see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python_expert</a:t>
            </a:r>
            <a:r>
              <a:rPr lang="de-DE" dirty="0"/>
              <a:t> </a:t>
            </a:r>
            <a:r>
              <a:rPr lang="de-DE" dirty="0" err="1"/>
              <a:t>function</a:t>
            </a:r>
            <a:r>
              <a:rPr lang="de-DE" dirty="0"/>
              <a:t>, </a:t>
            </a:r>
            <a:r>
              <a:rPr lang="de-DE" dirty="0" err="1"/>
              <a:t>which</a:t>
            </a:r>
            <a:r>
              <a:rPr lang="de-DE" dirty="0"/>
              <a:t> I </a:t>
            </a:r>
            <a:r>
              <a:rPr lang="de-DE" dirty="0" err="1"/>
              <a:t>want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write</a:t>
            </a:r>
            <a:r>
              <a:rPr lang="de-DE" dirty="0"/>
              <a:t>. </a:t>
            </a:r>
          </a:p>
          <a:p>
            <a:r>
              <a:rPr lang="de-DE" dirty="0"/>
              <a:t>Spoiler alert,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very</a:t>
            </a:r>
            <a:r>
              <a:rPr lang="de-DE" dirty="0"/>
              <a:t> </a:t>
            </a:r>
            <a:r>
              <a:rPr lang="de-DE" dirty="0" err="1"/>
              <a:t>similar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example</a:t>
            </a:r>
            <a:r>
              <a:rPr lang="de-DE" dirty="0"/>
              <a:t> </a:t>
            </a:r>
            <a:r>
              <a:rPr lang="de-DE" dirty="0" err="1"/>
              <a:t>potion</a:t>
            </a:r>
            <a:r>
              <a:rPr lang="de-DE" dirty="0"/>
              <a:t>. </a:t>
            </a:r>
          </a:p>
          <a:p>
            <a:endParaRPr lang="de-DE" dirty="0"/>
          </a:p>
          <a:p>
            <a:r>
              <a:rPr lang="de-DE" dirty="0"/>
              <a:t>In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name</a:t>
            </a:r>
            <a:r>
              <a:rPr lang="de-DE" dirty="0"/>
              <a:t> == </a:t>
            </a:r>
            <a:r>
              <a:rPr lang="de-DE" dirty="0" err="1"/>
              <a:t>main</a:t>
            </a:r>
            <a:r>
              <a:rPr lang="de-DE" dirty="0"/>
              <a:t> block,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see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example</a:t>
            </a:r>
            <a:r>
              <a:rPr lang="de-DE" dirty="0"/>
              <a:t> </a:t>
            </a:r>
            <a:r>
              <a:rPr lang="de-DE" dirty="0" err="1"/>
              <a:t>potion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run</a:t>
            </a:r>
            <a:r>
              <a:rPr lang="de-DE" dirty="0"/>
              <a:t> and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have</a:t>
            </a:r>
            <a:r>
              <a:rPr lang="de-DE" dirty="0"/>
              <a:t> an extra </a:t>
            </a:r>
            <a:r>
              <a:rPr lang="de-DE" dirty="0" err="1"/>
              <a:t>line</a:t>
            </a:r>
            <a:r>
              <a:rPr lang="de-DE" dirty="0"/>
              <a:t> </a:t>
            </a:r>
            <a:r>
              <a:rPr lang="de-DE" dirty="0" err="1"/>
              <a:t>here</a:t>
            </a:r>
            <a:r>
              <a:rPr lang="de-DE" dirty="0"/>
              <a:t> </a:t>
            </a:r>
            <a:r>
              <a:rPr lang="de-DE" dirty="0" err="1"/>
              <a:t>where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potion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checked</a:t>
            </a:r>
            <a:r>
              <a:rPr lang="de-DE" dirty="0"/>
              <a:t> </a:t>
            </a:r>
            <a:r>
              <a:rPr lang="de-DE" dirty="0" err="1"/>
              <a:t>by</a:t>
            </a:r>
            <a:r>
              <a:rPr lang="de-DE" dirty="0"/>
              <a:t> Professor </a:t>
            </a:r>
            <a:r>
              <a:rPr lang="de-DE" dirty="0" err="1"/>
              <a:t>Snoope</a:t>
            </a:r>
            <a:r>
              <a:rPr lang="de-DE" dirty="0"/>
              <a:t>. </a:t>
            </a:r>
          </a:p>
          <a:p>
            <a:endParaRPr lang="de-DE" dirty="0"/>
          </a:p>
          <a:p>
            <a:r>
              <a:rPr lang="de-DE" dirty="0"/>
              <a:t>So </a:t>
            </a:r>
            <a:r>
              <a:rPr lang="de-DE" dirty="0" err="1"/>
              <a:t>let's</a:t>
            </a:r>
            <a:r>
              <a:rPr lang="de-DE" dirty="0"/>
              <a:t> </a:t>
            </a:r>
            <a:r>
              <a:rPr lang="de-DE" dirty="0" err="1"/>
              <a:t>go</a:t>
            </a:r>
            <a:r>
              <a:rPr lang="de-DE" dirty="0"/>
              <a:t> </a:t>
            </a:r>
            <a:r>
              <a:rPr lang="de-DE" dirty="0" err="1"/>
              <a:t>ahead</a:t>
            </a:r>
            <a:r>
              <a:rPr lang="de-DE" dirty="0"/>
              <a:t> an </a:t>
            </a:r>
            <a:r>
              <a:rPr lang="de-DE" dirty="0" err="1"/>
              <a:t>run</a:t>
            </a:r>
            <a:r>
              <a:rPr lang="de-DE" dirty="0"/>
              <a:t> </a:t>
            </a:r>
            <a:r>
              <a:rPr lang="de-DE" dirty="0" err="1"/>
              <a:t>this</a:t>
            </a:r>
            <a:r>
              <a:rPr lang="de-DE" dirty="0"/>
              <a:t> </a:t>
            </a:r>
            <a:r>
              <a:rPr lang="de-DE" dirty="0" err="1"/>
              <a:t>file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inspection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018886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Go </a:t>
            </a:r>
            <a:r>
              <a:rPr lang="de-DE" dirty="0" err="1"/>
              <a:t>over</a:t>
            </a:r>
            <a:r>
              <a:rPr lang="de-DE" dirty="0"/>
              <a:t> a pull </a:t>
            </a:r>
            <a:r>
              <a:rPr lang="de-DE" dirty="0" err="1"/>
              <a:t>request</a:t>
            </a:r>
            <a:r>
              <a:rPr lang="de-DE" dirty="0"/>
              <a:t>. </a:t>
            </a:r>
          </a:p>
          <a:p>
            <a:endParaRPr lang="de-DE" dirty="0"/>
          </a:p>
          <a:p>
            <a:r>
              <a:rPr lang="de-DE" dirty="0" err="1"/>
              <a:t>How</a:t>
            </a:r>
            <a:r>
              <a:rPr lang="de-DE" dirty="0"/>
              <a:t> </a:t>
            </a:r>
            <a:r>
              <a:rPr lang="de-DE" dirty="0" err="1"/>
              <a:t>did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work</a:t>
            </a:r>
            <a:r>
              <a:rPr lang="de-DE" dirty="0"/>
              <a:t>?</a:t>
            </a:r>
          </a:p>
          <a:p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were</a:t>
            </a:r>
            <a:r>
              <a:rPr lang="de-DE" dirty="0"/>
              <a:t> </a:t>
            </a:r>
            <a:r>
              <a:rPr lang="de-DE" dirty="0" err="1"/>
              <a:t>working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an </a:t>
            </a:r>
            <a:r>
              <a:rPr lang="de-DE" dirty="0" err="1"/>
              <a:t>editable</a:t>
            </a:r>
            <a:r>
              <a:rPr lang="de-DE" dirty="0"/>
              <a:t> </a:t>
            </a:r>
            <a:r>
              <a:rPr lang="de-DE" dirty="0" err="1"/>
              <a:t>installation</a:t>
            </a:r>
            <a:r>
              <a:rPr lang="de-DE" dirty="0"/>
              <a:t> – </a:t>
            </a:r>
            <a:r>
              <a:rPr lang="de-DE" dirty="0" err="1"/>
              <a:t>did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feel</a:t>
            </a:r>
            <a:r>
              <a:rPr lang="de-DE" dirty="0"/>
              <a:t> </a:t>
            </a:r>
            <a:r>
              <a:rPr lang="de-DE" dirty="0" err="1"/>
              <a:t>anything</a:t>
            </a:r>
            <a:r>
              <a:rPr lang="de-DE" dirty="0"/>
              <a:t> different?</a:t>
            </a:r>
          </a:p>
          <a:p>
            <a:endParaRPr lang="de-DE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248552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have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do </a:t>
            </a:r>
            <a:r>
              <a:rPr lang="de-DE" dirty="0" err="1"/>
              <a:t>some</a:t>
            </a:r>
            <a:r>
              <a:rPr lang="de-DE" dirty="0"/>
              <a:t> </a:t>
            </a:r>
            <a:r>
              <a:rPr lang="de-DE" dirty="0" err="1"/>
              <a:t>changes</a:t>
            </a:r>
            <a:r>
              <a:rPr lang="de-DE" dirty="0"/>
              <a:t>, </a:t>
            </a:r>
            <a:r>
              <a:rPr lang="de-DE" dirty="0" err="1"/>
              <a:t>since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cannot</a:t>
            </a:r>
            <a:r>
              <a:rPr lang="de-DE" dirty="0"/>
              <a:t> just </a:t>
            </a:r>
            <a:r>
              <a:rPr lang="de-DE" dirty="0" err="1"/>
              <a:t>install</a:t>
            </a:r>
            <a:r>
              <a:rPr lang="de-DE" dirty="0"/>
              <a:t> </a:t>
            </a:r>
            <a:r>
              <a:rPr lang="de-DE" dirty="0" err="1"/>
              <a:t>any</a:t>
            </a:r>
            <a:r>
              <a:rPr lang="de-DE" dirty="0"/>
              <a:t> code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pip</a:t>
            </a:r>
            <a:r>
              <a:rPr lang="de-DE" dirty="0"/>
              <a:t>,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needs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have</a:t>
            </a:r>
            <a:r>
              <a:rPr lang="de-DE" dirty="0"/>
              <a:t> a </a:t>
            </a:r>
            <a:r>
              <a:rPr lang="de-DE" dirty="0" err="1"/>
              <a:t>certain</a:t>
            </a:r>
            <a:r>
              <a:rPr lang="de-DE" dirty="0"/>
              <a:t> </a:t>
            </a:r>
            <a:r>
              <a:rPr lang="de-DE" dirty="0" err="1"/>
              <a:t>format</a:t>
            </a:r>
            <a:r>
              <a:rPr lang="de-DE" dirty="0"/>
              <a:t>. </a:t>
            </a:r>
            <a:r>
              <a:rPr lang="de-DE" dirty="0" err="1"/>
              <a:t>Which</a:t>
            </a:r>
            <a:r>
              <a:rPr lang="de-DE" dirty="0"/>
              <a:t> </a:t>
            </a:r>
            <a:r>
              <a:rPr lang="de-DE" dirty="0" err="1"/>
              <a:t>we</a:t>
            </a:r>
            <a:r>
              <a:rPr lang="de-DE" dirty="0"/>
              <a:t> will </a:t>
            </a:r>
            <a:r>
              <a:rPr lang="de-DE" dirty="0" err="1"/>
              <a:t>go</a:t>
            </a:r>
            <a:r>
              <a:rPr lang="de-DE" dirty="0"/>
              <a:t> </a:t>
            </a:r>
            <a:r>
              <a:rPr lang="de-DE" dirty="0" err="1"/>
              <a:t>over</a:t>
            </a:r>
            <a:r>
              <a:rPr lang="de-DE" dirty="0"/>
              <a:t> in a </a:t>
            </a:r>
            <a:r>
              <a:rPr lang="de-DE" dirty="0" err="1"/>
              <a:t>minute</a:t>
            </a:r>
            <a:r>
              <a:rPr lang="de-DE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9438149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441825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282359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0272102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2645504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7951197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4383956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6740302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3285186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1499876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solve</a:t>
            </a:r>
            <a:r>
              <a:rPr lang="de-DE" dirty="0"/>
              <a:t> all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these</a:t>
            </a:r>
            <a:r>
              <a:rPr lang="de-DE" dirty="0"/>
              <a:t> </a:t>
            </a:r>
            <a:r>
              <a:rPr lang="de-DE" dirty="0" err="1"/>
              <a:t>topics</a:t>
            </a:r>
            <a:r>
              <a:rPr lang="de-DE" dirty="0"/>
              <a:t> </a:t>
            </a:r>
            <a:r>
              <a:rPr lang="de-DE" dirty="0" err="1"/>
              <a:t>by</a:t>
            </a:r>
            <a:r>
              <a:rPr lang="de-DE" dirty="0"/>
              <a:t> </a:t>
            </a:r>
            <a:r>
              <a:rPr lang="de-DE" dirty="0" err="1"/>
              <a:t>organising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code in a </a:t>
            </a:r>
            <a:r>
              <a:rPr lang="de-DE" dirty="0" err="1"/>
              <a:t>better</a:t>
            </a:r>
            <a:r>
              <a:rPr lang="de-DE" dirty="0"/>
              <a:t> </a:t>
            </a:r>
            <a:r>
              <a:rPr lang="de-DE" dirty="0" err="1"/>
              <a:t>way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0028583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now</a:t>
            </a:r>
            <a:r>
              <a:rPr lang="de-DE" dirty="0"/>
              <a:t> </a:t>
            </a:r>
            <a:r>
              <a:rPr lang="de-DE" dirty="0" err="1"/>
              <a:t>have</a:t>
            </a:r>
            <a:r>
              <a:rPr lang="de-DE" dirty="0"/>
              <a:t> a </a:t>
            </a:r>
            <a:r>
              <a:rPr lang="de-DE" dirty="0" err="1"/>
              <a:t>skeleton</a:t>
            </a:r>
            <a:r>
              <a:rPr lang="de-DE" dirty="0"/>
              <a:t> </a:t>
            </a:r>
            <a:r>
              <a:rPr lang="de-DE" dirty="0" err="1"/>
              <a:t>or</a:t>
            </a:r>
            <a:r>
              <a:rPr lang="de-DE" dirty="0"/>
              <a:t> </a:t>
            </a:r>
            <a:r>
              <a:rPr lang="de-DE" dirty="0" err="1"/>
              <a:t>blueprint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what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folders</a:t>
            </a:r>
            <a:r>
              <a:rPr lang="de-DE" dirty="0"/>
              <a:t> and </a:t>
            </a:r>
            <a:r>
              <a:rPr lang="de-DE" dirty="0" err="1"/>
              <a:t>files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mark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code </a:t>
            </a:r>
            <a:r>
              <a:rPr lang="de-DE" dirty="0" err="1"/>
              <a:t>as</a:t>
            </a:r>
            <a:r>
              <a:rPr lang="de-DE" dirty="0"/>
              <a:t> a </a:t>
            </a:r>
            <a:r>
              <a:rPr lang="de-DE" dirty="0" err="1"/>
              <a:t>package</a:t>
            </a:r>
            <a:r>
              <a:rPr lang="de-DE" dirty="0"/>
              <a:t> </a:t>
            </a:r>
            <a:r>
              <a:rPr lang="de-DE" dirty="0" err="1"/>
              <a:t>should</a:t>
            </a:r>
            <a:r>
              <a:rPr lang="de-DE" dirty="0"/>
              <a:t> </a:t>
            </a:r>
            <a:r>
              <a:rPr lang="de-DE" dirty="0" err="1"/>
              <a:t>look</a:t>
            </a:r>
            <a:r>
              <a:rPr lang="de-DE" dirty="0"/>
              <a:t> like. </a:t>
            </a:r>
          </a:p>
          <a:p>
            <a:endParaRPr lang="de-DE" dirty="0"/>
          </a:p>
          <a:p>
            <a:r>
              <a:rPr lang="de-DE" dirty="0" err="1"/>
              <a:t>What</a:t>
            </a:r>
            <a:r>
              <a:rPr lang="de-DE" dirty="0"/>
              <a:t>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have</a:t>
            </a:r>
            <a:r>
              <a:rPr lang="de-DE" dirty="0"/>
              <a:t> not </a:t>
            </a:r>
            <a:r>
              <a:rPr lang="de-DE" dirty="0" err="1"/>
              <a:t>talked</a:t>
            </a:r>
            <a:r>
              <a:rPr lang="de-DE" dirty="0"/>
              <a:t> </a:t>
            </a:r>
            <a:r>
              <a:rPr lang="de-DE" dirty="0" err="1"/>
              <a:t>about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how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organise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code </a:t>
            </a:r>
            <a:r>
              <a:rPr lang="de-DE" dirty="0" err="1"/>
              <a:t>within</a:t>
            </a:r>
            <a:r>
              <a:rPr lang="de-DE" dirty="0"/>
              <a:t> </a:t>
            </a:r>
            <a:r>
              <a:rPr lang="de-DE" dirty="0" err="1"/>
              <a:t>this</a:t>
            </a:r>
            <a:r>
              <a:rPr lang="de-DE" dirty="0"/>
              <a:t> </a:t>
            </a:r>
            <a:r>
              <a:rPr lang="de-DE" dirty="0" err="1"/>
              <a:t>structure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6598600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838950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9821115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0587140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talked</a:t>
            </a:r>
            <a:r>
              <a:rPr lang="de-DE" dirty="0"/>
              <a:t> </a:t>
            </a:r>
            <a:r>
              <a:rPr lang="de-DE" dirty="0" err="1"/>
              <a:t>about</a:t>
            </a:r>
            <a:r>
              <a:rPr lang="de-DE" dirty="0"/>
              <a:t> </a:t>
            </a:r>
            <a:r>
              <a:rPr lang="de-DE" dirty="0" err="1"/>
              <a:t>importing</a:t>
            </a:r>
            <a:r>
              <a:rPr lang="de-DE" dirty="0"/>
              <a:t> just </a:t>
            </a:r>
            <a:r>
              <a:rPr lang="de-DE" dirty="0" err="1"/>
              <a:t>now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Jenni.</a:t>
            </a:r>
          </a:p>
          <a:p>
            <a:endParaRPr lang="de-DE" dirty="0"/>
          </a:p>
          <a:p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were</a:t>
            </a:r>
            <a:r>
              <a:rPr lang="de-DE" dirty="0"/>
              <a:t> </a:t>
            </a:r>
            <a:r>
              <a:rPr lang="de-DE" dirty="0" err="1"/>
              <a:t>importing</a:t>
            </a:r>
            <a:r>
              <a:rPr lang="de-DE" dirty="0"/>
              <a:t> </a:t>
            </a:r>
            <a:r>
              <a:rPr lang="de-DE" dirty="0" err="1"/>
              <a:t>things</a:t>
            </a:r>
            <a:r>
              <a:rPr lang="de-DE" dirty="0"/>
              <a:t> in </a:t>
            </a:r>
            <a:r>
              <a:rPr lang="de-DE" dirty="0" err="1"/>
              <a:t>your</a:t>
            </a:r>
            <a:r>
              <a:rPr lang="de-DE" dirty="0"/>
              <a:t> </a:t>
            </a:r>
            <a:r>
              <a:rPr lang="de-DE" dirty="0" err="1"/>
              <a:t>current</a:t>
            </a:r>
            <a:r>
              <a:rPr lang="de-DE" dirty="0"/>
              <a:t> </a:t>
            </a:r>
            <a:r>
              <a:rPr lang="de-DE" dirty="0" err="1"/>
              <a:t>directory</a:t>
            </a:r>
            <a:r>
              <a:rPr lang="de-DE" dirty="0"/>
              <a:t> and </a:t>
            </a:r>
            <a:r>
              <a:rPr lang="de-DE" dirty="0" err="1"/>
              <a:t>found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reach</a:t>
            </a:r>
            <a:r>
              <a:rPr lang="de-DE" dirty="0"/>
              <a:t> </a:t>
            </a:r>
            <a:r>
              <a:rPr lang="de-DE" dirty="0" err="1"/>
              <a:t>limits</a:t>
            </a:r>
            <a:r>
              <a:rPr lang="de-DE" dirty="0"/>
              <a:t> </a:t>
            </a:r>
            <a:r>
              <a:rPr lang="de-DE" dirty="0" err="1"/>
              <a:t>very</a:t>
            </a:r>
            <a:r>
              <a:rPr lang="de-DE" dirty="0"/>
              <a:t> </a:t>
            </a:r>
            <a:r>
              <a:rPr lang="de-DE" dirty="0" err="1"/>
              <a:t>quickly</a:t>
            </a:r>
            <a:r>
              <a:rPr lang="de-DE" dirty="0"/>
              <a:t> </a:t>
            </a:r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go</a:t>
            </a:r>
            <a:r>
              <a:rPr lang="de-DE" dirty="0"/>
              <a:t> outside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directory</a:t>
            </a:r>
            <a:r>
              <a:rPr lang="de-DE" dirty="0"/>
              <a:t>.</a:t>
            </a:r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7046834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7702633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solve</a:t>
            </a:r>
            <a:r>
              <a:rPr lang="de-DE" dirty="0"/>
              <a:t> all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these</a:t>
            </a:r>
            <a:r>
              <a:rPr lang="de-DE" dirty="0"/>
              <a:t> </a:t>
            </a:r>
            <a:r>
              <a:rPr lang="de-DE" dirty="0" err="1"/>
              <a:t>topics</a:t>
            </a:r>
            <a:r>
              <a:rPr lang="de-DE" dirty="0"/>
              <a:t> </a:t>
            </a:r>
            <a:r>
              <a:rPr lang="de-DE" dirty="0" err="1"/>
              <a:t>by</a:t>
            </a:r>
            <a:r>
              <a:rPr lang="de-DE" dirty="0"/>
              <a:t> </a:t>
            </a:r>
            <a:r>
              <a:rPr lang="de-DE" dirty="0" err="1"/>
              <a:t>organising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code in a </a:t>
            </a:r>
            <a:r>
              <a:rPr lang="de-DE" dirty="0" err="1"/>
              <a:t>better</a:t>
            </a:r>
            <a:r>
              <a:rPr lang="de-DE" dirty="0"/>
              <a:t> </a:t>
            </a:r>
            <a:r>
              <a:rPr lang="de-DE" dirty="0" err="1"/>
              <a:t>way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2248391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7203443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1860545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10528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0829667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6131322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6427882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6140961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8100233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5742977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8031613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8828387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1847521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2309575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03074367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195543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19;p4"/>
          <p:cNvSpPr/>
          <p:nvPr/>
        </p:nvSpPr>
        <p:spPr>
          <a:xfrm>
            <a:off x="617751" y="2235281"/>
            <a:ext cx="948000" cy="948000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>
              <a:defRPr>
                <a:solidFill>
                  <a:srgbClr val="7091B4"/>
                </a:solidFill>
              </a:defRPr>
            </a:pPr>
            <a:endParaRPr/>
          </a:p>
        </p:txBody>
      </p:sp>
      <p:sp>
        <p:nvSpPr>
          <p:cNvPr id="21" name="Google Shape;20;p4"/>
          <p:cNvSpPr txBox="1"/>
          <p:nvPr/>
        </p:nvSpPr>
        <p:spPr>
          <a:xfrm>
            <a:off x="861799" y="2486680"/>
            <a:ext cx="459905" cy="445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normAutofit lnSpcReduction="10000"/>
          </a:bodyPr>
          <a:lstStyle>
            <a:lvl1pPr algn="ctr" defTabSz="813816">
              <a:defRPr sz="3115" b="1">
                <a:solidFill>
                  <a:schemeClr val="accent1"/>
                </a:solidFill>
              </a:defRPr>
            </a:lvl1pPr>
          </a:lstStyle>
          <a:p>
            <a:r>
              <a:t>?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sz="quarter" idx="21"/>
          </p:nvPr>
        </p:nvSpPr>
        <p:spPr>
          <a:xfrm>
            <a:off x="1748005" y="2129681"/>
            <a:ext cx="4949826" cy="11592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101597">
              <a:buClrTx/>
              <a:buSzTx/>
              <a:buFontTx/>
              <a:buNone/>
              <a:defRPr sz="40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Questions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561537"/>
            <a:ext cx="2133600" cy="41145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13;p3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1" name="Title Text"/>
          <p:cNvSpPr txBox="1">
            <a:spLocks noGrp="1"/>
          </p:cNvSpPr>
          <p:nvPr>
            <p:ph type="title"/>
          </p:nvPr>
        </p:nvSpPr>
        <p:spPr>
          <a:xfrm>
            <a:off x="1012800" y="2497750"/>
            <a:ext cx="4950001" cy="115980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3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012800" y="3678251"/>
            <a:ext cx="4950001" cy="784801"/>
          </a:xfrm>
          <a:prstGeom prst="rect">
            <a:avLst/>
          </a:prstGeom>
        </p:spPr>
        <p:txBody>
          <a:bodyPr>
            <a:normAutofit/>
          </a:bodyPr>
          <a:lstStyle>
            <a:lvl1pPr marL="355600" indent="-254000">
              <a:spcBef>
                <a:spcPts val="0"/>
              </a:spcBef>
              <a:buClrTx/>
              <a:buSzTx/>
              <a:buFontTx/>
              <a:buNone/>
            </a:lvl1pPr>
            <a:lvl2pPr marL="355600" indent="203200">
              <a:spcBef>
                <a:spcPts val="0"/>
              </a:spcBef>
              <a:buClrTx/>
              <a:buSzTx/>
              <a:buFontTx/>
              <a:buNone/>
            </a:lvl2pPr>
            <a:lvl3pPr marL="355600" indent="660400">
              <a:spcBef>
                <a:spcPts val="0"/>
              </a:spcBef>
              <a:buClrTx/>
              <a:buSzTx/>
              <a:buFontTx/>
              <a:buNone/>
            </a:lvl3pPr>
            <a:lvl4pPr marL="355600" indent="1117600">
              <a:spcBef>
                <a:spcPts val="0"/>
              </a:spcBef>
              <a:buClrTx/>
              <a:buSzTx/>
              <a:buFontTx/>
              <a:buNone/>
            </a:lvl4pPr>
            <a:lvl5pPr marL="355600" indent="1574800">
              <a:spcBef>
                <a:spcPts val="0"/>
              </a:spcBef>
              <a:buClrTx/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561537"/>
            <a:ext cx="2133600" cy="41145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23;p5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4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42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69151" y="1868128"/>
            <a:ext cx="7405800" cy="2448798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55590"/>
            <a:lvl2pPr marL="914377" indent="-355590"/>
            <a:lvl3pPr marL="1371565" indent="-355590"/>
            <a:lvl4pPr marL="1828754" indent="-355590"/>
            <a:lvl5pPr marL="2285943" indent="-355591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grpSp>
        <p:nvGrpSpPr>
          <p:cNvPr id="48" name="Google Shape;402;p38"/>
          <p:cNvGrpSpPr/>
          <p:nvPr/>
        </p:nvGrpSpPr>
        <p:grpSpPr>
          <a:xfrm>
            <a:off x="7564580" y="739493"/>
            <a:ext cx="715563" cy="694115"/>
            <a:chOff x="0" y="48"/>
            <a:chExt cx="715561" cy="694113"/>
          </a:xfrm>
        </p:grpSpPr>
        <p:sp>
          <p:nvSpPr>
            <p:cNvPr id="44" name="Google Shape;403;p38"/>
            <p:cNvSpPr/>
            <p:nvPr/>
          </p:nvSpPr>
          <p:spPr>
            <a:xfrm>
              <a:off x="0" y="589531"/>
              <a:ext cx="347618" cy="1046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4913"/>
                  </a:lnTo>
                  <a:lnTo>
                    <a:pt x="65" y="6380"/>
                  </a:lnTo>
                  <a:lnTo>
                    <a:pt x="192" y="7615"/>
                  </a:lnTo>
                  <a:lnTo>
                    <a:pt x="381" y="8590"/>
                  </a:lnTo>
                  <a:lnTo>
                    <a:pt x="635" y="9574"/>
                  </a:lnTo>
                  <a:lnTo>
                    <a:pt x="1014" y="10308"/>
                  </a:lnTo>
                  <a:lnTo>
                    <a:pt x="1457" y="10559"/>
                  </a:lnTo>
                  <a:lnTo>
                    <a:pt x="1901" y="10308"/>
                  </a:lnTo>
                  <a:lnTo>
                    <a:pt x="3358" y="8590"/>
                  </a:lnTo>
                  <a:lnTo>
                    <a:pt x="4308" y="7856"/>
                  </a:lnTo>
                  <a:lnTo>
                    <a:pt x="5384" y="6872"/>
                  </a:lnTo>
                  <a:lnTo>
                    <a:pt x="6587" y="6138"/>
                  </a:lnTo>
                  <a:lnTo>
                    <a:pt x="7855" y="5646"/>
                  </a:lnTo>
                  <a:lnTo>
                    <a:pt x="9313" y="5154"/>
                  </a:lnTo>
                  <a:lnTo>
                    <a:pt x="10832" y="4913"/>
                  </a:lnTo>
                  <a:lnTo>
                    <a:pt x="11971" y="5154"/>
                  </a:lnTo>
                  <a:lnTo>
                    <a:pt x="13050" y="5405"/>
                  </a:lnTo>
                  <a:lnTo>
                    <a:pt x="14061" y="6138"/>
                  </a:lnTo>
                  <a:lnTo>
                    <a:pt x="15013" y="6872"/>
                  </a:lnTo>
                  <a:lnTo>
                    <a:pt x="15900" y="7856"/>
                  </a:lnTo>
                  <a:lnTo>
                    <a:pt x="16722" y="8841"/>
                  </a:lnTo>
                  <a:lnTo>
                    <a:pt x="17420" y="10067"/>
                  </a:lnTo>
                  <a:lnTo>
                    <a:pt x="18115" y="11292"/>
                  </a:lnTo>
                  <a:lnTo>
                    <a:pt x="18685" y="12518"/>
                  </a:lnTo>
                  <a:lnTo>
                    <a:pt x="19256" y="13995"/>
                  </a:lnTo>
                  <a:lnTo>
                    <a:pt x="20205" y="16687"/>
                  </a:lnTo>
                  <a:lnTo>
                    <a:pt x="20965" y="19390"/>
                  </a:lnTo>
                  <a:lnTo>
                    <a:pt x="21600" y="21600"/>
                  </a:lnTo>
                  <a:lnTo>
                    <a:pt x="21600" y="16687"/>
                  </a:lnTo>
                  <a:lnTo>
                    <a:pt x="20965" y="14477"/>
                  </a:lnTo>
                  <a:lnTo>
                    <a:pt x="20205" y="11785"/>
                  </a:lnTo>
                  <a:lnTo>
                    <a:pt x="19256" y="9082"/>
                  </a:lnTo>
                  <a:lnTo>
                    <a:pt x="18685" y="7615"/>
                  </a:lnTo>
                  <a:lnTo>
                    <a:pt x="18115" y="6380"/>
                  </a:lnTo>
                  <a:lnTo>
                    <a:pt x="17420" y="5154"/>
                  </a:lnTo>
                  <a:lnTo>
                    <a:pt x="16722" y="3928"/>
                  </a:lnTo>
                  <a:lnTo>
                    <a:pt x="15900" y="2954"/>
                  </a:lnTo>
                  <a:lnTo>
                    <a:pt x="15013" y="1969"/>
                  </a:lnTo>
                  <a:lnTo>
                    <a:pt x="14061" y="1236"/>
                  </a:lnTo>
                  <a:lnTo>
                    <a:pt x="13050" y="492"/>
                  </a:lnTo>
                  <a:lnTo>
                    <a:pt x="11971" y="251"/>
                  </a:lnTo>
                  <a:lnTo>
                    <a:pt x="10832" y="0"/>
                  </a:lnTo>
                  <a:lnTo>
                    <a:pt x="9313" y="251"/>
                  </a:lnTo>
                  <a:lnTo>
                    <a:pt x="7855" y="743"/>
                  </a:lnTo>
                  <a:lnTo>
                    <a:pt x="6587" y="1236"/>
                  </a:lnTo>
                  <a:lnTo>
                    <a:pt x="5384" y="1969"/>
                  </a:lnTo>
                  <a:lnTo>
                    <a:pt x="4308" y="2954"/>
                  </a:lnTo>
                  <a:lnTo>
                    <a:pt x="3358" y="3687"/>
                  </a:lnTo>
                  <a:lnTo>
                    <a:pt x="1901" y="5405"/>
                  </a:lnTo>
                  <a:lnTo>
                    <a:pt x="1457" y="5646"/>
                  </a:lnTo>
                  <a:lnTo>
                    <a:pt x="1014" y="5405"/>
                  </a:lnTo>
                  <a:lnTo>
                    <a:pt x="635" y="4672"/>
                  </a:lnTo>
                  <a:lnTo>
                    <a:pt x="381" y="3687"/>
                  </a:lnTo>
                  <a:lnTo>
                    <a:pt x="192" y="2703"/>
                  </a:lnTo>
                  <a:lnTo>
                    <a:pt x="65" y="14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5" name="Google Shape;404;p38"/>
            <p:cNvSpPr/>
            <p:nvPr/>
          </p:nvSpPr>
          <p:spPr>
            <a:xfrm>
              <a:off x="367985" y="589531"/>
              <a:ext cx="347577" cy="1046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69" y="0"/>
                  </a:moveTo>
                  <a:lnTo>
                    <a:pt x="9628" y="251"/>
                  </a:lnTo>
                  <a:lnTo>
                    <a:pt x="8551" y="492"/>
                  </a:lnTo>
                  <a:lnTo>
                    <a:pt x="7540" y="1236"/>
                  </a:lnTo>
                  <a:lnTo>
                    <a:pt x="6588" y="1969"/>
                  </a:lnTo>
                  <a:lnTo>
                    <a:pt x="5701" y="2954"/>
                  </a:lnTo>
                  <a:lnTo>
                    <a:pt x="4879" y="3928"/>
                  </a:lnTo>
                  <a:lnTo>
                    <a:pt x="3483" y="6380"/>
                  </a:lnTo>
                  <a:lnTo>
                    <a:pt x="2915" y="7615"/>
                  </a:lnTo>
                  <a:lnTo>
                    <a:pt x="2345" y="9082"/>
                  </a:lnTo>
                  <a:lnTo>
                    <a:pt x="1393" y="11785"/>
                  </a:lnTo>
                  <a:lnTo>
                    <a:pt x="633" y="14477"/>
                  </a:lnTo>
                  <a:lnTo>
                    <a:pt x="0" y="16687"/>
                  </a:lnTo>
                  <a:lnTo>
                    <a:pt x="0" y="21600"/>
                  </a:lnTo>
                  <a:lnTo>
                    <a:pt x="633" y="19390"/>
                  </a:lnTo>
                  <a:lnTo>
                    <a:pt x="1393" y="16687"/>
                  </a:lnTo>
                  <a:lnTo>
                    <a:pt x="2345" y="13995"/>
                  </a:lnTo>
                  <a:lnTo>
                    <a:pt x="2915" y="12518"/>
                  </a:lnTo>
                  <a:lnTo>
                    <a:pt x="3483" y="11292"/>
                  </a:lnTo>
                  <a:lnTo>
                    <a:pt x="4879" y="8841"/>
                  </a:lnTo>
                  <a:lnTo>
                    <a:pt x="5701" y="7856"/>
                  </a:lnTo>
                  <a:lnTo>
                    <a:pt x="6588" y="6872"/>
                  </a:lnTo>
                  <a:lnTo>
                    <a:pt x="7540" y="6138"/>
                  </a:lnTo>
                  <a:lnTo>
                    <a:pt x="8551" y="5405"/>
                  </a:lnTo>
                  <a:lnTo>
                    <a:pt x="9628" y="5154"/>
                  </a:lnTo>
                  <a:lnTo>
                    <a:pt x="10769" y="4913"/>
                  </a:lnTo>
                  <a:lnTo>
                    <a:pt x="12289" y="5154"/>
                  </a:lnTo>
                  <a:lnTo>
                    <a:pt x="13746" y="5646"/>
                  </a:lnTo>
                  <a:lnTo>
                    <a:pt x="15012" y="6138"/>
                  </a:lnTo>
                  <a:lnTo>
                    <a:pt x="16216" y="6872"/>
                  </a:lnTo>
                  <a:lnTo>
                    <a:pt x="17295" y="7856"/>
                  </a:lnTo>
                  <a:lnTo>
                    <a:pt x="18244" y="8590"/>
                  </a:lnTo>
                  <a:lnTo>
                    <a:pt x="19701" y="10308"/>
                  </a:lnTo>
                  <a:lnTo>
                    <a:pt x="20145" y="10559"/>
                  </a:lnTo>
                  <a:lnTo>
                    <a:pt x="20588" y="10308"/>
                  </a:lnTo>
                  <a:lnTo>
                    <a:pt x="20967" y="9574"/>
                  </a:lnTo>
                  <a:lnTo>
                    <a:pt x="21221" y="8590"/>
                  </a:lnTo>
                  <a:lnTo>
                    <a:pt x="21411" y="7615"/>
                  </a:lnTo>
                  <a:lnTo>
                    <a:pt x="21538" y="6380"/>
                  </a:lnTo>
                  <a:lnTo>
                    <a:pt x="21600" y="4913"/>
                  </a:lnTo>
                  <a:lnTo>
                    <a:pt x="21600" y="0"/>
                  </a:lnTo>
                  <a:lnTo>
                    <a:pt x="21538" y="1477"/>
                  </a:lnTo>
                  <a:lnTo>
                    <a:pt x="21411" y="2703"/>
                  </a:lnTo>
                  <a:lnTo>
                    <a:pt x="21221" y="3687"/>
                  </a:lnTo>
                  <a:lnTo>
                    <a:pt x="20967" y="4672"/>
                  </a:lnTo>
                  <a:lnTo>
                    <a:pt x="20588" y="5405"/>
                  </a:lnTo>
                  <a:lnTo>
                    <a:pt x="20145" y="5646"/>
                  </a:lnTo>
                  <a:lnTo>
                    <a:pt x="19701" y="5405"/>
                  </a:lnTo>
                  <a:lnTo>
                    <a:pt x="18244" y="3687"/>
                  </a:lnTo>
                  <a:lnTo>
                    <a:pt x="17295" y="2954"/>
                  </a:lnTo>
                  <a:lnTo>
                    <a:pt x="16216" y="1969"/>
                  </a:lnTo>
                  <a:lnTo>
                    <a:pt x="15012" y="1236"/>
                  </a:lnTo>
                  <a:lnTo>
                    <a:pt x="13746" y="743"/>
                  </a:lnTo>
                  <a:lnTo>
                    <a:pt x="12289" y="251"/>
                  </a:lnTo>
                  <a:lnTo>
                    <a:pt x="10769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6" name="Google Shape;405;p38"/>
            <p:cNvSpPr/>
            <p:nvPr/>
          </p:nvSpPr>
          <p:spPr>
            <a:xfrm>
              <a:off x="0" y="48"/>
              <a:ext cx="347618" cy="6465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32" y="0"/>
                  </a:moveTo>
                  <a:lnTo>
                    <a:pt x="9313" y="39"/>
                  </a:lnTo>
                  <a:lnTo>
                    <a:pt x="7855" y="119"/>
                  </a:lnTo>
                  <a:lnTo>
                    <a:pt x="6398" y="317"/>
                  </a:lnTo>
                  <a:lnTo>
                    <a:pt x="4940" y="556"/>
                  </a:lnTo>
                  <a:lnTo>
                    <a:pt x="3613" y="873"/>
                  </a:lnTo>
                  <a:lnTo>
                    <a:pt x="2409" y="1231"/>
                  </a:lnTo>
                  <a:lnTo>
                    <a:pt x="1330" y="1588"/>
                  </a:lnTo>
                  <a:lnTo>
                    <a:pt x="887" y="1826"/>
                  </a:lnTo>
                  <a:lnTo>
                    <a:pt x="508" y="2024"/>
                  </a:lnTo>
                  <a:lnTo>
                    <a:pt x="319" y="2143"/>
                  </a:lnTo>
                  <a:lnTo>
                    <a:pt x="127" y="2343"/>
                  </a:lnTo>
                  <a:lnTo>
                    <a:pt x="65" y="2500"/>
                  </a:lnTo>
                  <a:lnTo>
                    <a:pt x="0" y="2699"/>
                  </a:lnTo>
                  <a:lnTo>
                    <a:pt x="0" y="18900"/>
                  </a:lnTo>
                  <a:lnTo>
                    <a:pt x="65" y="19139"/>
                  </a:lnTo>
                  <a:lnTo>
                    <a:pt x="192" y="19337"/>
                  </a:lnTo>
                  <a:lnTo>
                    <a:pt x="381" y="19495"/>
                  </a:lnTo>
                  <a:lnTo>
                    <a:pt x="635" y="19654"/>
                  </a:lnTo>
                  <a:lnTo>
                    <a:pt x="1014" y="19773"/>
                  </a:lnTo>
                  <a:lnTo>
                    <a:pt x="1457" y="19813"/>
                  </a:lnTo>
                  <a:lnTo>
                    <a:pt x="1901" y="19773"/>
                  </a:lnTo>
                  <a:lnTo>
                    <a:pt x="3358" y="19495"/>
                  </a:lnTo>
                  <a:lnTo>
                    <a:pt x="4308" y="19376"/>
                  </a:lnTo>
                  <a:lnTo>
                    <a:pt x="5384" y="19217"/>
                  </a:lnTo>
                  <a:lnTo>
                    <a:pt x="6587" y="19098"/>
                  </a:lnTo>
                  <a:lnTo>
                    <a:pt x="7855" y="19018"/>
                  </a:lnTo>
                  <a:lnTo>
                    <a:pt x="9313" y="18939"/>
                  </a:lnTo>
                  <a:lnTo>
                    <a:pt x="10832" y="18900"/>
                  </a:lnTo>
                  <a:lnTo>
                    <a:pt x="11971" y="18939"/>
                  </a:lnTo>
                  <a:lnTo>
                    <a:pt x="13050" y="18979"/>
                  </a:lnTo>
                  <a:lnTo>
                    <a:pt x="14061" y="19098"/>
                  </a:lnTo>
                  <a:lnTo>
                    <a:pt x="15013" y="19217"/>
                  </a:lnTo>
                  <a:lnTo>
                    <a:pt x="15900" y="19376"/>
                  </a:lnTo>
                  <a:lnTo>
                    <a:pt x="16722" y="19535"/>
                  </a:lnTo>
                  <a:lnTo>
                    <a:pt x="17420" y="19734"/>
                  </a:lnTo>
                  <a:lnTo>
                    <a:pt x="18115" y="19932"/>
                  </a:lnTo>
                  <a:lnTo>
                    <a:pt x="18685" y="20130"/>
                  </a:lnTo>
                  <a:lnTo>
                    <a:pt x="19256" y="20369"/>
                  </a:lnTo>
                  <a:lnTo>
                    <a:pt x="20205" y="20805"/>
                  </a:lnTo>
                  <a:lnTo>
                    <a:pt x="20965" y="21242"/>
                  </a:lnTo>
                  <a:lnTo>
                    <a:pt x="21600" y="21600"/>
                  </a:lnTo>
                  <a:lnTo>
                    <a:pt x="21600" y="3414"/>
                  </a:lnTo>
                  <a:lnTo>
                    <a:pt x="21473" y="3216"/>
                  </a:lnTo>
                  <a:lnTo>
                    <a:pt x="21346" y="3056"/>
                  </a:lnTo>
                  <a:lnTo>
                    <a:pt x="20840" y="2739"/>
                  </a:lnTo>
                  <a:lnTo>
                    <a:pt x="20143" y="2343"/>
                  </a:lnTo>
                  <a:lnTo>
                    <a:pt x="19318" y="1905"/>
                  </a:lnTo>
                  <a:lnTo>
                    <a:pt x="18369" y="1468"/>
                  </a:lnTo>
                  <a:lnTo>
                    <a:pt x="17230" y="992"/>
                  </a:lnTo>
                  <a:lnTo>
                    <a:pt x="16533" y="793"/>
                  </a:lnTo>
                  <a:lnTo>
                    <a:pt x="15900" y="595"/>
                  </a:lnTo>
                  <a:lnTo>
                    <a:pt x="15140" y="436"/>
                  </a:lnTo>
                  <a:lnTo>
                    <a:pt x="14378" y="278"/>
                  </a:lnTo>
                  <a:lnTo>
                    <a:pt x="13555" y="158"/>
                  </a:lnTo>
                  <a:lnTo>
                    <a:pt x="12669" y="78"/>
                  </a:lnTo>
                  <a:lnTo>
                    <a:pt x="11782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7" name="Google Shape;406;p38"/>
            <p:cNvSpPr/>
            <p:nvPr/>
          </p:nvSpPr>
          <p:spPr>
            <a:xfrm>
              <a:off x="367985" y="48"/>
              <a:ext cx="347577" cy="6465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820" y="0"/>
                  </a:moveTo>
                  <a:lnTo>
                    <a:pt x="8933" y="78"/>
                  </a:lnTo>
                  <a:lnTo>
                    <a:pt x="8046" y="158"/>
                  </a:lnTo>
                  <a:lnTo>
                    <a:pt x="7221" y="278"/>
                  </a:lnTo>
                  <a:lnTo>
                    <a:pt x="6461" y="436"/>
                  </a:lnTo>
                  <a:lnTo>
                    <a:pt x="5701" y="595"/>
                  </a:lnTo>
                  <a:lnTo>
                    <a:pt x="5068" y="793"/>
                  </a:lnTo>
                  <a:lnTo>
                    <a:pt x="4370" y="992"/>
                  </a:lnTo>
                  <a:lnTo>
                    <a:pt x="3232" y="1468"/>
                  </a:lnTo>
                  <a:lnTo>
                    <a:pt x="2280" y="1905"/>
                  </a:lnTo>
                  <a:lnTo>
                    <a:pt x="1458" y="2343"/>
                  </a:lnTo>
                  <a:lnTo>
                    <a:pt x="760" y="2739"/>
                  </a:lnTo>
                  <a:lnTo>
                    <a:pt x="254" y="3056"/>
                  </a:lnTo>
                  <a:lnTo>
                    <a:pt x="127" y="3216"/>
                  </a:lnTo>
                  <a:lnTo>
                    <a:pt x="0" y="3414"/>
                  </a:lnTo>
                  <a:lnTo>
                    <a:pt x="0" y="21600"/>
                  </a:lnTo>
                  <a:lnTo>
                    <a:pt x="633" y="21242"/>
                  </a:lnTo>
                  <a:lnTo>
                    <a:pt x="1393" y="20805"/>
                  </a:lnTo>
                  <a:lnTo>
                    <a:pt x="2345" y="20369"/>
                  </a:lnTo>
                  <a:lnTo>
                    <a:pt x="2915" y="20130"/>
                  </a:lnTo>
                  <a:lnTo>
                    <a:pt x="3483" y="19932"/>
                  </a:lnTo>
                  <a:lnTo>
                    <a:pt x="4879" y="19535"/>
                  </a:lnTo>
                  <a:lnTo>
                    <a:pt x="5701" y="19376"/>
                  </a:lnTo>
                  <a:lnTo>
                    <a:pt x="6588" y="19217"/>
                  </a:lnTo>
                  <a:lnTo>
                    <a:pt x="7540" y="19098"/>
                  </a:lnTo>
                  <a:lnTo>
                    <a:pt x="8551" y="18979"/>
                  </a:lnTo>
                  <a:lnTo>
                    <a:pt x="9628" y="18939"/>
                  </a:lnTo>
                  <a:lnTo>
                    <a:pt x="10769" y="18900"/>
                  </a:lnTo>
                  <a:lnTo>
                    <a:pt x="12289" y="18939"/>
                  </a:lnTo>
                  <a:lnTo>
                    <a:pt x="13746" y="19018"/>
                  </a:lnTo>
                  <a:lnTo>
                    <a:pt x="15012" y="19098"/>
                  </a:lnTo>
                  <a:lnTo>
                    <a:pt x="16216" y="19217"/>
                  </a:lnTo>
                  <a:lnTo>
                    <a:pt x="17295" y="19376"/>
                  </a:lnTo>
                  <a:lnTo>
                    <a:pt x="18244" y="19495"/>
                  </a:lnTo>
                  <a:lnTo>
                    <a:pt x="19701" y="19773"/>
                  </a:lnTo>
                  <a:lnTo>
                    <a:pt x="20145" y="19813"/>
                  </a:lnTo>
                  <a:lnTo>
                    <a:pt x="20588" y="19773"/>
                  </a:lnTo>
                  <a:lnTo>
                    <a:pt x="20967" y="19654"/>
                  </a:lnTo>
                  <a:lnTo>
                    <a:pt x="21221" y="19495"/>
                  </a:lnTo>
                  <a:lnTo>
                    <a:pt x="21411" y="19337"/>
                  </a:lnTo>
                  <a:lnTo>
                    <a:pt x="21538" y="19139"/>
                  </a:lnTo>
                  <a:lnTo>
                    <a:pt x="21600" y="18900"/>
                  </a:lnTo>
                  <a:lnTo>
                    <a:pt x="21600" y="2699"/>
                  </a:lnTo>
                  <a:lnTo>
                    <a:pt x="21538" y="2500"/>
                  </a:lnTo>
                  <a:lnTo>
                    <a:pt x="21476" y="2343"/>
                  </a:lnTo>
                  <a:lnTo>
                    <a:pt x="21284" y="2143"/>
                  </a:lnTo>
                  <a:lnTo>
                    <a:pt x="21094" y="2024"/>
                  </a:lnTo>
                  <a:lnTo>
                    <a:pt x="20716" y="1826"/>
                  </a:lnTo>
                  <a:lnTo>
                    <a:pt x="20272" y="1588"/>
                  </a:lnTo>
                  <a:lnTo>
                    <a:pt x="19193" y="1231"/>
                  </a:lnTo>
                  <a:lnTo>
                    <a:pt x="17990" y="873"/>
                  </a:lnTo>
                  <a:lnTo>
                    <a:pt x="16659" y="556"/>
                  </a:lnTo>
                  <a:lnTo>
                    <a:pt x="15204" y="317"/>
                  </a:lnTo>
                  <a:lnTo>
                    <a:pt x="13746" y="119"/>
                  </a:lnTo>
                  <a:lnTo>
                    <a:pt x="12289" y="39"/>
                  </a:lnTo>
                  <a:lnTo>
                    <a:pt x="10769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</p:grp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AND_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23;p5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5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69151" y="1868128"/>
            <a:ext cx="7405800" cy="2448798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55590"/>
            <a:lvl2pPr marL="914377" indent="-355590"/>
            <a:lvl3pPr marL="1371565" indent="-355590"/>
            <a:lvl4pPr marL="1828754" indent="-355590"/>
            <a:lvl5pPr marL="2285943" indent="-355591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AND_TWO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6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7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69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AND_TWO_COLUMNS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34;p7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8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2366400" cy="24847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17492">
              <a:buSzPts val="1400"/>
              <a:defRPr sz="1400"/>
            </a:lvl1pPr>
            <a:lvl2pPr marL="914377" indent="-317492">
              <a:buSzPts val="1400"/>
              <a:defRPr sz="1400"/>
            </a:lvl2pPr>
            <a:lvl3pPr marL="1371565" indent="-317491">
              <a:buSzPts val="1400"/>
              <a:defRPr sz="1400"/>
            </a:lvl3pPr>
            <a:lvl4pPr marL="1828754" indent="-317492">
              <a:buSzPts val="1400"/>
              <a:defRPr sz="1400"/>
            </a:lvl4pPr>
            <a:lvl5pPr marL="2285943" indent="-317492">
              <a:buSzPts val="1400"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Google Shape;37;p7"/>
          <p:cNvSpPr txBox="1">
            <a:spLocks noGrp="1"/>
          </p:cNvSpPr>
          <p:nvPr>
            <p:ph type="body" sz="quarter" idx="21"/>
          </p:nvPr>
        </p:nvSpPr>
        <p:spPr>
          <a:xfrm>
            <a:off x="335673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86" name="Google Shape;38;p7"/>
          <p:cNvSpPr txBox="1">
            <a:spLocks noGrp="1"/>
          </p:cNvSpPr>
          <p:nvPr>
            <p:ph type="body" sz="quarter" idx="22"/>
          </p:nvPr>
        </p:nvSpPr>
        <p:spPr>
          <a:xfrm>
            <a:off x="584432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8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88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23;p5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96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9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69151" y="1868128"/>
            <a:ext cx="7405800" cy="2448798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55590"/>
            <a:lvl2pPr marL="914377" indent="-355590"/>
            <a:lvl3pPr marL="1371565" indent="-355590"/>
            <a:lvl4pPr marL="1828754" indent="-355590"/>
            <a:lvl5pPr marL="2285943" indent="-355591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0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7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10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09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41;p8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2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30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4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9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15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5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34;p7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59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2366400" cy="24847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17492">
              <a:buSzPts val="1400"/>
              <a:defRPr sz="1400"/>
            </a:lvl1pPr>
            <a:lvl2pPr marL="914377" indent="-317492">
              <a:buSzPts val="1400"/>
              <a:defRPr sz="1400"/>
            </a:lvl2pPr>
            <a:lvl3pPr marL="1371565" indent="-317491">
              <a:buSzPts val="1400"/>
              <a:defRPr sz="1400"/>
            </a:lvl3pPr>
            <a:lvl4pPr marL="1828754" indent="-317492">
              <a:buSzPts val="1400"/>
              <a:defRPr sz="1400"/>
            </a:lvl4pPr>
            <a:lvl5pPr marL="2285943" indent="-317492">
              <a:buSzPts val="1400"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0" name="Google Shape;37;p7"/>
          <p:cNvSpPr txBox="1">
            <a:spLocks noGrp="1"/>
          </p:cNvSpPr>
          <p:nvPr>
            <p:ph type="body" sz="quarter" idx="21"/>
          </p:nvPr>
        </p:nvSpPr>
        <p:spPr>
          <a:xfrm>
            <a:off x="335673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61" name="Google Shape;38;p7"/>
          <p:cNvSpPr txBox="1">
            <a:spLocks noGrp="1"/>
          </p:cNvSpPr>
          <p:nvPr>
            <p:ph type="body" sz="quarter" idx="22"/>
          </p:nvPr>
        </p:nvSpPr>
        <p:spPr>
          <a:xfrm>
            <a:off x="584432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6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63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41;p8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7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72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8229600" cy="10632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b"/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9433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ln w="12700">
            <a:miter lim="400000"/>
          </a:ln>
        </p:spPr>
        <p:txBody>
          <a:bodyPr wrap="none" lIns="91424" tIns="91424" rIns="91424" bIns="91424" anchor="ctr">
            <a:spAutoFit/>
          </a:bodyPr>
          <a:lstStyle>
            <a:lvl1pPr algn="r">
              <a:defRPr sz="13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6" r:id="rId6"/>
    <p:sldLayoutId id="2147483657" r:id="rId7"/>
    <p:sldLayoutId id="2147483658" r:id="rId8"/>
    <p:sldLayoutId id="2147483660" r:id="rId9"/>
    <p:sldLayoutId id="2147483662" r:id="rId10"/>
    <p:sldLayoutId id="2147483663" r:id="rId11"/>
    <p:sldLayoutId id="2147483664" r:id="rId12"/>
  </p:sldLayoutIdLst>
  <p:transition spd="med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9pPr>
    </p:titleStyle>
    <p:bodyStyle>
      <a:lvl1pPr marL="4572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▪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1pPr>
      <a:lvl2pPr marL="9144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2pPr>
      <a:lvl3pPr marL="13716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3pPr>
      <a:lvl4pPr marL="18288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4pPr>
      <a:lvl5pPr marL="22860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○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5pPr>
      <a:lvl6pPr marL="27432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■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6pPr>
      <a:lvl7pPr marL="32004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●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7pPr>
      <a:lvl8pPr marL="36576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○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8pPr>
      <a:lvl9pPr marL="41148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■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Title 2"/>
          <p:cNvSpPr txBox="1"/>
          <p:nvPr/>
        </p:nvSpPr>
        <p:spPr>
          <a:xfrm>
            <a:off x="1757197" y="2411358"/>
            <a:ext cx="7137423" cy="6654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ctr">
            <a:spAutoFit/>
          </a:bodyPr>
          <a:lstStyle>
            <a:lvl1pPr>
              <a:defRPr sz="28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editable installation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Text Placeholder 1"/>
          <p:cNvSpPr txBox="1">
            <a:spLocks noGrp="1"/>
          </p:cNvSpPr>
          <p:nvPr>
            <p:ph type="body" idx="1"/>
          </p:nvPr>
        </p:nvSpPr>
        <p:spPr>
          <a:xfrm>
            <a:off x="869150" y="846000"/>
            <a:ext cx="7405697" cy="3295294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02326" indent="-334255" defTabSz="859536">
              <a:spcBef>
                <a:spcPts val="500"/>
              </a:spcBef>
              <a:buSzPts val="1800"/>
              <a:defRPr sz="1879"/>
            </a:pPr>
            <a:r>
              <a:rPr lang="de-DE" dirty="0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Code </a:t>
            </a:r>
            <a:r>
              <a:rPr lang="de-DE" dirty="0" err="1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that</a:t>
            </a:r>
            <a:r>
              <a:rPr lang="de-DE" dirty="0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 </a:t>
            </a:r>
            <a:r>
              <a:rPr lang="de-DE" dirty="0" err="1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we</a:t>
            </a:r>
            <a:r>
              <a:rPr lang="de-DE" dirty="0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 </a:t>
            </a:r>
            <a:r>
              <a:rPr lang="de-DE" dirty="0" err="1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can</a:t>
            </a:r>
            <a:r>
              <a:rPr lang="de-DE" dirty="0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 </a:t>
            </a:r>
            <a:r>
              <a:rPr lang="de-DE" dirty="0" err="1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import</a:t>
            </a:r>
            <a:endParaRPr lang="de-DE" dirty="0">
              <a:latin typeface="Avenir Book" panose="02000503020000020003" pitchFamily="2" charset="0"/>
              <a:ea typeface="Avenir Heavy"/>
              <a:cs typeface="Avenir Heavy"/>
              <a:sym typeface="Avenir Heavy"/>
            </a:endParaRPr>
          </a:p>
          <a:p>
            <a:pPr marL="859514" lvl="1" indent="-334255" defTabSz="859536">
              <a:spcBef>
                <a:spcPts val="500"/>
              </a:spcBef>
              <a:buSzPts val="1800"/>
              <a:defRPr sz="1879"/>
            </a:pPr>
            <a:r>
              <a:rPr lang="de-DE" dirty="0" err="1">
                <a:latin typeface="Avenir Heavy"/>
                <a:ea typeface="Avenir Heavy"/>
                <a:cs typeface="Avenir Heavy"/>
                <a:sym typeface="Avenir Heavy"/>
              </a:rPr>
              <a:t>current</a:t>
            </a:r>
            <a:r>
              <a:rPr lang="de-DE" dirty="0">
                <a:latin typeface="Avenir Heavy"/>
                <a:ea typeface="Avenir Heavy"/>
                <a:cs typeface="Avenir Heavy"/>
                <a:sym typeface="Avenir Heavy"/>
              </a:rPr>
              <a:t> </a:t>
            </a:r>
            <a:r>
              <a:rPr lang="de-DE" dirty="0" err="1">
                <a:latin typeface="Avenir Heavy"/>
                <a:ea typeface="Avenir Heavy"/>
                <a:cs typeface="Avenir Heavy"/>
                <a:sym typeface="Avenir Heavy"/>
              </a:rPr>
              <a:t>directory</a:t>
            </a:r>
            <a:endParaRPr lang="de-DE" dirty="0"/>
          </a:p>
          <a:p>
            <a:pPr marL="859514" lvl="1" indent="-334255" defTabSz="859536">
              <a:spcBef>
                <a:spcPts val="500"/>
              </a:spcBef>
              <a:buSzPts val="1800"/>
              <a:defRPr sz="1879"/>
            </a:pPr>
            <a:r>
              <a:rPr lang="de-DE" dirty="0" err="1">
                <a:latin typeface="Avenir Heavy"/>
                <a:ea typeface="Avenir Heavy"/>
                <a:cs typeface="Avenir Heavy"/>
                <a:sym typeface="Avenir Heavy"/>
              </a:rPr>
              <a:t>core</a:t>
            </a:r>
            <a:r>
              <a:rPr lang="de-DE" dirty="0">
                <a:latin typeface="Avenir Heavy"/>
                <a:ea typeface="Avenir Heavy"/>
                <a:cs typeface="Avenir Heavy"/>
                <a:sym typeface="Avenir Heavy"/>
              </a:rPr>
              <a:t> </a:t>
            </a:r>
            <a:r>
              <a:rPr lang="de-DE" dirty="0" err="1">
                <a:latin typeface="Avenir Heavy"/>
                <a:ea typeface="Avenir Heavy"/>
                <a:cs typeface="Avenir Heavy"/>
                <a:sym typeface="Avenir Heavy"/>
              </a:rPr>
              <a:t>packages</a:t>
            </a:r>
            <a:r>
              <a:rPr lang="de-DE" dirty="0"/>
              <a:t> e.g. time, </a:t>
            </a:r>
            <a:r>
              <a:rPr lang="de-DE" dirty="0" err="1"/>
              <a:t>math</a:t>
            </a:r>
            <a:r>
              <a:rPr lang="de-DE" dirty="0"/>
              <a:t>, </a:t>
            </a:r>
            <a:r>
              <a:rPr lang="de-DE" dirty="0" err="1"/>
              <a:t>os</a:t>
            </a:r>
            <a:r>
              <a:rPr lang="de-DE" dirty="0"/>
              <a:t>, …</a:t>
            </a:r>
          </a:p>
          <a:p>
            <a:pPr marL="859514" lvl="1" indent="-334255" defTabSz="859536">
              <a:spcBef>
                <a:spcPts val="500"/>
              </a:spcBef>
              <a:buSzPts val="1800"/>
              <a:defRPr sz="1879"/>
            </a:pPr>
            <a:r>
              <a:rPr lang="de-DE" dirty="0" err="1">
                <a:latin typeface="Avenir Heavy"/>
                <a:ea typeface="Avenir Heavy"/>
                <a:cs typeface="Avenir Heavy"/>
                <a:sym typeface="Avenir Heavy"/>
              </a:rPr>
              <a:t>installed</a:t>
            </a:r>
            <a:r>
              <a:rPr lang="de-DE" dirty="0">
                <a:latin typeface="Avenir Heavy"/>
                <a:ea typeface="Avenir Heavy"/>
                <a:cs typeface="Avenir Heavy"/>
                <a:sym typeface="Avenir Heavy"/>
              </a:rPr>
              <a:t> </a:t>
            </a:r>
            <a:r>
              <a:rPr lang="de-DE" dirty="0" err="1">
                <a:latin typeface="Avenir Heavy"/>
                <a:ea typeface="Avenir Heavy"/>
                <a:cs typeface="Avenir Heavy"/>
                <a:sym typeface="Avenir Heavy"/>
              </a:rPr>
              <a:t>packages</a:t>
            </a:r>
            <a:r>
              <a:rPr lang="de-DE" dirty="0"/>
              <a:t> </a:t>
            </a:r>
            <a:br>
              <a:rPr lang="de-DE" dirty="0"/>
            </a:br>
            <a:r>
              <a:rPr lang="de-DE" dirty="0"/>
              <a:t>e.g. </a:t>
            </a:r>
            <a:r>
              <a:rPr lang="de-DE" dirty="0" err="1"/>
              <a:t>numpy</a:t>
            </a:r>
            <a:r>
              <a:rPr lang="de-DE" dirty="0"/>
              <a:t>, </a:t>
            </a:r>
            <a:r>
              <a:rPr lang="de-DE" dirty="0" err="1"/>
              <a:t>scipy</a:t>
            </a:r>
            <a:r>
              <a:rPr lang="de-DE" dirty="0"/>
              <a:t>, … </a:t>
            </a:r>
            <a:r>
              <a:rPr lang="de-DE" dirty="0" err="1"/>
              <a:t>installed</a:t>
            </a:r>
            <a:r>
              <a:rPr lang="de-DE" dirty="0"/>
              <a:t> via </a:t>
            </a:r>
            <a:r>
              <a:rPr lang="de-DE" dirty="0" err="1"/>
              <a:t>pip</a:t>
            </a:r>
            <a:r>
              <a:rPr lang="de-DE" dirty="0"/>
              <a:t> / </a:t>
            </a:r>
            <a:r>
              <a:rPr lang="de-DE" dirty="0" err="1"/>
              <a:t>conda</a:t>
            </a:r>
            <a:r>
              <a:rPr lang="de-DE" dirty="0"/>
              <a:t> / …</a:t>
            </a:r>
            <a:br>
              <a:rPr lang="de-DE" dirty="0"/>
            </a:br>
            <a:r>
              <a:rPr lang="de-DE" dirty="0"/>
              <a:t>(</a:t>
            </a:r>
            <a:r>
              <a:rPr lang="de-DE" dirty="0" err="1"/>
              <a:t>saved</a:t>
            </a:r>
            <a:r>
              <a:rPr lang="de-DE" dirty="0"/>
              <a:t> in </a:t>
            </a:r>
            <a:r>
              <a:rPr lang="de-DE" dirty="0" err="1"/>
              <a:t>system</a:t>
            </a:r>
            <a:r>
              <a:rPr lang="de-DE" dirty="0"/>
              <a:t> </a:t>
            </a:r>
            <a:r>
              <a:rPr lang="de-DE" dirty="0" err="1"/>
              <a:t>location</a:t>
            </a:r>
            <a:r>
              <a:rPr lang="de-DE" dirty="0"/>
              <a:t> </a:t>
            </a:r>
            <a:r>
              <a:rPr lang="de-DE" sz="1400" dirty="0"/>
              <a:t>e.g. /</a:t>
            </a:r>
            <a:r>
              <a:rPr lang="de-DE" sz="1400" dirty="0" err="1"/>
              <a:t>usr</a:t>
            </a:r>
            <a:r>
              <a:rPr lang="de-DE" sz="1400" dirty="0"/>
              <a:t>/lib64/python3.11/site-</a:t>
            </a:r>
            <a:r>
              <a:rPr lang="de-DE" sz="1400" dirty="0" err="1"/>
              <a:t>packages</a:t>
            </a:r>
            <a:r>
              <a:rPr lang="de-DE" sz="1400" dirty="0"/>
              <a:t>/</a:t>
            </a:r>
            <a:br>
              <a:rPr lang="de-DE" dirty="0"/>
            </a:br>
            <a:r>
              <a:rPr lang="de-DE" dirty="0"/>
              <a:t>on </a:t>
            </a:r>
            <a:r>
              <a:rPr lang="de-DE" dirty="0" err="1"/>
              <a:t>Pythonpath</a:t>
            </a:r>
            <a:r>
              <a:rPr lang="de-DE" dirty="0"/>
              <a:t> =&gt; Python </a:t>
            </a:r>
            <a:r>
              <a:rPr lang="de-DE" dirty="0" err="1"/>
              <a:t>can</a:t>
            </a:r>
            <a:r>
              <a:rPr lang="de-DE" dirty="0"/>
              <a:t> find </a:t>
            </a:r>
            <a:r>
              <a:rPr lang="de-DE" dirty="0" err="1"/>
              <a:t>it</a:t>
            </a:r>
            <a:r>
              <a:rPr lang="de-DE" dirty="0"/>
              <a:t>)</a:t>
            </a:r>
          </a:p>
          <a:p>
            <a:pPr marL="859514" lvl="1" indent="-334255" defTabSz="859536">
              <a:spcBef>
                <a:spcPts val="500"/>
              </a:spcBef>
              <a:buSzPts val="1800"/>
              <a:buFont typeface="Helvetica"/>
              <a:buChar char="▪"/>
              <a:defRPr sz="1879"/>
            </a:pPr>
            <a:endParaRPr lang="de-DE" dirty="0"/>
          </a:p>
          <a:p>
            <a:pPr marL="126997" indent="0">
              <a:buNone/>
            </a:pPr>
            <a:endParaRPr lang="de-DE" b="1" dirty="0">
              <a:solidFill>
                <a:srgbClr val="FFC000"/>
              </a:solidFill>
            </a:endParaRPr>
          </a:p>
          <a:p>
            <a:pPr marL="0" indent="0">
              <a:buClrTx/>
              <a:buSzTx/>
              <a:buFontTx/>
              <a:buNone/>
            </a:pPr>
            <a:endParaRPr dirty="0"/>
          </a:p>
        </p:txBody>
      </p:sp>
      <p:sp>
        <p:nvSpPr>
          <p:cNvPr id="453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2</a:t>
            </a:fld>
            <a:endParaRPr/>
          </a:p>
        </p:txBody>
      </p:sp>
      <p:sp>
        <p:nvSpPr>
          <p:cNvPr id="454" name="Title 4"/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4404118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/>
              <a:t>Importable code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55978349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6367991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Pip editable installation</a:t>
            </a:r>
          </a:p>
        </p:txBody>
      </p:sp>
      <p:sp>
        <p:nvSpPr>
          <p:cNvPr id="409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3</a:t>
            </a:fld>
            <a:endParaRPr/>
          </a:p>
        </p:txBody>
      </p:sp>
      <p:sp>
        <p:nvSpPr>
          <p:cNvPr id="410" name="Text Placeholder 1"/>
          <p:cNvSpPr txBox="1">
            <a:spLocks noGrp="1"/>
          </p:cNvSpPr>
          <p:nvPr>
            <p:ph type="body" idx="1"/>
          </p:nvPr>
        </p:nvSpPr>
        <p:spPr>
          <a:xfrm>
            <a:off x="869150" y="845999"/>
            <a:ext cx="7527874" cy="359811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 err="1">
                <a:latin typeface="Avenir Book" panose="02000503020000020003" pitchFamily="2" charset="0"/>
                <a:ea typeface="Courier"/>
                <a:cs typeface="Courier"/>
                <a:sym typeface="Courier"/>
              </a:rPr>
              <a:t>Navigate</a:t>
            </a:r>
            <a:r>
              <a:rPr lang="de-DE" dirty="0">
                <a:latin typeface="Avenir Book" panose="02000503020000020003" pitchFamily="2" charset="0"/>
                <a:ea typeface="Courier"/>
                <a:cs typeface="Courier"/>
                <a:sym typeface="Courier"/>
              </a:rPr>
              <a:t> </a:t>
            </a:r>
            <a:r>
              <a:rPr lang="de-DE" dirty="0" err="1">
                <a:latin typeface="Avenir Book" panose="02000503020000020003" pitchFamily="2" charset="0"/>
                <a:ea typeface="Courier"/>
                <a:cs typeface="Courier"/>
                <a:sym typeface="Courier"/>
              </a:rPr>
              <a:t>into</a:t>
            </a:r>
            <a:r>
              <a:rPr lang="de-DE" dirty="0">
                <a:latin typeface="Avenir Book" panose="02000503020000020003" pitchFamily="2" charset="0"/>
                <a:ea typeface="Courier"/>
                <a:cs typeface="Courier"/>
                <a:sym typeface="Courier"/>
              </a:rPr>
              <a:t> </a:t>
            </a:r>
            <a:r>
              <a:rPr lang="de-DE" dirty="0" err="1">
                <a:latin typeface="Avenir Book" panose="02000503020000020003" pitchFamily="2" charset="0"/>
                <a:ea typeface="Courier"/>
                <a:cs typeface="Courier"/>
                <a:sym typeface="Courier"/>
              </a:rPr>
              <a:t>the</a:t>
            </a:r>
            <a:r>
              <a:rPr lang="de-DE" dirty="0">
                <a:latin typeface="Avenir Book" panose="02000503020000020003" pitchFamily="2" charset="0"/>
                <a:ea typeface="Courier"/>
                <a:cs typeface="Courier"/>
                <a:sym typeface="Courier"/>
              </a:rPr>
              <a:t> </a:t>
            </a:r>
            <a:r>
              <a:rPr lang="en-US" dirty="0">
                <a:latin typeface="Avenir Book" panose="02000503020000020003" pitchFamily="2" charset="0"/>
                <a:ea typeface="Courier"/>
                <a:cs typeface="Courier"/>
                <a:sym typeface="Courier"/>
              </a:rPr>
              <a:t>2024-Heraklion-ODD folder (terminal)</a:t>
            </a:r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r>
              <a:rPr lang="en-US" dirty="0">
                <a:latin typeface="Avenir Book" panose="02000503020000020003" pitchFamily="2" charset="0"/>
                <a:ea typeface="Courier"/>
                <a:cs typeface="Courier"/>
                <a:sym typeface="Courier"/>
              </a:rPr>
              <a:t>Run </a:t>
            </a:r>
            <a:r>
              <a:rPr lang="de-DE" b="1" dirty="0" err="1">
                <a:highlight>
                  <a:srgbClr val="C0C0C0"/>
                </a:highlight>
                <a:latin typeface="Courier"/>
                <a:ea typeface="Courier"/>
                <a:cs typeface="Courier"/>
                <a:sym typeface="Courier"/>
              </a:rPr>
              <a:t>pip</a:t>
            </a:r>
            <a:r>
              <a:rPr lang="de-DE" b="1" dirty="0">
                <a:highlight>
                  <a:srgbClr val="C0C0C0"/>
                </a:highlight>
                <a:latin typeface="Courier"/>
                <a:ea typeface="Courier"/>
                <a:cs typeface="Courier"/>
                <a:sym typeface="Courier"/>
              </a:rPr>
              <a:t> </a:t>
            </a:r>
            <a:r>
              <a:rPr lang="de-DE" b="1" dirty="0" err="1">
                <a:highlight>
                  <a:srgbClr val="C0C0C0"/>
                </a:highlight>
                <a:latin typeface="Courier"/>
                <a:ea typeface="Courier"/>
                <a:cs typeface="Courier"/>
                <a:sym typeface="Courier"/>
              </a:rPr>
              <a:t>list</a:t>
            </a:r>
            <a:r>
              <a:rPr lang="de-DE" dirty="0"/>
              <a:t>. </a:t>
            </a:r>
            <a:r>
              <a:rPr lang="de-DE" dirty="0" err="1"/>
              <a:t>What</a:t>
            </a:r>
            <a:r>
              <a:rPr lang="de-DE" dirty="0"/>
              <a:t> do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see</a:t>
            </a:r>
            <a:r>
              <a:rPr lang="de-DE" dirty="0"/>
              <a:t>?</a:t>
            </a:r>
            <a:endParaRPr lang="de-DE" dirty="0">
              <a:highlight>
                <a:srgbClr val="C0C0C0"/>
              </a:highlight>
              <a:latin typeface="Courier"/>
              <a:ea typeface="Courier"/>
              <a:cs typeface="Courier"/>
              <a:sym typeface="Courier"/>
            </a:endParaRPr>
          </a:p>
          <a:p>
            <a:pPr marL="402326" indent="-312920" defTabSz="804672">
              <a:lnSpc>
                <a:spcPct val="120000"/>
              </a:lnSpc>
              <a:spcBef>
                <a:spcPts val="500"/>
              </a:spcBef>
              <a:buSzPct val="100000"/>
              <a:defRPr sz="1760"/>
            </a:pPr>
            <a:r>
              <a:rPr lang="en-US" dirty="0">
                <a:latin typeface="Avenir Book" panose="02000503020000020003" pitchFamily="2" charset="0"/>
                <a:ea typeface="Courier"/>
                <a:cs typeface="Courier"/>
                <a:sym typeface="Courier"/>
              </a:rPr>
              <a:t>Run </a:t>
            </a:r>
            <a:r>
              <a:rPr b="1" dirty="0">
                <a:highlight>
                  <a:srgbClr val="C0C0C0"/>
                </a:highlight>
                <a:latin typeface="Courier"/>
                <a:ea typeface="Courier"/>
                <a:cs typeface="Courier"/>
                <a:sym typeface="Courier"/>
              </a:rPr>
              <a:t>pip install -e </a:t>
            </a:r>
            <a:r>
              <a:rPr sz="2400" b="1" dirty="0">
                <a:highlight>
                  <a:srgbClr val="C0C0C0"/>
                </a:highlight>
                <a:latin typeface="Courier"/>
                <a:ea typeface="Courier"/>
                <a:cs typeface="Courier"/>
                <a:sym typeface="Courier"/>
              </a:rPr>
              <a:t>.</a:t>
            </a:r>
            <a:r>
              <a:rPr lang="en-US" b="1" dirty="0">
                <a:latin typeface="Avenir Book" panose="02000503020000020003" pitchFamily="2" charset="0"/>
                <a:ea typeface="Courier"/>
                <a:cs typeface="Courier"/>
                <a:sym typeface="Courier"/>
              </a:rPr>
              <a:t> </a:t>
            </a:r>
            <a:r>
              <a:rPr lang="en-US" dirty="0">
                <a:latin typeface="Avenir Book" panose="02000503020000020003" pitchFamily="2" charset="0"/>
                <a:ea typeface="Courier"/>
                <a:cs typeface="Courier"/>
                <a:sym typeface="Courier"/>
              </a:rPr>
              <a:t>(full stop = this directory)</a:t>
            </a:r>
            <a:endParaRPr lang="de-DE" sz="2816" dirty="0">
              <a:latin typeface="Avenir Book" panose="02000503020000020003" pitchFamily="2" charset="0"/>
              <a:ea typeface="Courier"/>
              <a:cs typeface="Courier"/>
              <a:sym typeface="Courier"/>
            </a:endParaRPr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/>
              <a:t>Run </a:t>
            </a:r>
            <a:r>
              <a:rPr lang="de-DE" b="1" dirty="0" err="1">
                <a:highlight>
                  <a:srgbClr val="C0C0C0"/>
                </a:highlight>
                <a:latin typeface="Courier"/>
                <a:ea typeface="Courier"/>
                <a:cs typeface="Courier"/>
                <a:sym typeface="Courier"/>
              </a:rPr>
              <a:t>pip</a:t>
            </a:r>
            <a:r>
              <a:rPr lang="de-DE" b="1" dirty="0">
                <a:highlight>
                  <a:srgbClr val="C0C0C0"/>
                </a:highlight>
                <a:latin typeface="Courier"/>
                <a:ea typeface="Courier"/>
                <a:cs typeface="Courier"/>
                <a:sym typeface="Courier"/>
              </a:rPr>
              <a:t> </a:t>
            </a:r>
            <a:r>
              <a:rPr lang="de-DE" b="1" dirty="0" err="1">
                <a:highlight>
                  <a:srgbClr val="C0C0C0"/>
                </a:highlight>
                <a:latin typeface="Courier"/>
                <a:ea typeface="Courier"/>
                <a:cs typeface="Courier"/>
                <a:sym typeface="Courier"/>
              </a:rPr>
              <a:t>list</a:t>
            </a:r>
            <a:r>
              <a:rPr lang="de-DE" b="1" dirty="0"/>
              <a:t> </a:t>
            </a:r>
            <a:r>
              <a:rPr lang="de-DE" dirty="0" err="1"/>
              <a:t>again</a:t>
            </a:r>
            <a:r>
              <a:rPr lang="de-DE" dirty="0"/>
              <a:t>. </a:t>
            </a:r>
            <a:r>
              <a:rPr lang="de-DE" dirty="0" err="1"/>
              <a:t>What</a:t>
            </a:r>
            <a:r>
              <a:rPr lang="de-DE" dirty="0"/>
              <a:t> </a:t>
            </a:r>
            <a:r>
              <a:rPr lang="de-DE" dirty="0" err="1"/>
              <a:t>has</a:t>
            </a:r>
            <a:r>
              <a:rPr lang="de-DE" dirty="0"/>
              <a:t> </a:t>
            </a:r>
            <a:r>
              <a:rPr lang="de-DE" dirty="0" err="1"/>
              <a:t>changed</a:t>
            </a:r>
            <a:r>
              <a:rPr lang="de-DE" dirty="0"/>
              <a:t>?</a:t>
            </a:r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endParaRPr lang="de-DE" dirty="0"/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/>
              <a:t>Run main.py </a:t>
            </a:r>
            <a:r>
              <a:rPr lang="de-DE" dirty="0" err="1"/>
              <a:t>again</a:t>
            </a:r>
            <a:r>
              <a:rPr lang="de-DE" dirty="0"/>
              <a:t> </a:t>
            </a:r>
            <a:r>
              <a:rPr lang="de-DE" dirty="0" err="1"/>
              <a:t>from</a:t>
            </a:r>
            <a:r>
              <a:rPr lang="de-DE" dirty="0"/>
              <a:t> </a:t>
            </a:r>
            <a:r>
              <a:rPr lang="de-DE" dirty="0" err="1">
                <a:latin typeface="Courier"/>
              </a:rPr>
              <a:t>scripts</a:t>
            </a:r>
            <a:r>
              <a:rPr lang="de-DE" dirty="0">
                <a:latin typeface="Courier"/>
              </a:rPr>
              <a:t>/</a:t>
            </a:r>
            <a:r>
              <a:rPr lang="de-DE" dirty="0"/>
              <a:t>, </a:t>
            </a:r>
            <a:r>
              <a:rPr lang="de-DE" dirty="0" err="1"/>
              <a:t>which</a:t>
            </a:r>
            <a:r>
              <a:rPr lang="de-DE" dirty="0"/>
              <a:t> </a:t>
            </a:r>
            <a:r>
              <a:rPr lang="de-DE" dirty="0" err="1"/>
              <a:t>imports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>
                <a:latin typeface="Courier"/>
              </a:rPr>
              <a:t>make_example_potion</a:t>
            </a:r>
            <a:r>
              <a:rPr lang="de-DE" dirty="0"/>
              <a:t> </a:t>
            </a:r>
            <a:r>
              <a:rPr lang="de-DE" dirty="0" err="1"/>
              <a:t>function</a:t>
            </a:r>
            <a:r>
              <a:rPr lang="de-DE" dirty="0"/>
              <a:t>. </a:t>
            </a:r>
            <a:r>
              <a:rPr lang="de-DE" dirty="0" err="1"/>
              <a:t>Does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work</a:t>
            </a:r>
            <a:r>
              <a:rPr lang="de-DE" dirty="0"/>
              <a:t> </a:t>
            </a:r>
            <a:r>
              <a:rPr lang="de-DE" dirty="0" err="1"/>
              <a:t>now</a:t>
            </a:r>
            <a:r>
              <a:rPr lang="de-DE" dirty="0"/>
              <a:t>?</a:t>
            </a:r>
            <a:endParaRPr lang="de-DE" dirty="0">
              <a:highlight>
                <a:srgbClr val="FF0000"/>
              </a:highlight>
            </a:endParaRPr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endParaRPr lang="de-DE" dirty="0"/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88378640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Text Placeholder 1"/>
          <p:cNvSpPr txBox="1">
            <a:spLocks noGrp="1"/>
          </p:cNvSpPr>
          <p:nvPr>
            <p:ph type="body" idx="1"/>
          </p:nvPr>
        </p:nvSpPr>
        <p:spPr>
          <a:xfrm>
            <a:off x="869150" y="846000"/>
            <a:ext cx="7405697" cy="3295294"/>
          </a:xfrm>
          <a:prstGeom prst="rect">
            <a:avLst/>
          </a:prstGeom>
        </p:spPr>
        <p:txBody>
          <a:bodyPr/>
          <a:lstStyle/>
          <a:p>
            <a:pPr marL="0" indent="0">
              <a:buClrTx/>
              <a:buSzTx/>
              <a:buFontTx/>
              <a:buNone/>
            </a:pPr>
            <a:br>
              <a:rPr dirty="0"/>
            </a:br>
            <a:r>
              <a:rPr dirty="0"/>
              <a:t>—&gt; </a:t>
            </a:r>
            <a:r>
              <a:rPr lang="en-US" dirty="0"/>
              <a:t>An editable installation</a:t>
            </a:r>
            <a:r>
              <a:rPr dirty="0"/>
              <a:t> lets you use your own code as any other package you installed</a:t>
            </a:r>
          </a:p>
          <a:p>
            <a:pPr marL="0" indent="126996">
              <a:buSzTx/>
              <a:buNone/>
            </a:pPr>
            <a:r>
              <a:rPr dirty="0"/>
              <a:t>Advantages:</a:t>
            </a:r>
          </a:p>
          <a:p>
            <a:pPr marL="469896" indent="-342900">
              <a:buFontTx/>
              <a:buAutoNum type="arabicPeriod"/>
            </a:pPr>
            <a:r>
              <a:rPr dirty="0"/>
              <a:t>you can </a:t>
            </a:r>
            <a:r>
              <a:rPr dirty="0">
                <a:latin typeface="Avenir Heavy"/>
                <a:ea typeface="Avenir Heavy"/>
                <a:cs typeface="Avenir Heavy"/>
                <a:sym typeface="Avenir Heavy"/>
              </a:rPr>
              <a:t>import</a:t>
            </a:r>
            <a:r>
              <a:rPr dirty="0"/>
              <a:t> the objects in the package </a:t>
            </a:r>
            <a:r>
              <a:rPr dirty="0">
                <a:latin typeface="Avenir Heavy"/>
                <a:ea typeface="Avenir Heavy"/>
                <a:cs typeface="Avenir Heavy"/>
                <a:sym typeface="Avenir Heavy"/>
              </a:rPr>
              <a:t>from any directory </a:t>
            </a:r>
            <a:br>
              <a:rPr dirty="0">
                <a:latin typeface="Avenir Heavy"/>
                <a:ea typeface="Avenir Heavy"/>
                <a:cs typeface="Avenir Heavy"/>
                <a:sym typeface="Avenir Heavy"/>
              </a:rPr>
            </a:br>
            <a:r>
              <a:rPr dirty="0"/>
              <a:t>(no longer bound to the directory which contains the package)</a:t>
            </a:r>
          </a:p>
          <a:p>
            <a:pPr marL="469896" indent="-342900">
              <a:buFontTx/>
              <a:buAutoNum type="arabicPeriod"/>
            </a:pPr>
            <a:r>
              <a:rPr dirty="0"/>
              <a:t>at the same time you can keep your project in your current directory</a:t>
            </a:r>
            <a:r>
              <a:rPr lang="en-US" dirty="0"/>
              <a:t> and all changes are immediately available (no re-install required)</a:t>
            </a:r>
            <a:endParaRPr dirty="0"/>
          </a:p>
          <a:p>
            <a:pPr marL="469896" indent="-342900">
              <a:buFontTx/>
              <a:buAutoNum type="arabicPeriod"/>
            </a:pPr>
            <a:r>
              <a:rPr dirty="0"/>
              <a:t>you use your code as someone else would use it, which forces you to write it in a more usable way</a:t>
            </a:r>
          </a:p>
        </p:txBody>
      </p:sp>
      <p:sp>
        <p:nvSpPr>
          <p:cNvPr id="453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4</a:t>
            </a:fld>
            <a:endParaRPr/>
          </a:p>
        </p:txBody>
      </p:sp>
      <p:sp>
        <p:nvSpPr>
          <p:cNvPr id="454" name="Title 4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5063299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Pip editable install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Text Placeholder 8"/>
          <p:cNvSpPr txBox="1"/>
          <p:nvPr/>
        </p:nvSpPr>
        <p:spPr>
          <a:xfrm>
            <a:off x="710043" y="1165959"/>
            <a:ext cx="7723914" cy="1036568"/>
          </a:xfrm>
          <a:prstGeom prst="rect">
            <a:avLst/>
          </a:prstGeom>
          <a:ln w="28575">
            <a:solidFill>
              <a:srgbClr val="FF4712"/>
            </a:solidFill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/>
          <a:p>
            <a:pPr indent="139696">
              <a:spcBef>
                <a:spcPts val="600"/>
              </a:spcBef>
              <a:buClr>
                <a:srgbClr val="000000"/>
              </a:buClr>
              <a:buFont typeface="Helvetica"/>
              <a:defRPr>
                <a:solidFill>
                  <a:schemeClr val="accent6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/>
              <a:t>Editable installation</a:t>
            </a:r>
            <a:r>
              <a:rPr dirty="0"/>
              <a:t>: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  <a:latin typeface="Avenir Book"/>
                <a:ea typeface="Avenir Book"/>
                <a:cs typeface="Avenir Book"/>
                <a:sym typeface="Avenir Book"/>
              </a:rPr>
              <a:t>install your package with -e  (--editable) option</a:t>
            </a:r>
          </a:p>
          <a:p>
            <a:pPr algn="ctr">
              <a:spcBef>
                <a:spcPts val="600"/>
              </a:spcBef>
              <a:buClr>
                <a:srgbClr val="000000"/>
              </a:buClr>
              <a:buFont typeface="Helvetica"/>
              <a:defRPr b="1"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pip install -e &lt;path-to-package&gt;</a:t>
            </a:r>
          </a:p>
          <a:p>
            <a:pPr algn="ctr" defTabSz="457200">
              <a:defRPr>
                <a:solidFill>
                  <a:srgbClr val="666666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dirty="0"/>
              <a:t>(</a:t>
            </a:r>
            <a:r>
              <a:rPr b="1" dirty="0">
                <a:latin typeface="Courier"/>
                <a:ea typeface="Courier"/>
                <a:cs typeface="Courier"/>
                <a:sym typeface="Courier"/>
              </a:rPr>
              <a:t>cd &lt;path-to-package&gt;; </a:t>
            </a:r>
            <a:r>
              <a:rPr b="1" dirty="0" err="1">
                <a:latin typeface="Courier"/>
                <a:ea typeface="Courier"/>
                <a:cs typeface="Courier"/>
                <a:sym typeface="Courier"/>
              </a:rPr>
              <a:t>conda</a:t>
            </a:r>
            <a:r>
              <a:rPr b="1" dirty="0">
                <a:latin typeface="Courier"/>
                <a:ea typeface="Courier"/>
                <a:cs typeface="Courier"/>
                <a:sym typeface="Courier"/>
              </a:rPr>
              <a:t> develop .</a:t>
            </a:r>
            <a:r>
              <a:rPr dirty="0"/>
              <a:t>)</a:t>
            </a:r>
          </a:p>
        </p:txBody>
      </p:sp>
      <p:sp>
        <p:nvSpPr>
          <p:cNvPr id="456" name="Google Shape;155;p20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5</a:t>
            </a:fld>
            <a:endParaRPr/>
          </a:p>
        </p:txBody>
      </p:sp>
      <p:sp>
        <p:nvSpPr>
          <p:cNvPr id="457" name="Text Placeholder 6"/>
          <p:cNvSpPr txBox="1">
            <a:spLocks noGrp="1"/>
          </p:cNvSpPr>
          <p:nvPr>
            <p:ph type="body" sz="quarter" idx="1"/>
          </p:nvPr>
        </p:nvSpPr>
        <p:spPr>
          <a:xfrm>
            <a:off x="710043" y="3139852"/>
            <a:ext cx="7723914" cy="767051"/>
          </a:xfrm>
          <a:prstGeom prst="rect">
            <a:avLst/>
          </a:prstGeom>
        </p:spPr>
        <p:txBody>
          <a:bodyPr/>
          <a:lstStyle/>
          <a:p>
            <a:pPr marL="0" indent="139696">
              <a:buSzTx/>
              <a:buNone/>
              <a:defRPr>
                <a:solidFill>
                  <a:schemeClr val="accent6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dirty="0"/>
              <a:t>O</a:t>
            </a:r>
            <a:r>
              <a:rPr lang="en-US" dirty="0"/>
              <a:t>ther o</a:t>
            </a:r>
            <a:r>
              <a:rPr dirty="0"/>
              <a:t>ption: </a:t>
            </a:r>
            <a:r>
              <a:rPr dirty="0">
                <a:solidFill>
                  <a:srgbClr val="000000"/>
                </a:solidFill>
                <a:latin typeface="Avenir Book"/>
                <a:ea typeface="Avenir Book"/>
                <a:cs typeface="Avenir Book"/>
                <a:sym typeface="Avenir Book"/>
              </a:rPr>
              <a:t>if package is included in </a:t>
            </a:r>
            <a:r>
              <a:rPr dirty="0" err="1">
                <a:solidFill>
                  <a:srgbClr val="000000"/>
                </a:solidFill>
                <a:latin typeface="Avenir Book"/>
                <a:ea typeface="Avenir Book"/>
                <a:cs typeface="Avenir Book"/>
                <a:sym typeface="Avenir Book"/>
              </a:rPr>
              <a:t>PyPI</a:t>
            </a:r>
            <a:endParaRPr dirty="0">
              <a:solidFill>
                <a:srgbClr val="000000"/>
              </a:solidFill>
              <a:latin typeface="Avenir Book"/>
              <a:ea typeface="Avenir Book"/>
              <a:cs typeface="Avenir Book"/>
              <a:sym typeface="Avenir Book"/>
            </a:endParaRPr>
          </a:p>
          <a:p>
            <a:pPr marL="0" indent="0" algn="ctr">
              <a:buSzTx/>
              <a:buNone/>
              <a:defRPr b="1"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pip install </a:t>
            </a:r>
            <a:r>
              <a:rPr dirty="0" err="1"/>
              <a:t>numpy</a:t>
            </a:r>
            <a:endParaRPr dirty="0"/>
          </a:p>
        </p:txBody>
      </p:sp>
      <p:sp>
        <p:nvSpPr>
          <p:cNvPr id="458" name="Text Placeholder 8"/>
          <p:cNvSpPr txBox="1">
            <a:spLocks noGrp="1"/>
          </p:cNvSpPr>
          <p:nvPr>
            <p:ph type="body" idx="21"/>
          </p:nvPr>
        </p:nvSpPr>
        <p:spPr>
          <a:xfrm>
            <a:off x="710043" y="3762102"/>
            <a:ext cx="7723914" cy="7670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pPr marL="0" indent="139696">
              <a:buSzTx/>
              <a:buNone/>
              <a:defRPr sz="1400">
                <a:solidFill>
                  <a:schemeClr val="accent6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dirty="0"/>
              <a:t>O</a:t>
            </a:r>
            <a:r>
              <a:rPr lang="en-US" dirty="0"/>
              <a:t>ther option</a:t>
            </a:r>
            <a:r>
              <a:rPr dirty="0"/>
              <a:t>: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  <a:latin typeface="Avenir Book"/>
                <a:ea typeface="Avenir Book"/>
                <a:cs typeface="Avenir Book"/>
                <a:sym typeface="Avenir Book"/>
              </a:rPr>
              <a:t>install from a VCS like git</a:t>
            </a:r>
          </a:p>
          <a:p>
            <a:pPr marL="0" indent="0" algn="ctr">
              <a:buSzTx/>
              <a:buNone/>
              <a:defRPr sz="1400" b="1"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pip install </a:t>
            </a:r>
            <a:r>
              <a:rPr dirty="0" err="1"/>
              <a:t>git+https</a:t>
            </a:r>
            <a:r>
              <a:rPr dirty="0"/>
              <a:t>://</a:t>
            </a:r>
            <a:r>
              <a:rPr dirty="0" err="1"/>
              <a:t>github.com</a:t>
            </a:r>
            <a:r>
              <a:rPr dirty="0"/>
              <a:t>/&lt;user&gt;/&lt;package-name&gt;.git</a:t>
            </a:r>
          </a:p>
        </p:txBody>
      </p:sp>
      <p:sp>
        <p:nvSpPr>
          <p:cNvPr id="459" name="Text Placeholder 1"/>
          <p:cNvSpPr txBox="1"/>
          <p:nvPr/>
        </p:nvSpPr>
        <p:spPr>
          <a:xfrm>
            <a:off x="869150" y="846000"/>
            <a:ext cx="7290349" cy="4241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/>
          <a:p>
            <a:pPr marL="457200" indent="-317500">
              <a:spcBef>
                <a:spcPts val="600"/>
              </a:spcBef>
              <a:buClr>
                <a:srgbClr val="000000"/>
              </a:buClr>
              <a:buSzPts val="1400"/>
              <a:buFont typeface="Helvetica"/>
              <a:buChar char="▪"/>
              <a:defRPr>
                <a:latin typeface="Avenir Book"/>
                <a:ea typeface="Avenir Book"/>
                <a:cs typeface="Avenir Book"/>
                <a:sym typeface="Avenir Book"/>
              </a:defRPr>
            </a:pPr>
            <a:r>
              <a:rPr dirty="0"/>
              <a:t>Options to install a package using </a:t>
            </a:r>
            <a:r>
              <a:rPr dirty="0">
                <a:solidFill>
                  <a:schemeClr val="accent6"/>
                </a:solidFill>
                <a:latin typeface="Avenir Heavy"/>
                <a:ea typeface="Avenir Heavy"/>
                <a:cs typeface="Avenir Heavy"/>
                <a:sym typeface="Avenir Heavy"/>
              </a:rPr>
              <a:t>pip</a:t>
            </a:r>
          </a:p>
        </p:txBody>
      </p:sp>
      <p:grpSp>
        <p:nvGrpSpPr>
          <p:cNvPr id="462" name="Title 4"/>
          <p:cNvGrpSpPr/>
          <p:nvPr/>
        </p:nvGrpSpPr>
        <p:grpSpPr>
          <a:xfrm>
            <a:off x="869150" y="-1"/>
            <a:ext cx="6062229" cy="767051"/>
            <a:chOff x="0" y="0"/>
            <a:chExt cx="6062227" cy="767049"/>
          </a:xfrm>
        </p:grpSpPr>
        <p:sp>
          <p:nvSpPr>
            <p:cNvPr id="460" name="Rectangle"/>
            <p:cNvSpPr/>
            <p:nvPr/>
          </p:nvSpPr>
          <p:spPr>
            <a:xfrm>
              <a:off x="0" y="0"/>
              <a:ext cx="6062228" cy="655045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3400">
                  <a:latin typeface="Avenir Heavy"/>
                  <a:ea typeface="Avenir Heavy"/>
                  <a:cs typeface="Avenir Heavy"/>
                  <a:sym typeface="Avenir Heavy"/>
                </a:defRPr>
              </a:pPr>
              <a:endParaRPr/>
            </a:p>
          </p:txBody>
        </p:sp>
        <p:sp>
          <p:nvSpPr>
            <p:cNvPr id="461" name="Importing own project"/>
            <p:cNvSpPr txBox="1"/>
            <p:nvPr/>
          </p:nvSpPr>
          <p:spPr>
            <a:xfrm>
              <a:off x="0" y="0"/>
              <a:ext cx="6062228" cy="7670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91424" tIns="91424" rIns="91424" bIns="91424" numCol="1" anchor="t">
              <a:spAutoFit/>
            </a:bodyPr>
            <a:lstStyle>
              <a:lvl1pPr>
                <a:defRPr sz="3400">
                  <a:latin typeface="Avenir Heavy"/>
                  <a:ea typeface="Avenir Heavy"/>
                  <a:cs typeface="Avenir Heavy"/>
                  <a:sym typeface="Avenir Heavy"/>
                </a:defRPr>
              </a:lvl1pPr>
            </a:lstStyle>
            <a:p>
              <a:r>
                <a:t>Importing own project</a:t>
              </a:r>
            </a:p>
          </p:txBody>
        </p:sp>
      </p:grp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155;p20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6</a:t>
            </a:fld>
            <a:endParaRPr/>
          </a:p>
        </p:txBody>
      </p:sp>
      <p:sp>
        <p:nvSpPr>
          <p:cNvPr id="435" name="Title 4"/>
          <p:cNvSpPr txBox="1">
            <a:spLocks noGrp="1"/>
          </p:cNvSpPr>
          <p:nvPr>
            <p:ph type="title"/>
          </p:nvPr>
        </p:nvSpPr>
        <p:spPr>
          <a:xfrm>
            <a:off x="869150" y="-1"/>
            <a:ext cx="6641994" cy="912377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Installing other packages</a:t>
            </a:r>
          </a:p>
        </p:txBody>
      </p:sp>
      <p:sp>
        <p:nvSpPr>
          <p:cNvPr id="436" name="Text Placeholder 6"/>
          <p:cNvSpPr txBox="1">
            <a:spLocks noGrp="1"/>
          </p:cNvSpPr>
          <p:nvPr>
            <p:ph type="body" sz="quarter" idx="1"/>
          </p:nvPr>
        </p:nvSpPr>
        <p:spPr>
          <a:xfrm>
            <a:off x="984501" y="1345189"/>
            <a:ext cx="3287370" cy="2542409"/>
          </a:xfrm>
          <a:prstGeom prst="rect">
            <a:avLst/>
          </a:prstGeom>
        </p:spPr>
        <p:txBody>
          <a:bodyPr/>
          <a:lstStyle/>
          <a:p>
            <a:pPr marL="0" indent="139696">
              <a:buSzTx/>
              <a:buNone/>
              <a:defRPr>
                <a:solidFill>
                  <a:schemeClr val="accent6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t>pip</a:t>
            </a:r>
          </a:p>
          <a:p>
            <a:pPr marL="0" indent="139696">
              <a:buSzTx/>
              <a:buNone/>
            </a:pPr>
            <a:r>
              <a:t>standard package manager for Python</a:t>
            </a:r>
          </a:p>
          <a:p>
            <a:pPr marL="0" indent="139696">
              <a:buSzTx/>
              <a:buNone/>
            </a:pPr>
            <a:endParaRPr/>
          </a:p>
          <a:p>
            <a:pPr marL="0" indent="139696">
              <a:buSzTx/>
              <a:buNone/>
            </a:pPr>
            <a:r>
              <a:t>can install packages from PyPI (Python Package Index) or from VCS e.g. github</a:t>
            </a:r>
          </a:p>
        </p:txBody>
      </p:sp>
      <p:sp>
        <p:nvSpPr>
          <p:cNvPr id="437" name="Text Placeholder 8"/>
          <p:cNvSpPr txBox="1">
            <a:spLocks noGrp="1"/>
          </p:cNvSpPr>
          <p:nvPr>
            <p:ph type="body" idx="21"/>
          </p:nvPr>
        </p:nvSpPr>
        <p:spPr>
          <a:xfrm>
            <a:off x="4872128" y="1341905"/>
            <a:ext cx="3287372" cy="254240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pPr marL="0" indent="139696">
              <a:buSzTx/>
              <a:buNone/>
              <a:defRPr sz="1400">
                <a:solidFill>
                  <a:schemeClr val="accent6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t>conda </a:t>
            </a:r>
          </a:p>
          <a:p>
            <a:pPr marL="0" indent="139696">
              <a:buSzTx/>
              <a:buNone/>
              <a:defRPr sz="1400"/>
            </a:pPr>
            <a:r>
              <a:t>open source package manager/ environment manager</a:t>
            </a:r>
          </a:p>
          <a:p>
            <a:pPr marL="0" indent="139696">
              <a:buSzTx/>
              <a:buNone/>
              <a:defRPr sz="1400"/>
            </a:pPr>
            <a:endParaRPr/>
          </a:p>
          <a:p>
            <a:pPr marL="0" indent="139696">
              <a:buSzTx/>
              <a:buNone/>
              <a:defRPr sz="1400"/>
            </a:pPr>
            <a:r>
              <a:t>can install packages which were reviewed by Anaconda (not all)</a:t>
            </a:r>
          </a:p>
        </p:txBody>
      </p:sp>
      <p:sp>
        <p:nvSpPr>
          <p:cNvPr id="438" name="Text Placeholder 1"/>
          <p:cNvSpPr txBox="1"/>
          <p:nvPr/>
        </p:nvSpPr>
        <p:spPr>
          <a:xfrm>
            <a:off x="869150" y="846000"/>
            <a:ext cx="7290349" cy="7416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>
            <a:lvl1pPr marL="457200" indent="-317500">
              <a:spcBef>
                <a:spcPts val="600"/>
              </a:spcBef>
              <a:buClr>
                <a:srgbClr val="000000"/>
              </a:buClr>
              <a:buSzPts val="1400"/>
              <a:buFont typeface="Helvetica"/>
              <a:buChar char="▪"/>
              <a:defRPr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You can install Python packages in your terminal using a package manager</a:t>
            </a:r>
          </a:p>
        </p:txBody>
      </p:sp>
      <p:pic>
        <p:nvPicPr>
          <p:cNvPr id="439" name="Picture 2" descr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1385070" y="3996983"/>
            <a:ext cx="750222" cy="750223"/>
          </a:xfrm>
          <a:prstGeom prst="rect">
            <a:avLst/>
          </a:prstGeom>
          <a:ln w="12700">
            <a:miter lim="400000"/>
          </a:ln>
        </p:spPr>
      </p:pic>
      <p:pic>
        <p:nvPicPr>
          <p:cNvPr id="440" name="Picture 4" descr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8663" y="3149161"/>
            <a:ext cx="1510206" cy="1510206"/>
          </a:xfrm>
          <a:prstGeom prst="rect">
            <a:avLst/>
          </a:prstGeom>
          <a:ln w="12700">
            <a:miter lim="400000"/>
          </a:ln>
        </p:spPr>
      </p:pic>
      <p:pic>
        <p:nvPicPr>
          <p:cNvPr id="441" name="Picture 6" descr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1167963" y="3359191"/>
            <a:ext cx="2007477" cy="637793"/>
          </a:xfrm>
          <a:prstGeom prst="rect">
            <a:avLst/>
          </a:prstGeom>
          <a:ln w="12700">
            <a:miter lim="400000"/>
          </a:ln>
        </p:spPr>
      </p:pic>
      <p:pic>
        <p:nvPicPr>
          <p:cNvPr id="442" name="Picture 8" descr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4781" y="3475692"/>
            <a:ext cx="637794" cy="637794"/>
          </a:xfrm>
          <a:prstGeom prst="rect">
            <a:avLst/>
          </a:prstGeom>
          <a:ln w="12700">
            <a:miter lim="400000"/>
          </a:ln>
        </p:spPr>
      </p:pic>
      <p:pic>
        <p:nvPicPr>
          <p:cNvPr id="443" name="Picture 10" descr="Picture 10"/>
          <p:cNvPicPr>
            <a:picLocks noChangeAspect="1"/>
          </p:cNvPicPr>
          <p:nvPr/>
        </p:nvPicPr>
        <p:blipFill>
          <a:blip r:embed="rId7"/>
          <a:srcRect t="23297" b="23338"/>
          <a:stretch>
            <a:fillRect/>
          </a:stretch>
        </p:blipFill>
        <p:spPr>
          <a:xfrm>
            <a:off x="2512748" y="4113715"/>
            <a:ext cx="1047751" cy="55912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9" grpId="4" animBg="1" advAuto="0"/>
      <p:bldP spid="440" grpId="5" animBg="1" advAuto="0"/>
      <p:bldP spid="441" grpId="1" animBg="1" advAuto="0"/>
      <p:bldP spid="442" grpId="2" animBg="1" advAuto="0"/>
      <p:bldP spid="443" grpId="3" animBg="1" advAuto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Title 2"/>
          <p:cNvSpPr txBox="1"/>
          <p:nvPr/>
        </p:nvSpPr>
        <p:spPr>
          <a:xfrm>
            <a:off x="1757197" y="2436323"/>
            <a:ext cx="7137423" cy="6155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ctr">
            <a:spAutoFit/>
          </a:bodyPr>
          <a:lstStyle>
            <a:lvl1pPr>
              <a:defRPr sz="2800">
                <a:solidFill>
                  <a:srgbClr val="F4FFEE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rPr dirty="0"/>
              <a:t>how to develop code </a:t>
            </a:r>
            <a:r>
              <a:rPr lang="en-US" dirty="0"/>
              <a:t>with editable install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25978898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7405698" cy="3746627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None* </a:t>
            </a:r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r>
              <a:rPr lang="en-US" dirty="0"/>
              <a:t>* for developing code if you are used to working with .</a:t>
            </a:r>
            <a:r>
              <a:rPr lang="en-US" dirty="0" err="1"/>
              <a:t>py</a:t>
            </a:r>
            <a:r>
              <a:rPr lang="en-US" dirty="0"/>
              <a:t> files.</a:t>
            </a:r>
            <a:br>
              <a:rPr lang="en-US" dirty="0"/>
            </a:br>
            <a:r>
              <a:rPr lang="en-US" dirty="0"/>
              <a:t>(you won’t be able to use this if you only develop in </a:t>
            </a:r>
            <a:r>
              <a:rPr lang="en-US" dirty="0" err="1"/>
              <a:t>jupyter</a:t>
            </a:r>
            <a:r>
              <a:rPr lang="en-US" dirty="0"/>
              <a:t>)</a:t>
            </a:r>
          </a:p>
          <a:p>
            <a:pPr marL="126997" indent="0">
              <a:buSzPts val="1700"/>
              <a:buNone/>
              <a:defRPr sz="1700"/>
            </a:pPr>
            <a:endParaRPr lang="en-US" dirty="0"/>
          </a:p>
        </p:txBody>
      </p:sp>
      <p:sp>
        <p:nvSpPr>
          <p:cNvPr id="540" name="Title 1"/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6143540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 fontScale="90000"/>
          </a:bodyPr>
          <a:lstStyle/>
          <a:p>
            <a:r>
              <a:rPr lang="en-US" dirty="0"/>
              <a:t>Changes to your workflow</a:t>
            </a:r>
            <a:endParaRPr dirty="0"/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5090783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9" grpId="0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2" name="Title 1"/>
          <p:cNvSpPr txBox="1">
            <a:spLocks noGrp="1"/>
          </p:cNvSpPr>
          <p:nvPr>
            <p:ph type="title"/>
          </p:nvPr>
        </p:nvSpPr>
        <p:spPr>
          <a:xfrm>
            <a:off x="869150" y="0"/>
            <a:ext cx="5161538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Write your function</a:t>
            </a:r>
          </a:p>
        </p:txBody>
      </p:sp>
      <p:sp>
        <p:nvSpPr>
          <p:cNvPr id="723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8"/>
            <a:ext cx="7405801" cy="3391465"/>
          </a:xfrm>
          <a:prstGeom prst="rect">
            <a:avLst/>
          </a:prstGeom>
        </p:spPr>
        <p:txBody>
          <a:bodyPr/>
          <a:lstStyle/>
          <a:p>
            <a:r>
              <a:rPr dirty="0"/>
              <a:t>Write the last remaining </a:t>
            </a:r>
            <a:r>
              <a:rPr dirty="0">
                <a:latin typeface="Avenir Heavy"/>
                <a:ea typeface="Avenir Heavy"/>
                <a:cs typeface="Avenir Heavy"/>
                <a:sym typeface="Avenir Heavy"/>
              </a:rPr>
              <a:t>potion making function</a:t>
            </a:r>
            <a:r>
              <a:rPr dirty="0"/>
              <a:t> </a:t>
            </a:r>
            <a:br>
              <a:rPr dirty="0"/>
            </a:br>
            <a:r>
              <a:rPr dirty="0"/>
              <a:t>we need before sharing the package</a:t>
            </a:r>
          </a:p>
          <a:p>
            <a:endParaRPr dirty="0"/>
          </a:p>
          <a:p>
            <a:pPr marL="0" indent="101598">
              <a:buSzTx/>
              <a:buNone/>
            </a:pPr>
            <a:r>
              <a:rPr dirty="0"/>
              <a:t>Exercise: </a:t>
            </a:r>
          </a:p>
          <a:p>
            <a:r>
              <a:rPr dirty="0"/>
              <a:t>Create a branch with a unique name</a:t>
            </a:r>
          </a:p>
          <a:p>
            <a:r>
              <a:rPr dirty="0"/>
              <a:t>Follow the instructions in </a:t>
            </a:r>
            <a:r>
              <a:rPr dirty="0">
                <a:latin typeface="Avenir Heavy"/>
                <a:ea typeface="Avenir Heavy"/>
                <a:cs typeface="Avenir Heavy"/>
                <a:sym typeface="Avenir Heavy"/>
              </a:rPr>
              <a:t>Exercise </a:t>
            </a:r>
            <a:r>
              <a:rPr lang="en-US" dirty="0">
                <a:latin typeface="Avenir Heavy"/>
                <a:ea typeface="Avenir Heavy"/>
                <a:cs typeface="Avenir Heavy"/>
                <a:sym typeface="Avenir Heavy"/>
              </a:rPr>
              <a:t>3</a:t>
            </a:r>
            <a:r>
              <a:rPr dirty="0">
                <a:latin typeface="Avenir Heavy"/>
                <a:ea typeface="Avenir Heavy"/>
                <a:cs typeface="Avenir Heavy"/>
                <a:sym typeface="Avenir Heavy"/>
              </a:rPr>
              <a:t> </a:t>
            </a:r>
            <a:r>
              <a:rPr lang="en-US" dirty="0">
                <a:latin typeface="Avenir Heavy"/>
                <a:ea typeface="Avenir Heavy"/>
                <a:cs typeface="Avenir Heavy"/>
                <a:sym typeface="Avenir Heavy"/>
              </a:rPr>
              <a:t>Editable Installation Workflow</a:t>
            </a:r>
            <a:r>
              <a:rPr dirty="0">
                <a:latin typeface="Avenir Heavy"/>
                <a:ea typeface="Avenir Heavy"/>
                <a:cs typeface="Avenir Heavy"/>
                <a:sym typeface="Avenir Heavy"/>
              </a:rPr>
              <a:t> </a:t>
            </a:r>
            <a:r>
              <a:rPr dirty="0"/>
              <a:t>to write and test a function to make a “Python expert” potion</a:t>
            </a:r>
          </a:p>
          <a:p>
            <a:r>
              <a:rPr dirty="0"/>
              <a:t>Create a Pull Request</a:t>
            </a:r>
          </a:p>
        </p:txBody>
      </p:sp>
      <p:sp>
        <p:nvSpPr>
          <p:cNvPr id="724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9</a:t>
            </a:fld>
            <a:endParaRPr/>
          </a:p>
        </p:txBody>
      </p:sp>
      <p:grpSp>
        <p:nvGrpSpPr>
          <p:cNvPr id="728" name="Google Shape;360;p38"/>
          <p:cNvGrpSpPr/>
          <p:nvPr/>
        </p:nvGrpSpPr>
        <p:grpSpPr>
          <a:xfrm>
            <a:off x="501226" y="2111841"/>
            <a:ext cx="367805" cy="310802"/>
            <a:chOff x="18" y="0"/>
            <a:chExt cx="367803" cy="310801"/>
          </a:xfrm>
        </p:grpSpPr>
        <p:sp>
          <p:nvSpPr>
            <p:cNvPr id="725" name="Google Shape;361;p38"/>
            <p:cNvSpPr/>
            <p:nvPr/>
          </p:nvSpPr>
          <p:spPr>
            <a:xfrm>
              <a:off x="125525" y="470"/>
              <a:ext cx="116321" cy="3103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478" y="7200"/>
                  </a:moveTo>
                  <a:lnTo>
                    <a:pt x="2818" y="7231"/>
                  </a:lnTo>
                  <a:lnTo>
                    <a:pt x="3670" y="7424"/>
                  </a:lnTo>
                  <a:lnTo>
                    <a:pt x="4440" y="7615"/>
                  </a:lnTo>
                  <a:lnTo>
                    <a:pt x="4698" y="7711"/>
                  </a:lnTo>
                  <a:lnTo>
                    <a:pt x="4782" y="7839"/>
                  </a:lnTo>
                  <a:lnTo>
                    <a:pt x="4698" y="7968"/>
                  </a:lnTo>
                  <a:lnTo>
                    <a:pt x="4611" y="8063"/>
                  </a:lnTo>
                  <a:lnTo>
                    <a:pt x="4268" y="8159"/>
                  </a:lnTo>
                  <a:lnTo>
                    <a:pt x="3929" y="8192"/>
                  </a:lnTo>
                  <a:lnTo>
                    <a:pt x="3670" y="8159"/>
                  </a:lnTo>
                  <a:lnTo>
                    <a:pt x="3415" y="8128"/>
                  </a:lnTo>
                  <a:lnTo>
                    <a:pt x="2734" y="7968"/>
                  </a:lnTo>
                  <a:lnTo>
                    <a:pt x="2048" y="7808"/>
                  </a:lnTo>
                  <a:lnTo>
                    <a:pt x="1793" y="7744"/>
                  </a:lnTo>
                  <a:lnTo>
                    <a:pt x="1622" y="7648"/>
                  </a:lnTo>
                  <a:lnTo>
                    <a:pt x="1622" y="7520"/>
                  </a:lnTo>
                  <a:lnTo>
                    <a:pt x="1709" y="7391"/>
                  </a:lnTo>
                  <a:lnTo>
                    <a:pt x="1881" y="7296"/>
                  </a:lnTo>
                  <a:lnTo>
                    <a:pt x="2136" y="7231"/>
                  </a:lnTo>
                  <a:lnTo>
                    <a:pt x="2478" y="7200"/>
                  </a:lnTo>
                  <a:close/>
                  <a:moveTo>
                    <a:pt x="5890" y="8320"/>
                  </a:moveTo>
                  <a:lnTo>
                    <a:pt x="6233" y="8352"/>
                  </a:lnTo>
                  <a:lnTo>
                    <a:pt x="6488" y="8447"/>
                  </a:lnTo>
                  <a:lnTo>
                    <a:pt x="7002" y="8736"/>
                  </a:lnTo>
                  <a:lnTo>
                    <a:pt x="7428" y="9024"/>
                  </a:lnTo>
                  <a:lnTo>
                    <a:pt x="7516" y="9152"/>
                  </a:lnTo>
                  <a:lnTo>
                    <a:pt x="7516" y="9279"/>
                  </a:lnTo>
                  <a:lnTo>
                    <a:pt x="7344" y="9375"/>
                  </a:lnTo>
                  <a:lnTo>
                    <a:pt x="7086" y="9472"/>
                  </a:lnTo>
                  <a:lnTo>
                    <a:pt x="6918" y="9503"/>
                  </a:lnTo>
                  <a:lnTo>
                    <a:pt x="6488" y="9503"/>
                  </a:lnTo>
                  <a:lnTo>
                    <a:pt x="6233" y="9472"/>
                  </a:lnTo>
                  <a:lnTo>
                    <a:pt x="5890" y="9344"/>
                  </a:lnTo>
                  <a:lnTo>
                    <a:pt x="5037" y="8831"/>
                  </a:lnTo>
                  <a:lnTo>
                    <a:pt x="4953" y="8704"/>
                  </a:lnTo>
                  <a:lnTo>
                    <a:pt x="4953" y="8576"/>
                  </a:lnTo>
                  <a:lnTo>
                    <a:pt x="5037" y="8447"/>
                  </a:lnTo>
                  <a:lnTo>
                    <a:pt x="5296" y="8383"/>
                  </a:lnTo>
                  <a:lnTo>
                    <a:pt x="5635" y="8320"/>
                  </a:lnTo>
                  <a:close/>
                  <a:moveTo>
                    <a:pt x="7855" y="9823"/>
                  </a:moveTo>
                  <a:lnTo>
                    <a:pt x="8197" y="9856"/>
                  </a:lnTo>
                  <a:lnTo>
                    <a:pt x="8453" y="9920"/>
                  </a:lnTo>
                  <a:lnTo>
                    <a:pt x="8624" y="10016"/>
                  </a:lnTo>
                  <a:lnTo>
                    <a:pt x="9306" y="10624"/>
                  </a:lnTo>
                  <a:lnTo>
                    <a:pt x="9306" y="10752"/>
                  </a:lnTo>
                  <a:lnTo>
                    <a:pt x="9222" y="10879"/>
                  </a:lnTo>
                  <a:lnTo>
                    <a:pt x="9050" y="10976"/>
                  </a:lnTo>
                  <a:lnTo>
                    <a:pt x="8795" y="11039"/>
                  </a:lnTo>
                  <a:lnTo>
                    <a:pt x="8453" y="11072"/>
                  </a:lnTo>
                  <a:lnTo>
                    <a:pt x="8197" y="11039"/>
                  </a:lnTo>
                  <a:lnTo>
                    <a:pt x="7942" y="11008"/>
                  </a:lnTo>
                  <a:lnTo>
                    <a:pt x="7771" y="10943"/>
                  </a:lnTo>
                  <a:lnTo>
                    <a:pt x="7684" y="10848"/>
                  </a:lnTo>
                  <a:lnTo>
                    <a:pt x="7086" y="10271"/>
                  </a:lnTo>
                  <a:lnTo>
                    <a:pt x="7002" y="10144"/>
                  </a:lnTo>
                  <a:lnTo>
                    <a:pt x="7086" y="10016"/>
                  </a:lnTo>
                  <a:lnTo>
                    <a:pt x="7257" y="9920"/>
                  </a:lnTo>
                  <a:lnTo>
                    <a:pt x="7516" y="9856"/>
                  </a:lnTo>
                  <a:lnTo>
                    <a:pt x="7855" y="9823"/>
                  </a:lnTo>
                  <a:close/>
                  <a:moveTo>
                    <a:pt x="9477" y="11424"/>
                  </a:moveTo>
                  <a:lnTo>
                    <a:pt x="9736" y="11456"/>
                  </a:lnTo>
                  <a:lnTo>
                    <a:pt x="9991" y="11520"/>
                  </a:lnTo>
                  <a:lnTo>
                    <a:pt x="10162" y="11616"/>
                  </a:lnTo>
                  <a:lnTo>
                    <a:pt x="10760" y="12256"/>
                  </a:lnTo>
                  <a:lnTo>
                    <a:pt x="10844" y="12383"/>
                  </a:lnTo>
                  <a:lnTo>
                    <a:pt x="10760" y="12480"/>
                  </a:lnTo>
                  <a:lnTo>
                    <a:pt x="10501" y="12576"/>
                  </a:lnTo>
                  <a:lnTo>
                    <a:pt x="10246" y="12640"/>
                  </a:lnTo>
                  <a:lnTo>
                    <a:pt x="9991" y="12672"/>
                  </a:lnTo>
                  <a:lnTo>
                    <a:pt x="9736" y="12672"/>
                  </a:lnTo>
                  <a:lnTo>
                    <a:pt x="9477" y="12608"/>
                  </a:lnTo>
                  <a:lnTo>
                    <a:pt x="9306" y="12543"/>
                  </a:lnTo>
                  <a:lnTo>
                    <a:pt x="9138" y="12448"/>
                  </a:lnTo>
                  <a:lnTo>
                    <a:pt x="8624" y="11840"/>
                  </a:lnTo>
                  <a:lnTo>
                    <a:pt x="8540" y="11711"/>
                  </a:lnTo>
                  <a:lnTo>
                    <a:pt x="8624" y="11584"/>
                  </a:lnTo>
                  <a:lnTo>
                    <a:pt x="8795" y="11487"/>
                  </a:lnTo>
                  <a:lnTo>
                    <a:pt x="9138" y="11424"/>
                  </a:lnTo>
                  <a:close/>
                  <a:moveTo>
                    <a:pt x="11270" y="13024"/>
                  </a:moveTo>
                  <a:lnTo>
                    <a:pt x="11525" y="13120"/>
                  </a:lnTo>
                  <a:lnTo>
                    <a:pt x="11697" y="13216"/>
                  </a:lnTo>
                  <a:lnTo>
                    <a:pt x="12382" y="13792"/>
                  </a:lnTo>
                  <a:lnTo>
                    <a:pt x="12466" y="13920"/>
                  </a:lnTo>
                  <a:lnTo>
                    <a:pt x="12466" y="14048"/>
                  </a:lnTo>
                  <a:lnTo>
                    <a:pt x="12294" y="14144"/>
                  </a:lnTo>
                  <a:lnTo>
                    <a:pt x="12039" y="14207"/>
                  </a:lnTo>
                  <a:lnTo>
                    <a:pt x="11613" y="14240"/>
                  </a:lnTo>
                  <a:lnTo>
                    <a:pt x="11441" y="14240"/>
                  </a:lnTo>
                  <a:lnTo>
                    <a:pt x="11186" y="14207"/>
                  </a:lnTo>
                  <a:lnTo>
                    <a:pt x="11015" y="14144"/>
                  </a:lnTo>
                  <a:lnTo>
                    <a:pt x="10844" y="14080"/>
                  </a:lnTo>
                  <a:lnTo>
                    <a:pt x="10162" y="13440"/>
                  </a:lnTo>
                  <a:lnTo>
                    <a:pt x="10075" y="13312"/>
                  </a:lnTo>
                  <a:lnTo>
                    <a:pt x="10162" y="13216"/>
                  </a:lnTo>
                  <a:lnTo>
                    <a:pt x="10330" y="13120"/>
                  </a:lnTo>
                  <a:lnTo>
                    <a:pt x="10589" y="13024"/>
                  </a:lnTo>
                  <a:close/>
                  <a:moveTo>
                    <a:pt x="13147" y="14528"/>
                  </a:moveTo>
                  <a:lnTo>
                    <a:pt x="13406" y="14591"/>
                  </a:lnTo>
                  <a:lnTo>
                    <a:pt x="13661" y="14688"/>
                  </a:lnTo>
                  <a:lnTo>
                    <a:pt x="14602" y="15168"/>
                  </a:lnTo>
                  <a:lnTo>
                    <a:pt x="14769" y="15296"/>
                  </a:lnTo>
                  <a:lnTo>
                    <a:pt x="14857" y="15392"/>
                  </a:lnTo>
                  <a:lnTo>
                    <a:pt x="14685" y="15520"/>
                  </a:lnTo>
                  <a:lnTo>
                    <a:pt x="14514" y="15616"/>
                  </a:lnTo>
                  <a:lnTo>
                    <a:pt x="14259" y="15680"/>
                  </a:lnTo>
                  <a:lnTo>
                    <a:pt x="13577" y="15680"/>
                  </a:lnTo>
                  <a:lnTo>
                    <a:pt x="13319" y="15584"/>
                  </a:lnTo>
                  <a:lnTo>
                    <a:pt x="12808" y="15296"/>
                  </a:lnTo>
                  <a:lnTo>
                    <a:pt x="12211" y="15008"/>
                  </a:lnTo>
                  <a:lnTo>
                    <a:pt x="12123" y="14912"/>
                  </a:lnTo>
                  <a:lnTo>
                    <a:pt x="12123" y="14784"/>
                  </a:lnTo>
                  <a:lnTo>
                    <a:pt x="12294" y="14656"/>
                  </a:lnTo>
                  <a:lnTo>
                    <a:pt x="12466" y="14591"/>
                  </a:lnTo>
                  <a:lnTo>
                    <a:pt x="12808" y="14528"/>
                  </a:lnTo>
                  <a:close/>
                  <a:moveTo>
                    <a:pt x="16136" y="15776"/>
                  </a:moveTo>
                  <a:lnTo>
                    <a:pt x="16479" y="15840"/>
                  </a:lnTo>
                  <a:lnTo>
                    <a:pt x="17160" y="16000"/>
                  </a:lnTo>
                  <a:lnTo>
                    <a:pt x="17846" y="16160"/>
                  </a:lnTo>
                  <a:lnTo>
                    <a:pt x="18101" y="16224"/>
                  </a:lnTo>
                  <a:lnTo>
                    <a:pt x="18272" y="16352"/>
                  </a:lnTo>
                  <a:lnTo>
                    <a:pt x="18272" y="16448"/>
                  </a:lnTo>
                  <a:lnTo>
                    <a:pt x="18185" y="16576"/>
                  </a:lnTo>
                  <a:lnTo>
                    <a:pt x="18017" y="16672"/>
                  </a:lnTo>
                  <a:lnTo>
                    <a:pt x="17846" y="16703"/>
                  </a:lnTo>
                  <a:lnTo>
                    <a:pt x="17674" y="16736"/>
                  </a:lnTo>
                  <a:lnTo>
                    <a:pt x="17419" y="16768"/>
                  </a:lnTo>
                  <a:lnTo>
                    <a:pt x="17077" y="16736"/>
                  </a:lnTo>
                  <a:lnTo>
                    <a:pt x="16224" y="16544"/>
                  </a:lnTo>
                  <a:lnTo>
                    <a:pt x="15455" y="16352"/>
                  </a:lnTo>
                  <a:lnTo>
                    <a:pt x="15199" y="16255"/>
                  </a:lnTo>
                  <a:lnTo>
                    <a:pt x="15112" y="16128"/>
                  </a:lnTo>
                  <a:lnTo>
                    <a:pt x="15112" y="16031"/>
                  </a:lnTo>
                  <a:lnTo>
                    <a:pt x="15283" y="15904"/>
                  </a:lnTo>
                  <a:lnTo>
                    <a:pt x="15538" y="15809"/>
                  </a:lnTo>
                  <a:lnTo>
                    <a:pt x="15881" y="15776"/>
                  </a:lnTo>
                  <a:close/>
                  <a:moveTo>
                    <a:pt x="0" y="0"/>
                  </a:moveTo>
                  <a:lnTo>
                    <a:pt x="0" y="6976"/>
                  </a:lnTo>
                  <a:lnTo>
                    <a:pt x="259" y="7007"/>
                  </a:lnTo>
                  <a:lnTo>
                    <a:pt x="514" y="7103"/>
                  </a:lnTo>
                  <a:lnTo>
                    <a:pt x="598" y="7200"/>
                  </a:lnTo>
                  <a:lnTo>
                    <a:pt x="598" y="7391"/>
                  </a:lnTo>
                  <a:lnTo>
                    <a:pt x="426" y="7488"/>
                  </a:lnTo>
                  <a:lnTo>
                    <a:pt x="259" y="7551"/>
                  </a:lnTo>
                  <a:lnTo>
                    <a:pt x="0" y="7584"/>
                  </a:lnTo>
                  <a:lnTo>
                    <a:pt x="0" y="17504"/>
                  </a:lnTo>
                  <a:lnTo>
                    <a:pt x="21600" y="21600"/>
                  </a:lnTo>
                  <a:lnTo>
                    <a:pt x="21600" y="17184"/>
                  </a:lnTo>
                  <a:lnTo>
                    <a:pt x="20747" y="17152"/>
                  </a:lnTo>
                  <a:lnTo>
                    <a:pt x="19894" y="17087"/>
                  </a:lnTo>
                  <a:lnTo>
                    <a:pt x="19552" y="17024"/>
                  </a:lnTo>
                  <a:lnTo>
                    <a:pt x="19296" y="16960"/>
                  </a:lnTo>
                  <a:lnTo>
                    <a:pt x="19209" y="16832"/>
                  </a:lnTo>
                  <a:lnTo>
                    <a:pt x="19209" y="16703"/>
                  </a:lnTo>
                  <a:lnTo>
                    <a:pt x="19296" y="16608"/>
                  </a:lnTo>
                  <a:lnTo>
                    <a:pt x="19552" y="16512"/>
                  </a:lnTo>
                  <a:lnTo>
                    <a:pt x="19894" y="16448"/>
                  </a:lnTo>
                  <a:lnTo>
                    <a:pt x="20237" y="16448"/>
                  </a:lnTo>
                  <a:lnTo>
                    <a:pt x="21600" y="16544"/>
                  </a:lnTo>
                  <a:lnTo>
                    <a:pt x="21600" y="409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726" name="Google Shape;362;p38"/>
            <p:cNvSpPr/>
            <p:nvPr/>
          </p:nvSpPr>
          <p:spPr>
            <a:xfrm>
              <a:off x="18" y="0"/>
              <a:ext cx="115851" cy="3066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771" y="7286"/>
                  </a:moveTo>
                  <a:lnTo>
                    <a:pt x="19115" y="7319"/>
                  </a:lnTo>
                  <a:lnTo>
                    <a:pt x="19371" y="7384"/>
                  </a:lnTo>
                  <a:lnTo>
                    <a:pt x="19543" y="7513"/>
                  </a:lnTo>
                  <a:lnTo>
                    <a:pt x="19543" y="7643"/>
                  </a:lnTo>
                  <a:lnTo>
                    <a:pt x="19459" y="7740"/>
                  </a:lnTo>
                  <a:lnTo>
                    <a:pt x="19287" y="7870"/>
                  </a:lnTo>
                  <a:lnTo>
                    <a:pt x="19031" y="7935"/>
                  </a:lnTo>
                  <a:lnTo>
                    <a:pt x="18259" y="8031"/>
                  </a:lnTo>
                  <a:lnTo>
                    <a:pt x="17574" y="8161"/>
                  </a:lnTo>
                  <a:lnTo>
                    <a:pt x="17314" y="8193"/>
                  </a:lnTo>
                  <a:lnTo>
                    <a:pt x="16886" y="8193"/>
                  </a:lnTo>
                  <a:lnTo>
                    <a:pt x="16714" y="8161"/>
                  </a:lnTo>
                  <a:lnTo>
                    <a:pt x="16542" y="8096"/>
                  </a:lnTo>
                  <a:lnTo>
                    <a:pt x="16374" y="8031"/>
                  </a:lnTo>
                  <a:lnTo>
                    <a:pt x="16286" y="7901"/>
                  </a:lnTo>
                  <a:lnTo>
                    <a:pt x="16286" y="7773"/>
                  </a:lnTo>
                  <a:lnTo>
                    <a:pt x="16458" y="7675"/>
                  </a:lnTo>
                  <a:lnTo>
                    <a:pt x="16714" y="7611"/>
                  </a:lnTo>
                  <a:lnTo>
                    <a:pt x="17574" y="7448"/>
                  </a:lnTo>
                  <a:lnTo>
                    <a:pt x="18431" y="7319"/>
                  </a:lnTo>
                  <a:lnTo>
                    <a:pt x="18771" y="7286"/>
                  </a:lnTo>
                  <a:close/>
                  <a:moveTo>
                    <a:pt x="14914" y="8161"/>
                  </a:moveTo>
                  <a:lnTo>
                    <a:pt x="15258" y="8193"/>
                  </a:lnTo>
                  <a:lnTo>
                    <a:pt x="15514" y="8290"/>
                  </a:lnTo>
                  <a:lnTo>
                    <a:pt x="15686" y="8388"/>
                  </a:lnTo>
                  <a:lnTo>
                    <a:pt x="15686" y="8517"/>
                  </a:lnTo>
                  <a:lnTo>
                    <a:pt x="15602" y="8615"/>
                  </a:lnTo>
                  <a:lnTo>
                    <a:pt x="15430" y="8743"/>
                  </a:lnTo>
                  <a:lnTo>
                    <a:pt x="14829" y="8938"/>
                  </a:lnTo>
                  <a:lnTo>
                    <a:pt x="14313" y="9165"/>
                  </a:lnTo>
                  <a:lnTo>
                    <a:pt x="13973" y="9262"/>
                  </a:lnTo>
                  <a:lnTo>
                    <a:pt x="13629" y="9295"/>
                  </a:lnTo>
                  <a:lnTo>
                    <a:pt x="13373" y="9262"/>
                  </a:lnTo>
                  <a:lnTo>
                    <a:pt x="13117" y="9197"/>
                  </a:lnTo>
                  <a:lnTo>
                    <a:pt x="12857" y="9100"/>
                  </a:lnTo>
                  <a:lnTo>
                    <a:pt x="12773" y="9003"/>
                  </a:lnTo>
                  <a:lnTo>
                    <a:pt x="12857" y="8873"/>
                  </a:lnTo>
                  <a:lnTo>
                    <a:pt x="13029" y="8743"/>
                  </a:lnTo>
                  <a:lnTo>
                    <a:pt x="13629" y="8485"/>
                  </a:lnTo>
                  <a:lnTo>
                    <a:pt x="14313" y="8258"/>
                  </a:lnTo>
                  <a:lnTo>
                    <a:pt x="14573" y="8193"/>
                  </a:lnTo>
                  <a:lnTo>
                    <a:pt x="14914" y="8161"/>
                  </a:lnTo>
                  <a:close/>
                  <a:moveTo>
                    <a:pt x="12172" y="9489"/>
                  </a:moveTo>
                  <a:lnTo>
                    <a:pt x="12685" y="9619"/>
                  </a:lnTo>
                  <a:lnTo>
                    <a:pt x="12857" y="9747"/>
                  </a:lnTo>
                  <a:lnTo>
                    <a:pt x="12857" y="9877"/>
                  </a:lnTo>
                  <a:lnTo>
                    <a:pt x="12773" y="10007"/>
                  </a:lnTo>
                  <a:lnTo>
                    <a:pt x="11916" y="10557"/>
                  </a:lnTo>
                  <a:lnTo>
                    <a:pt x="11828" y="10622"/>
                  </a:lnTo>
                  <a:lnTo>
                    <a:pt x="11572" y="10687"/>
                  </a:lnTo>
                  <a:lnTo>
                    <a:pt x="11400" y="10719"/>
                  </a:lnTo>
                  <a:lnTo>
                    <a:pt x="11144" y="10719"/>
                  </a:lnTo>
                  <a:lnTo>
                    <a:pt x="10800" y="10687"/>
                  </a:lnTo>
                  <a:lnTo>
                    <a:pt x="10544" y="10622"/>
                  </a:lnTo>
                  <a:lnTo>
                    <a:pt x="10372" y="10492"/>
                  </a:lnTo>
                  <a:lnTo>
                    <a:pt x="10288" y="10396"/>
                  </a:lnTo>
                  <a:lnTo>
                    <a:pt x="10372" y="10266"/>
                  </a:lnTo>
                  <a:lnTo>
                    <a:pt x="11316" y="9650"/>
                  </a:lnTo>
                  <a:lnTo>
                    <a:pt x="11484" y="9554"/>
                  </a:lnTo>
                  <a:lnTo>
                    <a:pt x="11828" y="9520"/>
                  </a:lnTo>
                  <a:lnTo>
                    <a:pt x="12172" y="9489"/>
                  </a:lnTo>
                  <a:close/>
                  <a:moveTo>
                    <a:pt x="10028" y="11043"/>
                  </a:moveTo>
                  <a:lnTo>
                    <a:pt x="10372" y="11076"/>
                  </a:lnTo>
                  <a:lnTo>
                    <a:pt x="10628" y="11141"/>
                  </a:lnTo>
                  <a:lnTo>
                    <a:pt x="10800" y="11238"/>
                  </a:lnTo>
                  <a:lnTo>
                    <a:pt x="10888" y="11368"/>
                  </a:lnTo>
                  <a:lnTo>
                    <a:pt x="10888" y="11496"/>
                  </a:lnTo>
                  <a:lnTo>
                    <a:pt x="10288" y="12080"/>
                  </a:lnTo>
                  <a:lnTo>
                    <a:pt x="10200" y="12176"/>
                  </a:lnTo>
                  <a:lnTo>
                    <a:pt x="10028" y="12241"/>
                  </a:lnTo>
                  <a:lnTo>
                    <a:pt x="9772" y="12306"/>
                  </a:lnTo>
                  <a:lnTo>
                    <a:pt x="9256" y="12306"/>
                  </a:lnTo>
                  <a:lnTo>
                    <a:pt x="8915" y="12241"/>
                  </a:lnTo>
                  <a:lnTo>
                    <a:pt x="8743" y="12145"/>
                  </a:lnTo>
                  <a:lnTo>
                    <a:pt x="8659" y="12015"/>
                  </a:lnTo>
                  <a:lnTo>
                    <a:pt x="8659" y="11885"/>
                  </a:lnTo>
                  <a:lnTo>
                    <a:pt x="9256" y="11269"/>
                  </a:lnTo>
                  <a:lnTo>
                    <a:pt x="9428" y="11141"/>
                  </a:lnTo>
                  <a:lnTo>
                    <a:pt x="9687" y="11076"/>
                  </a:lnTo>
                  <a:lnTo>
                    <a:pt x="10028" y="11043"/>
                  </a:lnTo>
                  <a:close/>
                  <a:moveTo>
                    <a:pt x="8915" y="12695"/>
                  </a:moveTo>
                  <a:lnTo>
                    <a:pt x="9256" y="12760"/>
                  </a:lnTo>
                  <a:lnTo>
                    <a:pt x="9515" y="12857"/>
                  </a:lnTo>
                  <a:lnTo>
                    <a:pt x="9600" y="12953"/>
                  </a:lnTo>
                  <a:lnTo>
                    <a:pt x="9600" y="13083"/>
                  </a:lnTo>
                  <a:lnTo>
                    <a:pt x="9256" y="13730"/>
                  </a:lnTo>
                  <a:lnTo>
                    <a:pt x="9087" y="13829"/>
                  </a:lnTo>
                  <a:lnTo>
                    <a:pt x="8915" y="13925"/>
                  </a:lnTo>
                  <a:lnTo>
                    <a:pt x="8659" y="13957"/>
                  </a:lnTo>
                  <a:lnTo>
                    <a:pt x="8399" y="13990"/>
                  </a:lnTo>
                  <a:lnTo>
                    <a:pt x="8227" y="13990"/>
                  </a:lnTo>
                  <a:lnTo>
                    <a:pt x="7887" y="13925"/>
                  </a:lnTo>
                  <a:lnTo>
                    <a:pt x="7715" y="13829"/>
                  </a:lnTo>
                  <a:lnTo>
                    <a:pt x="7543" y="13730"/>
                  </a:lnTo>
                  <a:lnTo>
                    <a:pt x="7543" y="13602"/>
                  </a:lnTo>
                  <a:lnTo>
                    <a:pt x="7887" y="12953"/>
                  </a:lnTo>
                  <a:lnTo>
                    <a:pt x="8059" y="12825"/>
                  </a:lnTo>
                  <a:lnTo>
                    <a:pt x="8315" y="12727"/>
                  </a:lnTo>
                  <a:lnTo>
                    <a:pt x="8571" y="12695"/>
                  </a:lnTo>
                  <a:close/>
                  <a:moveTo>
                    <a:pt x="8059" y="14379"/>
                  </a:moveTo>
                  <a:lnTo>
                    <a:pt x="8399" y="14411"/>
                  </a:lnTo>
                  <a:lnTo>
                    <a:pt x="8659" y="14509"/>
                  </a:lnTo>
                  <a:lnTo>
                    <a:pt x="8827" y="14606"/>
                  </a:lnTo>
                  <a:lnTo>
                    <a:pt x="8827" y="14735"/>
                  </a:lnTo>
                  <a:lnTo>
                    <a:pt x="8743" y="15059"/>
                  </a:lnTo>
                  <a:lnTo>
                    <a:pt x="8659" y="15156"/>
                  </a:lnTo>
                  <a:lnTo>
                    <a:pt x="8487" y="15253"/>
                  </a:lnTo>
                  <a:lnTo>
                    <a:pt x="8227" y="15318"/>
                  </a:lnTo>
                  <a:lnTo>
                    <a:pt x="7887" y="15351"/>
                  </a:lnTo>
                  <a:lnTo>
                    <a:pt x="7799" y="15351"/>
                  </a:lnTo>
                  <a:lnTo>
                    <a:pt x="7459" y="15318"/>
                  </a:lnTo>
                  <a:lnTo>
                    <a:pt x="7199" y="15253"/>
                  </a:lnTo>
                  <a:lnTo>
                    <a:pt x="7115" y="15124"/>
                  </a:lnTo>
                  <a:lnTo>
                    <a:pt x="7027" y="14994"/>
                  </a:lnTo>
                  <a:lnTo>
                    <a:pt x="7115" y="14670"/>
                  </a:lnTo>
                  <a:lnTo>
                    <a:pt x="7199" y="14541"/>
                  </a:lnTo>
                  <a:lnTo>
                    <a:pt x="7459" y="14444"/>
                  </a:lnTo>
                  <a:lnTo>
                    <a:pt x="7715" y="14379"/>
                  </a:lnTo>
                  <a:close/>
                  <a:moveTo>
                    <a:pt x="21600" y="0"/>
                  </a:moveTo>
                  <a:lnTo>
                    <a:pt x="1885" y="3790"/>
                  </a:lnTo>
                  <a:lnTo>
                    <a:pt x="1457" y="3853"/>
                  </a:lnTo>
                  <a:lnTo>
                    <a:pt x="1113" y="3983"/>
                  </a:lnTo>
                  <a:lnTo>
                    <a:pt x="772" y="4113"/>
                  </a:lnTo>
                  <a:lnTo>
                    <a:pt x="512" y="4275"/>
                  </a:lnTo>
                  <a:lnTo>
                    <a:pt x="256" y="4405"/>
                  </a:lnTo>
                  <a:lnTo>
                    <a:pt x="84" y="4567"/>
                  </a:lnTo>
                  <a:lnTo>
                    <a:pt x="0" y="4728"/>
                  </a:lnTo>
                  <a:lnTo>
                    <a:pt x="0" y="21276"/>
                  </a:lnTo>
                  <a:lnTo>
                    <a:pt x="172" y="21373"/>
                  </a:lnTo>
                  <a:lnTo>
                    <a:pt x="340" y="21471"/>
                  </a:lnTo>
                  <a:lnTo>
                    <a:pt x="600" y="21535"/>
                  </a:lnTo>
                  <a:lnTo>
                    <a:pt x="856" y="21568"/>
                  </a:lnTo>
                  <a:lnTo>
                    <a:pt x="1200" y="21600"/>
                  </a:lnTo>
                  <a:lnTo>
                    <a:pt x="1629" y="21568"/>
                  </a:lnTo>
                  <a:lnTo>
                    <a:pt x="1973" y="21503"/>
                  </a:lnTo>
                  <a:lnTo>
                    <a:pt x="21600" y="17715"/>
                  </a:lnTo>
                  <a:lnTo>
                    <a:pt x="21600" y="7708"/>
                  </a:lnTo>
                  <a:lnTo>
                    <a:pt x="21088" y="7708"/>
                  </a:lnTo>
                  <a:lnTo>
                    <a:pt x="20831" y="7643"/>
                  </a:lnTo>
                  <a:lnTo>
                    <a:pt x="20659" y="7546"/>
                  </a:lnTo>
                  <a:lnTo>
                    <a:pt x="20572" y="7416"/>
                  </a:lnTo>
                  <a:lnTo>
                    <a:pt x="20659" y="7286"/>
                  </a:lnTo>
                  <a:lnTo>
                    <a:pt x="20831" y="7189"/>
                  </a:lnTo>
                  <a:lnTo>
                    <a:pt x="21088" y="7124"/>
                  </a:lnTo>
                  <a:lnTo>
                    <a:pt x="21344" y="7093"/>
                  </a:lnTo>
                  <a:lnTo>
                    <a:pt x="21600" y="7059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727" name="Google Shape;363;p38"/>
            <p:cNvSpPr/>
            <p:nvPr/>
          </p:nvSpPr>
          <p:spPr>
            <a:xfrm>
              <a:off x="251972" y="4141"/>
              <a:ext cx="115851" cy="3062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029" y="5772"/>
                  </a:moveTo>
                  <a:lnTo>
                    <a:pt x="13113" y="5806"/>
                  </a:lnTo>
                  <a:lnTo>
                    <a:pt x="13285" y="5838"/>
                  </a:lnTo>
                  <a:lnTo>
                    <a:pt x="13373" y="5869"/>
                  </a:lnTo>
                  <a:lnTo>
                    <a:pt x="13457" y="6033"/>
                  </a:lnTo>
                  <a:lnTo>
                    <a:pt x="13373" y="6195"/>
                  </a:lnTo>
                  <a:lnTo>
                    <a:pt x="13113" y="6389"/>
                  </a:lnTo>
                  <a:lnTo>
                    <a:pt x="11312" y="7589"/>
                  </a:lnTo>
                  <a:lnTo>
                    <a:pt x="13201" y="7978"/>
                  </a:lnTo>
                  <a:lnTo>
                    <a:pt x="13285" y="8010"/>
                  </a:lnTo>
                  <a:lnTo>
                    <a:pt x="13373" y="8075"/>
                  </a:lnTo>
                  <a:lnTo>
                    <a:pt x="13457" y="8205"/>
                  </a:lnTo>
                  <a:lnTo>
                    <a:pt x="13373" y="8399"/>
                  </a:lnTo>
                  <a:lnTo>
                    <a:pt x="13201" y="8594"/>
                  </a:lnTo>
                  <a:lnTo>
                    <a:pt x="12857" y="8756"/>
                  </a:lnTo>
                  <a:lnTo>
                    <a:pt x="12513" y="8853"/>
                  </a:lnTo>
                  <a:lnTo>
                    <a:pt x="12085" y="8918"/>
                  </a:lnTo>
                  <a:lnTo>
                    <a:pt x="11913" y="8918"/>
                  </a:lnTo>
                  <a:lnTo>
                    <a:pt x="11828" y="8886"/>
                  </a:lnTo>
                  <a:lnTo>
                    <a:pt x="9944" y="8497"/>
                  </a:lnTo>
                  <a:lnTo>
                    <a:pt x="8143" y="9696"/>
                  </a:lnTo>
                  <a:lnTo>
                    <a:pt x="7799" y="9860"/>
                  </a:lnTo>
                  <a:lnTo>
                    <a:pt x="7455" y="9957"/>
                  </a:lnTo>
                  <a:lnTo>
                    <a:pt x="7027" y="10022"/>
                  </a:lnTo>
                  <a:lnTo>
                    <a:pt x="6855" y="10022"/>
                  </a:lnTo>
                  <a:lnTo>
                    <a:pt x="6771" y="9989"/>
                  </a:lnTo>
                  <a:lnTo>
                    <a:pt x="6599" y="9957"/>
                  </a:lnTo>
                  <a:lnTo>
                    <a:pt x="6514" y="9892"/>
                  </a:lnTo>
                  <a:lnTo>
                    <a:pt x="6427" y="9762"/>
                  </a:lnTo>
                  <a:lnTo>
                    <a:pt x="6514" y="9568"/>
                  </a:lnTo>
                  <a:lnTo>
                    <a:pt x="6771" y="9372"/>
                  </a:lnTo>
                  <a:lnTo>
                    <a:pt x="8571" y="8173"/>
                  </a:lnTo>
                  <a:lnTo>
                    <a:pt x="6686" y="7783"/>
                  </a:lnTo>
                  <a:lnTo>
                    <a:pt x="6599" y="7751"/>
                  </a:lnTo>
                  <a:lnTo>
                    <a:pt x="6514" y="7686"/>
                  </a:lnTo>
                  <a:lnTo>
                    <a:pt x="6427" y="7556"/>
                  </a:lnTo>
                  <a:lnTo>
                    <a:pt x="6514" y="7394"/>
                  </a:lnTo>
                  <a:lnTo>
                    <a:pt x="6686" y="7200"/>
                  </a:lnTo>
                  <a:lnTo>
                    <a:pt x="7027" y="7038"/>
                  </a:lnTo>
                  <a:lnTo>
                    <a:pt x="7371" y="6908"/>
                  </a:lnTo>
                  <a:lnTo>
                    <a:pt x="7799" y="6876"/>
                  </a:lnTo>
                  <a:lnTo>
                    <a:pt x="7971" y="6876"/>
                  </a:lnTo>
                  <a:lnTo>
                    <a:pt x="8055" y="6908"/>
                  </a:lnTo>
                  <a:lnTo>
                    <a:pt x="9944" y="7297"/>
                  </a:lnTo>
                  <a:lnTo>
                    <a:pt x="11744" y="6096"/>
                  </a:lnTo>
                  <a:lnTo>
                    <a:pt x="12085" y="5934"/>
                  </a:lnTo>
                  <a:lnTo>
                    <a:pt x="12429" y="5806"/>
                  </a:lnTo>
                  <a:lnTo>
                    <a:pt x="12857" y="5772"/>
                  </a:lnTo>
                  <a:close/>
                  <a:moveTo>
                    <a:pt x="11144" y="9696"/>
                  </a:moveTo>
                  <a:lnTo>
                    <a:pt x="11400" y="9730"/>
                  </a:lnTo>
                  <a:lnTo>
                    <a:pt x="11656" y="9827"/>
                  </a:lnTo>
                  <a:lnTo>
                    <a:pt x="11828" y="9924"/>
                  </a:lnTo>
                  <a:lnTo>
                    <a:pt x="12000" y="10281"/>
                  </a:lnTo>
                  <a:lnTo>
                    <a:pt x="12000" y="10411"/>
                  </a:lnTo>
                  <a:lnTo>
                    <a:pt x="11828" y="10508"/>
                  </a:lnTo>
                  <a:lnTo>
                    <a:pt x="11572" y="10605"/>
                  </a:lnTo>
                  <a:lnTo>
                    <a:pt x="11312" y="10638"/>
                  </a:lnTo>
                  <a:lnTo>
                    <a:pt x="10884" y="10638"/>
                  </a:lnTo>
                  <a:lnTo>
                    <a:pt x="10372" y="10508"/>
                  </a:lnTo>
                  <a:lnTo>
                    <a:pt x="10284" y="10378"/>
                  </a:lnTo>
                  <a:lnTo>
                    <a:pt x="10116" y="10086"/>
                  </a:lnTo>
                  <a:lnTo>
                    <a:pt x="10116" y="9957"/>
                  </a:lnTo>
                  <a:lnTo>
                    <a:pt x="10200" y="9860"/>
                  </a:lnTo>
                  <a:lnTo>
                    <a:pt x="10456" y="9762"/>
                  </a:lnTo>
                  <a:lnTo>
                    <a:pt x="10800" y="9696"/>
                  </a:lnTo>
                  <a:close/>
                  <a:moveTo>
                    <a:pt x="11400" y="11092"/>
                  </a:moveTo>
                  <a:lnTo>
                    <a:pt x="11744" y="11124"/>
                  </a:lnTo>
                  <a:lnTo>
                    <a:pt x="12085" y="11189"/>
                  </a:lnTo>
                  <a:lnTo>
                    <a:pt x="12257" y="11286"/>
                  </a:lnTo>
                  <a:lnTo>
                    <a:pt x="12344" y="11416"/>
                  </a:lnTo>
                  <a:lnTo>
                    <a:pt x="12429" y="11967"/>
                  </a:lnTo>
                  <a:lnTo>
                    <a:pt x="12344" y="12097"/>
                  </a:lnTo>
                  <a:lnTo>
                    <a:pt x="12344" y="12226"/>
                  </a:lnTo>
                  <a:lnTo>
                    <a:pt x="12172" y="12324"/>
                  </a:lnTo>
                  <a:lnTo>
                    <a:pt x="11828" y="12390"/>
                  </a:lnTo>
                  <a:lnTo>
                    <a:pt x="11484" y="12421"/>
                  </a:lnTo>
                  <a:lnTo>
                    <a:pt x="11144" y="12390"/>
                  </a:lnTo>
                  <a:lnTo>
                    <a:pt x="10884" y="12324"/>
                  </a:lnTo>
                  <a:lnTo>
                    <a:pt x="10716" y="12194"/>
                  </a:lnTo>
                  <a:lnTo>
                    <a:pt x="10628" y="12064"/>
                  </a:lnTo>
                  <a:lnTo>
                    <a:pt x="10716" y="11967"/>
                  </a:lnTo>
                  <a:lnTo>
                    <a:pt x="10628" y="11448"/>
                  </a:lnTo>
                  <a:lnTo>
                    <a:pt x="10716" y="11319"/>
                  </a:lnTo>
                  <a:lnTo>
                    <a:pt x="10884" y="11221"/>
                  </a:lnTo>
                  <a:lnTo>
                    <a:pt x="11144" y="11124"/>
                  </a:lnTo>
                  <a:lnTo>
                    <a:pt x="11400" y="11092"/>
                  </a:lnTo>
                  <a:close/>
                  <a:moveTo>
                    <a:pt x="11400" y="12810"/>
                  </a:moveTo>
                  <a:lnTo>
                    <a:pt x="11744" y="12876"/>
                  </a:lnTo>
                  <a:lnTo>
                    <a:pt x="12000" y="12941"/>
                  </a:lnTo>
                  <a:lnTo>
                    <a:pt x="12172" y="13069"/>
                  </a:lnTo>
                  <a:lnTo>
                    <a:pt x="12172" y="13200"/>
                  </a:lnTo>
                  <a:lnTo>
                    <a:pt x="11744" y="13881"/>
                  </a:lnTo>
                  <a:lnTo>
                    <a:pt x="11656" y="13978"/>
                  </a:lnTo>
                  <a:lnTo>
                    <a:pt x="11484" y="14043"/>
                  </a:lnTo>
                  <a:lnTo>
                    <a:pt x="11228" y="14076"/>
                  </a:lnTo>
                  <a:lnTo>
                    <a:pt x="10972" y="14108"/>
                  </a:lnTo>
                  <a:lnTo>
                    <a:pt x="10716" y="14108"/>
                  </a:lnTo>
                  <a:lnTo>
                    <a:pt x="10372" y="14043"/>
                  </a:lnTo>
                  <a:lnTo>
                    <a:pt x="10200" y="13946"/>
                  </a:lnTo>
                  <a:lnTo>
                    <a:pt x="10116" y="13816"/>
                  </a:lnTo>
                  <a:lnTo>
                    <a:pt x="10116" y="13686"/>
                  </a:lnTo>
                  <a:lnTo>
                    <a:pt x="10456" y="13103"/>
                  </a:lnTo>
                  <a:lnTo>
                    <a:pt x="10544" y="12972"/>
                  </a:lnTo>
                  <a:lnTo>
                    <a:pt x="10800" y="12876"/>
                  </a:lnTo>
                  <a:lnTo>
                    <a:pt x="11056" y="12810"/>
                  </a:lnTo>
                  <a:close/>
                  <a:moveTo>
                    <a:pt x="10028" y="14432"/>
                  </a:moveTo>
                  <a:lnTo>
                    <a:pt x="10284" y="14465"/>
                  </a:lnTo>
                  <a:lnTo>
                    <a:pt x="10544" y="14562"/>
                  </a:lnTo>
                  <a:lnTo>
                    <a:pt x="10716" y="14659"/>
                  </a:lnTo>
                  <a:lnTo>
                    <a:pt x="10800" y="14789"/>
                  </a:lnTo>
                  <a:lnTo>
                    <a:pt x="10200" y="15243"/>
                  </a:lnTo>
                  <a:lnTo>
                    <a:pt x="9600" y="15535"/>
                  </a:lnTo>
                  <a:lnTo>
                    <a:pt x="9343" y="15599"/>
                  </a:lnTo>
                  <a:lnTo>
                    <a:pt x="8999" y="15632"/>
                  </a:lnTo>
                  <a:lnTo>
                    <a:pt x="8655" y="15632"/>
                  </a:lnTo>
                  <a:lnTo>
                    <a:pt x="8399" y="15567"/>
                  </a:lnTo>
                  <a:lnTo>
                    <a:pt x="8227" y="15470"/>
                  </a:lnTo>
                  <a:lnTo>
                    <a:pt x="8143" y="15372"/>
                  </a:lnTo>
                  <a:lnTo>
                    <a:pt x="8143" y="15243"/>
                  </a:lnTo>
                  <a:lnTo>
                    <a:pt x="8315" y="15113"/>
                  </a:lnTo>
                  <a:lnTo>
                    <a:pt x="8743" y="14886"/>
                  </a:lnTo>
                  <a:lnTo>
                    <a:pt x="9171" y="14627"/>
                  </a:lnTo>
                  <a:lnTo>
                    <a:pt x="9343" y="14497"/>
                  </a:lnTo>
                  <a:lnTo>
                    <a:pt x="9684" y="14465"/>
                  </a:lnTo>
                  <a:lnTo>
                    <a:pt x="10028" y="14432"/>
                  </a:lnTo>
                  <a:close/>
                  <a:moveTo>
                    <a:pt x="7115" y="15729"/>
                  </a:moveTo>
                  <a:lnTo>
                    <a:pt x="7371" y="15762"/>
                  </a:lnTo>
                  <a:lnTo>
                    <a:pt x="7627" y="15859"/>
                  </a:lnTo>
                  <a:lnTo>
                    <a:pt x="7799" y="15988"/>
                  </a:lnTo>
                  <a:lnTo>
                    <a:pt x="7799" y="16086"/>
                  </a:lnTo>
                  <a:lnTo>
                    <a:pt x="7627" y="16215"/>
                  </a:lnTo>
                  <a:lnTo>
                    <a:pt x="7455" y="16314"/>
                  </a:lnTo>
                  <a:lnTo>
                    <a:pt x="6599" y="16507"/>
                  </a:lnTo>
                  <a:lnTo>
                    <a:pt x="5826" y="16669"/>
                  </a:lnTo>
                  <a:lnTo>
                    <a:pt x="5398" y="16703"/>
                  </a:lnTo>
                  <a:lnTo>
                    <a:pt x="5226" y="16669"/>
                  </a:lnTo>
                  <a:lnTo>
                    <a:pt x="4970" y="16638"/>
                  </a:lnTo>
                  <a:lnTo>
                    <a:pt x="4626" y="16507"/>
                  </a:lnTo>
                  <a:lnTo>
                    <a:pt x="4542" y="16379"/>
                  </a:lnTo>
                  <a:lnTo>
                    <a:pt x="4626" y="16248"/>
                  </a:lnTo>
                  <a:lnTo>
                    <a:pt x="4798" y="16152"/>
                  </a:lnTo>
                  <a:lnTo>
                    <a:pt x="5058" y="16086"/>
                  </a:lnTo>
                  <a:lnTo>
                    <a:pt x="6427" y="15762"/>
                  </a:lnTo>
                  <a:lnTo>
                    <a:pt x="6771" y="15729"/>
                  </a:lnTo>
                  <a:close/>
                  <a:moveTo>
                    <a:pt x="2913" y="16379"/>
                  </a:moveTo>
                  <a:lnTo>
                    <a:pt x="3257" y="16442"/>
                  </a:lnTo>
                  <a:lnTo>
                    <a:pt x="3513" y="16507"/>
                  </a:lnTo>
                  <a:lnTo>
                    <a:pt x="3598" y="16638"/>
                  </a:lnTo>
                  <a:lnTo>
                    <a:pt x="3598" y="16768"/>
                  </a:lnTo>
                  <a:lnTo>
                    <a:pt x="3513" y="16865"/>
                  </a:lnTo>
                  <a:lnTo>
                    <a:pt x="3257" y="16962"/>
                  </a:lnTo>
                  <a:lnTo>
                    <a:pt x="2997" y="17027"/>
                  </a:lnTo>
                  <a:lnTo>
                    <a:pt x="1113" y="17124"/>
                  </a:lnTo>
                  <a:lnTo>
                    <a:pt x="1028" y="17124"/>
                  </a:lnTo>
                  <a:lnTo>
                    <a:pt x="769" y="17092"/>
                  </a:lnTo>
                  <a:lnTo>
                    <a:pt x="256" y="16962"/>
                  </a:lnTo>
                  <a:lnTo>
                    <a:pt x="168" y="16831"/>
                  </a:lnTo>
                  <a:lnTo>
                    <a:pt x="256" y="16703"/>
                  </a:lnTo>
                  <a:lnTo>
                    <a:pt x="428" y="16606"/>
                  </a:lnTo>
                  <a:lnTo>
                    <a:pt x="684" y="16507"/>
                  </a:lnTo>
                  <a:lnTo>
                    <a:pt x="941" y="16476"/>
                  </a:lnTo>
                  <a:lnTo>
                    <a:pt x="2569" y="16379"/>
                  </a:lnTo>
                  <a:close/>
                  <a:moveTo>
                    <a:pt x="19971" y="0"/>
                  </a:moveTo>
                  <a:lnTo>
                    <a:pt x="19627" y="65"/>
                  </a:lnTo>
                  <a:lnTo>
                    <a:pt x="0" y="3859"/>
                  </a:lnTo>
                  <a:lnTo>
                    <a:pt x="0" y="21600"/>
                  </a:lnTo>
                  <a:lnTo>
                    <a:pt x="19715" y="17805"/>
                  </a:lnTo>
                  <a:lnTo>
                    <a:pt x="20143" y="17740"/>
                  </a:lnTo>
                  <a:lnTo>
                    <a:pt x="20487" y="17611"/>
                  </a:lnTo>
                  <a:lnTo>
                    <a:pt x="20828" y="17481"/>
                  </a:lnTo>
                  <a:lnTo>
                    <a:pt x="21088" y="17351"/>
                  </a:lnTo>
                  <a:lnTo>
                    <a:pt x="21344" y="17189"/>
                  </a:lnTo>
                  <a:lnTo>
                    <a:pt x="21516" y="17027"/>
                  </a:lnTo>
                  <a:lnTo>
                    <a:pt x="21600" y="16865"/>
                  </a:lnTo>
                  <a:lnTo>
                    <a:pt x="21600" y="292"/>
                  </a:lnTo>
                  <a:lnTo>
                    <a:pt x="21428" y="194"/>
                  </a:lnTo>
                  <a:lnTo>
                    <a:pt x="21260" y="97"/>
                  </a:lnTo>
                  <a:lnTo>
                    <a:pt x="21000" y="32"/>
                  </a:lnTo>
                  <a:lnTo>
                    <a:pt x="20744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</p:grp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7405698" cy="374662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126997" indent="0">
              <a:buSzPts val="1700"/>
              <a:buNone/>
              <a:defRPr sz="1700"/>
            </a:pPr>
            <a:endParaRPr lang="en-US" dirty="0"/>
          </a:p>
        </p:txBody>
      </p:sp>
      <p:sp>
        <p:nvSpPr>
          <p:cNvPr id="540" name="Title 1"/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6143540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/>
              <a:t>Notes</a:t>
            </a:r>
            <a:endParaRPr dirty="0"/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10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58790354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7405698" cy="3746627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None* </a:t>
            </a:r>
            <a:r>
              <a:rPr lang="en-US" dirty="0">
                <a:solidFill>
                  <a:schemeClr val="accent6"/>
                </a:solidFill>
              </a:rPr>
              <a:t>**</a:t>
            </a:r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r>
              <a:rPr lang="en-US" dirty="0"/>
              <a:t>* for developing code if you are used to working with .</a:t>
            </a:r>
            <a:r>
              <a:rPr lang="en-US" dirty="0" err="1"/>
              <a:t>py</a:t>
            </a:r>
            <a:r>
              <a:rPr lang="en-US" dirty="0"/>
              <a:t> files.</a:t>
            </a:r>
            <a:br>
              <a:rPr lang="en-US" dirty="0"/>
            </a:br>
            <a:r>
              <a:rPr lang="en-US" dirty="0"/>
              <a:t>(you won’t be able to use this if you only develop in </a:t>
            </a:r>
            <a:r>
              <a:rPr lang="en-US" dirty="0" err="1"/>
              <a:t>jupyter</a:t>
            </a:r>
            <a:r>
              <a:rPr lang="en-US" dirty="0"/>
              <a:t>)</a:t>
            </a:r>
          </a:p>
          <a:p>
            <a:pPr marL="126997" indent="0">
              <a:buSzPts val="1700"/>
              <a:buNone/>
              <a:defRPr sz="1700"/>
            </a:pPr>
            <a:r>
              <a:rPr lang="en-US" b="1" dirty="0">
                <a:solidFill>
                  <a:schemeClr val="accent6"/>
                </a:solidFill>
              </a:rPr>
              <a:t>** you will have to do some setup steps at the start and regular updates</a:t>
            </a:r>
          </a:p>
        </p:txBody>
      </p:sp>
      <p:sp>
        <p:nvSpPr>
          <p:cNvPr id="540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6611053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 fontScale="90000"/>
          </a:bodyPr>
          <a:lstStyle/>
          <a:p>
            <a:r>
              <a:rPr lang="en-US" dirty="0"/>
              <a:t>Changes to your workflow II</a:t>
            </a:r>
            <a:endParaRPr dirty="0"/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57858151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6000"/>
            <a:ext cx="7405698" cy="3829128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start with package setup</a:t>
            </a:r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r>
              <a:rPr lang="en-US" dirty="0"/>
              <a:t>start without package setup</a:t>
            </a:r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r>
              <a:rPr lang="en-US" sz="1700" dirty="0">
                <a:sym typeface="Wingdings" pitchFamily="2" charset="2"/>
              </a:rPr>
              <a:t> for a small, short project, a package setup might take longer </a:t>
            </a:r>
            <a:br>
              <a:rPr lang="en-US" sz="1700" dirty="0">
                <a:sym typeface="Wingdings" pitchFamily="2" charset="2"/>
              </a:rPr>
            </a:br>
            <a:r>
              <a:rPr lang="en-US" sz="1700" dirty="0">
                <a:sym typeface="Wingdings" pitchFamily="2" charset="2"/>
              </a:rPr>
              <a:t>(but it will still be much better to pick back up later)</a:t>
            </a:r>
            <a:endParaRPr lang="en-US" sz="1700" dirty="0"/>
          </a:p>
          <a:p>
            <a:pPr indent="-330192">
              <a:buSzPts val="1700"/>
              <a:defRPr sz="1700"/>
            </a:pPr>
            <a:endParaRPr lang="en-US" dirty="0"/>
          </a:p>
        </p:txBody>
      </p:sp>
      <p:sp>
        <p:nvSpPr>
          <p:cNvPr id="540" name="Title 1"/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3799102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/>
              <a:t>Short projects</a:t>
            </a:r>
            <a:endParaRPr dirty="0"/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12</a:t>
            </a:fld>
            <a:endParaRPr/>
          </a:p>
        </p:txBody>
      </p:sp>
      <p:sp>
        <p:nvSpPr>
          <p:cNvPr id="17" name="Rechteck 16">
            <a:extLst>
              <a:ext uri="{FF2B5EF4-FFF2-40B4-BE49-F238E27FC236}">
                <a16:creationId xmlns:a16="http://schemas.microsoft.com/office/drawing/2014/main" id="{F9FE42DB-DEC5-93B1-2471-AD762DB9E1A0}"/>
              </a:ext>
            </a:extLst>
          </p:cNvPr>
          <p:cNvSpPr/>
          <p:nvPr/>
        </p:nvSpPr>
        <p:spPr>
          <a:xfrm>
            <a:off x="2109009" y="1275714"/>
            <a:ext cx="4229914" cy="24621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25400" cap="flat">
            <a:solidFill>
              <a:schemeClr val="accent3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develop</a:t>
            </a:r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 code</a:t>
            </a:r>
          </a:p>
        </p:txBody>
      </p:sp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A66F850F-D254-20B0-33D6-DD820C8514A1}"/>
              </a:ext>
            </a:extLst>
          </p:cNvPr>
          <p:cNvGrpSpPr/>
          <p:nvPr/>
        </p:nvGrpSpPr>
        <p:grpSpPr>
          <a:xfrm>
            <a:off x="887777" y="1275714"/>
            <a:ext cx="1221232" cy="1083387"/>
            <a:chOff x="887777" y="1275714"/>
            <a:chExt cx="1221232" cy="1083387"/>
          </a:xfrm>
        </p:grpSpPr>
        <p:sp>
          <p:nvSpPr>
            <p:cNvPr id="2" name="Rechteck 1">
              <a:extLst>
                <a:ext uri="{FF2B5EF4-FFF2-40B4-BE49-F238E27FC236}">
                  <a16:creationId xmlns:a16="http://schemas.microsoft.com/office/drawing/2014/main" id="{094CBE69-0DCA-6B91-8015-F2800F412DA3}"/>
                </a:ext>
              </a:extLst>
            </p:cNvPr>
            <p:cNvSpPr/>
            <p:nvPr/>
          </p:nvSpPr>
          <p:spPr>
            <a:xfrm>
              <a:off x="1182353" y="1275714"/>
              <a:ext cx="926656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setup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" name="Textfeld 2">
              <a:extLst>
                <a:ext uri="{FF2B5EF4-FFF2-40B4-BE49-F238E27FC236}">
                  <a16:creationId xmlns:a16="http://schemas.microsoft.com/office/drawing/2014/main" id="{9B28C25A-3763-80C2-486F-301BFE40C483}"/>
                </a:ext>
              </a:extLst>
            </p:cNvPr>
            <p:cNvSpPr txBox="1"/>
            <p:nvPr/>
          </p:nvSpPr>
          <p:spPr>
            <a:xfrm>
              <a:off x="887777" y="1528104"/>
              <a:ext cx="1188000" cy="8309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up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folders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set</a:t>
              </a:r>
              <a:r>
                <a:rPr lang="de-DE" sz="800" dirty="0"/>
                <a:t> </a:t>
              </a:r>
              <a:r>
                <a:rPr lang="de-DE" sz="800" dirty="0" err="1"/>
                <a:t>up</a:t>
              </a:r>
              <a:r>
                <a:rPr lang="de-DE" sz="800" dirty="0"/>
                <a:t> </a:t>
              </a:r>
              <a:r>
                <a:rPr lang="de-DE" sz="800" dirty="0" err="1"/>
                <a:t>pyproject.toml</a:t>
              </a:r>
              <a:endParaRPr lang="de-DE" sz="800" dirty="0"/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up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README</a:t>
              </a:r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set</a:t>
              </a:r>
              <a:r>
                <a:rPr lang="de-DE" sz="800" dirty="0"/>
                <a:t> </a:t>
              </a:r>
              <a:r>
                <a:rPr lang="de-DE" sz="800" dirty="0" err="1"/>
                <a:t>up</a:t>
              </a:r>
              <a:r>
                <a:rPr lang="de-DE" sz="800" dirty="0"/>
                <a:t> LICENSE</a:t>
              </a:r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up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new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.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py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files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/>
                <a:t>do </a:t>
              </a:r>
              <a:r>
                <a:rPr lang="de-DE" sz="800" dirty="0" err="1"/>
                <a:t>editable</a:t>
              </a:r>
              <a:r>
                <a:rPr lang="de-DE" sz="800" dirty="0"/>
                <a:t> </a:t>
              </a:r>
              <a:r>
                <a:rPr lang="de-DE" sz="800" dirty="0" err="1"/>
                <a:t>pip</a:t>
              </a:r>
              <a:r>
                <a:rPr lang="de-DE" sz="800" dirty="0"/>
                <a:t> </a:t>
              </a:r>
              <a:r>
                <a:rPr lang="de-DE" sz="800" dirty="0" err="1"/>
                <a:t>install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A4E96643-8AD1-724C-7F70-30D8BDC83EC0}"/>
              </a:ext>
            </a:extLst>
          </p:cNvPr>
          <p:cNvGrpSpPr/>
          <p:nvPr/>
        </p:nvGrpSpPr>
        <p:grpSpPr>
          <a:xfrm>
            <a:off x="1136018" y="2388404"/>
            <a:ext cx="6871964" cy="215444"/>
            <a:chOff x="1136018" y="1838390"/>
            <a:chExt cx="6871964" cy="215444"/>
          </a:xfrm>
        </p:grpSpPr>
        <p:cxnSp>
          <p:nvCxnSpPr>
            <p:cNvPr id="7" name="Gerade Verbindung 6">
              <a:extLst>
                <a:ext uri="{FF2B5EF4-FFF2-40B4-BE49-F238E27FC236}">
                  <a16:creationId xmlns:a16="http://schemas.microsoft.com/office/drawing/2014/main" id="{B6C4A13E-7FE3-007D-165A-840CBDA6B49B}"/>
                </a:ext>
              </a:extLst>
            </p:cNvPr>
            <p:cNvCxnSpPr/>
            <p:nvPr/>
          </p:nvCxnSpPr>
          <p:spPr>
            <a:xfrm>
              <a:off x="1136018" y="1858108"/>
              <a:ext cx="6779294" cy="0"/>
            </a:xfrm>
            <a:prstGeom prst="line">
              <a:avLst/>
            </a:prstGeom>
            <a:ln>
              <a:tailEnd type="triangle" w="lg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" name="Textfeld 7">
              <a:extLst>
                <a:ext uri="{FF2B5EF4-FFF2-40B4-BE49-F238E27FC236}">
                  <a16:creationId xmlns:a16="http://schemas.microsoft.com/office/drawing/2014/main" id="{BE73D7E6-70F3-C37B-D558-EE8FDF32C76E}"/>
                </a:ext>
              </a:extLst>
            </p:cNvPr>
            <p:cNvSpPr txBox="1"/>
            <p:nvPr/>
          </p:nvSpPr>
          <p:spPr>
            <a:xfrm>
              <a:off x="6819982" y="1838390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time</a:t>
              </a:r>
            </a:p>
          </p:txBody>
        </p:sp>
      </p:grpSp>
      <p:sp>
        <p:nvSpPr>
          <p:cNvPr id="4" name="Rechteck 3">
            <a:extLst>
              <a:ext uri="{FF2B5EF4-FFF2-40B4-BE49-F238E27FC236}">
                <a16:creationId xmlns:a16="http://schemas.microsoft.com/office/drawing/2014/main" id="{0C64D1FF-B482-5236-2E3B-3DAE9438288B}"/>
              </a:ext>
            </a:extLst>
          </p:cNvPr>
          <p:cNvSpPr/>
          <p:nvPr/>
        </p:nvSpPr>
        <p:spPr>
          <a:xfrm>
            <a:off x="1182353" y="3037921"/>
            <a:ext cx="4229914" cy="24621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25400" cap="flat">
            <a:solidFill>
              <a:schemeClr val="accent3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develop</a:t>
            </a:r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 code</a:t>
            </a:r>
          </a:p>
        </p:txBody>
      </p:sp>
    </p:spTree>
    <p:extLst>
      <p:ext uri="{BB962C8B-B14F-4D97-AF65-F5344CB8AC3E}">
        <p14:creationId xmlns:p14="http://schemas.microsoft.com/office/powerpoint/2010/main" val="424263669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6000"/>
            <a:ext cx="7405698" cy="3897880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start with package setup</a:t>
            </a:r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r>
              <a:rPr lang="en-US" dirty="0"/>
              <a:t>start without package setup</a:t>
            </a:r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r>
              <a:rPr lang="en-US" sz="1700" dirty="0">
                <a:sym typeface="Wingdings" pitchFamily="2" charset="2"/>
              </a:rPr>
              <a:t> for a longer project, having a structure from the start will pay off!</a:t>
            </a:r>
            <a:br>
              <a:rPr lang="en-US" sz="1700" dirty="0">
                <a:sym typeface="Wingdings" pitchFamily="2" charset="2"/>
              </a:rPr>
            </a:br>
            <a:r>
              <a:rPr lang="en-US" sz="1700" dirty="0">
                <a:sym typeface="Wingdings" pitchFamily="2" charset="2"/>
              </a:rPr>
              <a:t>especially when you want to </a:t>
            </a:r>
            <a:r>
              <a:rPr lang="en-US" sz="1700" b="1" dirty="0">
                <a:sym typeface="Wingdings" pitchFamily="2" charset="2"/>
              </a:rPr>
              <a:t>share or publish your code</a:t>
            </a:r>
            <a:endParaRPr lang="en-US" sz="1700" b="1" dirty="0"/>
          </a:p>
          <a:p>
            <a:pPr indent="-330192">
              <a:buSzPts val="1700"/>
              <a:defRPr sz="1700"/>
            </a:pPr>
            <a:endParaRPr lang="en-US" dirty="0"/>
          </a:p>
        </p:txBody>
      </p:sp>
      <p:sp>
        <p:nvSpPr>
          <p:cNvPr id="524" name="Rechteck 523">
            <a:extLst>
              <a:ext uri="{FF2B5EF4-FFF2-40B4-BE49-F238E27FC236}">
                <a16:creationId xmlns:a16="http://schemas.microsoft.com/office/drawing/2014/main" id="{7A9D8F4F-9481-DE3A-4C27-8E41CFA3F075}"/>
              </a:ext>
            </a:extLst>
          </p:cNvPr>
          <p:cNvSpPr/>
          <p:nvPr/>
        </p:nvSpPr>
        <p:spPr>
          <a:xfrm>
            <a:off x="1136018" y="2796175"/>
            <a:ext cx="5601666" cy="24621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25400" cap="flat">
            <a:solidFill>
              <a:schemeClr val="accent3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develop</a:t>
            </a: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13</a:t>
            </a:fld>
            <a:endParaRPr/>
          </a:p>
        </p:txBody>
      </p:sp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A4E96643-8AD1-724C-7F70-30D8BDC83EC0}"/>
              </a:ext>
            </a:extLst>
          </p:cNvPr>
          <p:cNvGrpSpPr/>
          <p:nvPr/>
        </p:nvGrpSpPr>
        <p:grpSpPr>
          <a:xfrm>
            <a:off x="1136018" y="1996519"/>
            <a:ext cx="6871964" cy="215444"/>
            <a:chOff x="1136018" y="1838390"/>
            <a:chExt cx="6871964" cy="215444"/>
          </a:xfrm>
        </p:grpSpPr>
        <p:cxnSp>
          <p:nvCxnSpPr>
            <p:cNvPr id="7" name="Gerade Verbindung 6">
              <a:extLst>
                <a:ext uri="{FF2B5EF4-FFF2-40B4-BE49-F238E27FC236}">
                  <a16:creationId xmlns:a16="http://schemas.microsoft.com/office/drawing/2014/main" id="{B6C4A13E-7FE3-007D-165A-840CBDA6B49B}"/>
                </a:ext>
              </a:extLst>
            </p:cNvPr>
            <p:cNvCxnSpPr/>
            <p:nvPr/>
          </p:nvCxnSpPr>
          <p:spPr>
            <a:xfrm>
              <a:off x="1136018" y="1858108"/>
              <a:ext cx="6779294" cy="0"/>
            </a:xfrm>
            <a:prstGeom prst="line">
              <a:avLst/>
            </a:prstGeom>
            <a:ln>
              <a:tailEnd type="triangle" w="lg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" name="Textfeld 7">
              <a:extLst>
                <a:ext uri="{FF2B5EF4-FFF2-40B4-BE49-F238E27FC236}">
                  <a16:creationId xmlns:a16="http://schemas.microsoft.com/office/drawing/2014/main" id="{BE73D7E6-70F3-C37B-D558-EE8FDF32C76E}"/>
                </a:ext>
              </a:extLst>
            </p:cNvPr>
            <p:cNvSpPr txBox="1"/>
            <p:nvPr/>
          </p:nvSpPr>
          <p:spPr>
            <a:xfrm>
              <a:off x="6819982" y="1838390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time</a:t>
              </a:r>
            </a:p>
          </p:txBody>
        </p:sp>
      </p:grpSp>
      <p:sp>
        <p:nvSpPr>
          <p:cNvPr id="34" name="Rechteck 33">
            <a:extLst>
              <a:ext uri="{FF2B5EF4-FFF2-40B4-BE49-F238E27FC236}">
                <a16:creationId xmlns:a16="http://schemas.microsoft.com/office/drawing/2014/main" id="{E45BC446-59C7-7C6F-CA18-5C55F9F89A63}"/>
              </a:ext>
            </a:extLst>
          </p:cNvPr>
          <p:cNvSpPr/>
          <p:nvPr/>
        </p:nvSpPr>
        <p:spPr>
          <a:xfrm>
            <a:off x="1136018" y="1266311"/>
            <a:ext cx="417289" cy="2462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setup</a:t>
            </a: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39" name="Rechteck 38">
            <a:extLst>
              <a:ext uri="{FF2B5EF4-FFF2-40B4-BE49-F238E27FC236}">
                <a16:creationId xmlns:a16="http://schemas.microsoft.com/office/drawing/2014/main" id="{41994090-D6F8-0FC6-38DA-A383C3E2F4BE}"/>
              </a:ext>
            </a:extLst>
          </p:cNvPr>
          <p:cNvSpPr/>
          <p:nvPr/>
        </p:nvSpPr>
        <p:spPr>
          <a:xfrm>
            <a:off x="1553307" y="1266311"/>
            <a:ext cx="4469358" cy="24621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25400" cap="flat">
            <a:solidFill>
              <a:schemeClr val="accent3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develop</a:t>
            </a: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41" name="Rechteck 40">
            <a:extLst>
              <a:ext uri="{FF2B5EF4-FFF2-40B4-BE49-F238E27FC236}">
                <a16:creationId xmlns:a16="http://schemas.microsoft.com/office/drawing/2014/main" id="{89FA771E-0CA9-9381-D856-25AA261EE35A}"/>
              </a:ext>
            </a:extLst>
          </p:cNvPr>
          <p:cNvSpPr/>
          <p:nvPr/>
        </p:nvSpPr>
        <p:spPr>
          <a:xfrm>
            <a:off x="2394049" y="1266311"/>
            <a:ext cx="45719" cy="2462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43" name="Rechteck 42">
            <a:extLst>
              <a:ext uri="{FF2B5EF4-FFF2-40B4-BE49-F238E27FC236}">
                <a16:creationId xmlns:a16="http://schemas.microsoft.com/office/drawing/2014/main" id="{06C8C965-6268-F2C8-8E32-99EB58F202D9}"/>
              </a:ext>
            </a:extLst>
          </p:cNvPr>
          <p:cNvSpPr/>
          <p:nvPr/>
        </p:nvSpPr>
        <p:spPr>
          <a:xfrm>
            <a:off x="2879068" y="1266311"/>
            <a:ext cx="45719" cy="2462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46" name="Rechteck 45">
            <a:extLst>
              <a:ext uri="{FF2B5EF4-FFF2-40B4-BE49-F238E27FC236}">
                <a16:creationId xmlns:a16="http://schemas.microsoft.com/office/drawing/2014/main" id="{A2D7BFA7-8654-8201-08B1-1D908632B26B}"/>
              </a:ext>
            </a:extLst>
          </p:cNvPr>
          <p:cNvSpPr/>
          <p:nvPr/>
        </p:nvSpPr>
        <p:spPr>
          <a:xfrm>
            <a:off x="4210686" y="1266311"/>
            <a:ext cx="45719" cy="2462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49" name="Rechteck 48">
            <a:extLst>
              <a:ext uri="{FF2B5EF4-FFF2-40B4-BE49-F238E27FC236}">
                <a16:creationId xmlns:a16="http://schemas.microsoft.com/office/drawing/2014/main" id="{84C7CD35-5D44-D5F1-A942-A95B324270E0}"/>
              </a:ext>
            </a:extLst>
          </p:cNvPr>
          <p:cNvSpPr/>
          <p:nvPr/>
        </p:nvSpPr>
        <p:spPr>
          <a:xfrm>
            <a:off x="5140404" y="1266311"/>
            <a:ext cx="45719" cy="2462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520" name="Rechteck 519">
            <a:extLst>
              <a:ext uri="{FF2B5EF4-FFF2-40B4-BE49-F238E27FC236}">
                <a16:creationId xmlns:a16="http://schemas.microsoft.com/office/drawing/2014/main" id="{37B241A0-4EA5-4D09-8174-ED83F36211C8}"/>
              </a:ext>
            </a:extLst>
          </p:cNvPr>
          <p:cNvSpPr/>
          <p:nvPr/>
        </p:nvSpPr>
        <p:spPr>
          <a:xfrm>
            <a:off x="2388924" y="2653703"/>
            <a:ext cx="417289" cy="553996"/>
          </a:xfrm>
          <a:prstGeom prst="rect">
            <a:avLst/>
          </a:prstGeom>
          <a:solidFill>
            <a:schemeClr val="accent2"/>
          </a:solidFill>
          <a:ln w="25400" cap="flat">
            <a:solidFill>
              <a:schemeClr val="accent2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fix </a:t>
            </a: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imports</a:t>
            </a: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521" name="Rechteck 520">
            <a:extLst>
              <a:ext uri="{FF2B5EF4-FFF2-40B4-BE49-F238E27FC236}">
                <a16:creationId xmlns:a16="http://schemas.microsoft.com/office/drawing/2014/main" id="{4ACF556F-5A60-CEE8-F3C9-CCA0C407E8A2}"/>
              </a:ext>
            </a:extLst>
          </p:cNvPr>
          <p:cNvSpPr/>
          <p:nvPr/>
        </p:nvSpPr>
        <p:spPr>
          <a:xfrm>
            <a:off x="3636481" y="2743266"/>
            <a:ext cx="592892" cy="400108"/>
          </a:xfrm>
          <a:prstGeom prst="rect">
            <a:avLst/>
          </a:prstGeom>
          <a:solidFill>
            <a:schemeClr val="accent2"/>
          </a:solidFill>
          <a:ln w="25400" cap="flat">
            <a:solidFill>
              <a:schemeClr val="accent2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search</a:t>
            </a:r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 </a:t>
            </a: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for</a:t>
            </a:r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 code</a:t>
            </a:r>
          </a:p>
        </p:txBody>
      </p:sp>
      <p:sp>
        <p:nvSpPr>
          <p:cNvPr id="522" name="Rechteck 521">
            <a:extLst>
              <a:ext uri="{FF2B5EF4-FFF2-40B4-BE49-F238E27FC236}">
                <a16:creationId xmlns:a16="http://schemas.microsoft.com/office/drawing/2014/main" id="{E4A9CC10-C736-E2F2-78DE-836DC93561C3}"/>
              </a:ext>
            </a:extLst>
          </p:cNvPr>
          <p:cNvSpPr/>
          <p:nvPr/>
        </p:nvSpPr>
        <p:spPr>
          <a:xfrm>
            <a:off x="5100670" y="2657461"/>
            <a:ext cx="554406" cy="553996"/>
          </a:xfrm>
          <a:prstGeom prst="rect">
            <a:avLst/>
          </a:prstGeom>
          <a:solidFill>
            <a:schemeClr val="accent2"/>
          </a:solidFill>
          <a:ln w="25400" cap="flat">
            <a:solidFill>
              <a:schemeClr val="accent2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de-DE" sz="1000" dirty="0" err="1"/>
              <a:t>restructure</a:t>
            </a:r>
            <a:endParaRPr lang="de-DE" sz="1000" dirty="0"/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523" name="Title 1">
            <a:extLst>
              <a:ext uri="{FF2B5EF4-FFF2-40B4-BE49-F238E27FC236}">
                <a16:creationId xmlns:a16="http://schemas.microsoft.com/office/drawing/2014/main" id="{F1ABC31A-71C4-DABC-E7C3-FAF9571A5B6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6906686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/>
              <a:t>Longer (=research) projects</a:t>
            </a:r>
            <a:endParaRPr dirty="0"/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BB0F48FE-7DC9-CFCE-5DE5-D68E6A3F1988}"/>
              </a:ext>
            </a:extLst>
          </p:cNvPr>
          <p:cNvSpPr/>
          <p:nvPr/>
        </p:nvSpPr>
        <p:spPr>
          <a:xfrm>
            <a:off x="6046487" y="1266159"/>
            <a:ext cx="495058" cy="24621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25400" cap="flat">
            <a:solidFill>
              <a:schemeClr val="accent5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publish</a:t>
            </a:r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9D31664B-1378-8CDF-2406-5CEFD20A728C}"/>
              </a:ext>
            </a:extLst>
          </p:cNvPr>
          <p:cNvSpPr/>
          <p:nvPr/>
        </p:nvSpPr>
        <p:spPr>
          <a:xfrm>
            <a:off x="6750710" y="2798773"/>
            <a:ext cx="2132879" cy="24621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25400" cap="flat">
            <a:solidFill>
              <a:schemeClr val="accent5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publish (</a:t>
            </a: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restructure</a:t>
            </a:r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, fix)</a:t>
            </a:r>
          </a:p>
        </p:txBody>
      </p:sp>
    </p:spTree>
    <p:extLst>
      <p:ext uri="{BB962C8B-B14F-4D97-AF65-F5344CB8AC3E}">
        <p14:creationId xmlns:p14="http://schemas.microsoft.com/office/powerpoint/2010/main" val="308186332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4" grpId="0" animBg="1"/>
      <p:bldP spid="520" grpId="0" animBg="1"/>
      <p:bldP spid="521" grpId="0" animBg="1"/>
      <p:bldP spid="522" grpId="0" animBg="1"/>
      <p:bldP spid="2" grpId="0" animBg="1"/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7405698" cy="3775947"/>
          </a:xfrm>
          <a:prstGeom prst="rect">
            <a:avLst/>
          </a:prstGeom>
        </p:spPr>
        <p:txBody>
          <a:bodyPr/>
          <a:lstStyle/>
          <a:p>
            <a:pPr indent="-330192">
              <a:buSzPts val="1700"/>
              <a:defRPr sz="1700"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t>Github/Gitlab</a:t>
            </a:r>
          </a:p>
          <a:p>
            <a:pPr lvl="1" indent="-330192">
              <a:buSzPts val="1700"/>
              <a:buChar char="▪"/>
              <a:defRPr sz="1700"/>
            </a:pPr>
            <a:r>
              <a:t>perfectly fine for publishing publication code</a:t>
            </a:r>
          </a:p>
          <a:p>
            <a:pPr lvl="1" indent="-330192">
              <a:buSzPts val="1700"/>
              <a:buChar char="▪"/>
              <a:defRPr sz="1700"/>
            </a:pPr>
            <a:r>
              <a:t>perfectly  fine for hosting research group code</a:t>
            </a:r>
          </a:p>
          <a:p>
            <a:pPr lvl="1" indent="-330192">
              <a:buSzPts val="1700"/>
              <a:buChar char="▪"/>
              <a:defRPr sz="1700"/>
            </a:pPr>
            <a:endParaRPr/>
          </a:p>
          <a:p>
            <a:pPr indent="-330192">
              <a:buSzPts val="1700"/>
              <a:defRPr sz="1700"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t>PyPi: Python Package Index</a:t>
            </a:r>
          </a:p>
          <a:p>
            <a:pPr lvl="1" indent="-330192">
              <a:buSzPts val="1700"/>
              <a:buChar char="▪"/>
              <a:defRPr sz="1700"/>
            </a:pPr>
            <a:r>
              <a:t>If you want others to use your library, you must have your code on PyPi to make it easier for others to download and use it</a:t>
            </a:r>
          </a:p>
        </p:txBody>
      </p:sp>
      <p:sp>
        <p:nvSpPr>
          <p:cNvPr id="731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4225363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Publishing code</a:t>
            </a:r>
          </a:p>
        </p:txBody>
      </p:sp>
      <p:sp>
        <p:nvSpPr>
          <p:cNvPr id="732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14</a:t>
            </a:fld>
            <a:endParaRPr/>
          </a:p>
        </p:txBody>
      </p:sp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DF618D7-44F3-93BF-0FBC-CE4DC6B5BC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break </a:t>
            </a:r>
            <a:r>
              <a:rPr lang="de-DE" dirty="0" err="1"/>
              <a:t>now</a:t>
            </a:r>
            <a:r>
              <a:rPr lang="de-DE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729254836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Title 2"/>
          <p:cNvSpPr txBox="1"/>
          <p:nvPr/>
        </p:nvSpPr>
        <p:spPr>
          <a:xfrm>
            <a:off x="1757197" y="2436323"/>
            <a:ext cx="7137423" cy="6155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ctr">
            <a:spAutoFit/>
          </a:bodyPr>
          <a:lstStyle>
            <a:lvl1pPr>
              <a:defRPr sz="2800">
                <a:solidFill>
                  <a:srgbClr val="F4FFEE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rPr lang="en-US" dirty="0"/>
              <a:t>package structure – required files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06915399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6367991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rPr lang="de-DE" dirty="0" err="1"/>
              <a:t>package</a:t>
            </a:r>
            <a:r>
              <a:rPr lang="de-DE" dirty="0"/>
              <a:t> </a:t>
            </a:r>
            <a:r>
              <a:rPr lang="de-DE" dirty="0" err="1"/>
              <a:t>structure</a:t>
            </a:r>
            <a:r>
              <a:rPr lang="de-DE" dirty="0"/>
              <a:t> I</a:t>
            </a:r>
          </a:p>
        </p:txBody>
      </p:sp>
      <p:sp>
        <p:nvSpPr>
          <p:cNvPr id="409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17</a:t>
            </a:fld>
            <a:endParaRPr/>
          </a:p>
        </p:txBody>
      </p:sp>
      <p:sp>
        <p:nvSpPr>
          <p:cNvPr id="410" name="Text Placeholder 1"/>
          <p:cNvSpPr txBox="1">
            <a:spLocks noGrp="1"/>
          </p:cNvSpPr>
          <p:nvPr>
            <p:ph type="body" idx="1"/>
          </p:nvPr>
        </p:nvSpPr>
        <p:spPr>
          <a:xfrm>
            <a:off x="869150" y="845999"/>
            <a:ext cx="3702850" cy="359811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/>
              <a:t>Here </a:t>
            </a:r>
            <a:r>
              <a:rPr lang="de-DE" dirty="0" err="1"/>
              <a:t>is</a:t>
            </a:r>
            <a:r>
              <a:rPr lang="de-DE" dirty="0"/>
              <a:t> an </a:t>
            </a:r>
            <a:r>
              <a:rPr lang="de-DE" dirty="0" err="1"/>
              <a:t>example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a Python </a:t>
            </a:r>
            <a:r>
              <a:rPr lang="de-DE" dirty="0" err="1"/>
              <a:t>package</a:t>
            </a:r>
            <a:r>
              <a:rPr lang="de-DE" dirty="0"/>
              <a:t> </a:t>
            </a:r>
            <a:r>
              <a:rPr lang="de-DE" dirty="0" err="1"/>
              <a:t>structure</a:t>
            </a:r>
            <a:endParaRPr lang="de-DE" dirty="0"/>
          </a:p>
          <a:p>
            <a:pPr marL="859514" lvl="1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 err="1"/>
              <a:t>What</a:t>
            </a:r>
            <a:r>
              <a:rPr lang="de-DE" dirty="0"/>
              <a:t> do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notice</a:t>
            </a:r>
            <a:r>
              <a:rPr lang="de-DE" dirty="0"/>
              <a:t> </a:t>
            </a:r>
            <a:r>
              <a:rPr lang="de-DE" dirty="0" err="1"/>
              <a:t>about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files</a:t>
            </a:r>
            <a:r>
              <a:rPr lang="de-DE" dirty="0"/>
              <a:t> and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structure</a:t>
            </a:r>
            <a:r>
              <a:rPr lang="de-DE" dirty="0"/>
              <a:t>?</a:t>
            </a:r>
          </a:p>
          <a:p>
            <a:pPr marL="859514" lvl="1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 err="1"/>
              <a:t>What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familiar</a:t>
            </a:r>
            <a:r>
              <a:rPr lang="de-DE" dirty="0"/>
              <a:t> / </a:t>
            </a:r>
            <a:r>
              <a:rPr lang="de-DE" dirty="0" err="1"/>
              <a:t>unfamiliar</a:t>
            </a:r>
            <a:r>
              <a:rPr lang="de-DE" dirty="0"/>
              <a:t>?</a:t>
            </a:r>
          </a:p>
          <a:p>
            <a:pPr marL="859514" lvl="1" indent="-312920" defTabSz="804672">
              <a:spcBef>
                <a:spcPts val="500"/>
              </a:spcBef>
              <a:buSzPct val="100000"/>
              <a:defRPr sz="1760"/>
            </a:pPr>
            <a:endParaRPr lang="de-DE" dirty="0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584A5154-7CF6-DF89-75A9-E3D2708ECFC0}"/>
              </a:ext>
            </a:extLst>
          </p:cNvPr>
          <p:cNvSpPr txBox="1"/>
          <p:nvPr/>
        </p:nvSpPr>
        <p:spPr>
          <a:xfrm>
            <a:off x="5299147" y="1594559"/>
            <a:ext cx="3331029" cy="195438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my_project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pyproject.toml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src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package_name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__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init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__.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analysis.py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constants.py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data_preprocessing.py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data_visualization.py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file_io.py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models.py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7606405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18</a:t>
            </a:fld>
            <a:endParaRPr/>
          </a:p>
        </p:txBody>
      </p:sp>
      <p:sp>
        <p:nvSpPr>
          <p:cNvPr id="486" name="Rectangle 14"/>
          <p:cNvSpPr txBox="1"/>
          <p:nvPr/>
        </p:nvSpPr>
        <p:spPr>
          <a:xfrm>
            <a:off x="604611" y="3353699"/>
            <a:ext cx="3231553" cy="307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b="1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t>&gt;&gt;&gt;</a:t>
            </a:r>
          </a:p>
        </p:txBody>
      </p:sp>
      <p:sp>
        <p:nvSpPr>
          <p:cNvPr id="487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3383904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>
            <a:lvl1pPr defTabSz="832104">
              <a:defRPr sz="3640"/>
            </a:lvl1pPr>
          </a:lstStyle>
          <a:p>
            <a:r>
              <a:rPr lang="en-US" dirty="0"/>
              <a:t>Notes</a:t>
            </a:r>
            <a:endParaRPr dirty="0"/>
          </a:p>
        </p:txBody>
      </p:sp>
      <p:sp>
        <p:nvSpPr>
          <p:cNvPr id="488" name="Text Placeholder 2"/>
          <p:cNvSpPr txBox="1">
            <a:spLocks noGrp="1"/>
          </p:cNvSpPr>
          <p:nvPr>
            <p:ph type="body" sz="half" idx="1"/>
          </p:nvPr>
        </p:nvSpPr>
        <p:spPr>
          <a:xfrm>
            <a:off x="869150" y="845999"/>
            <a:ext cx="7448019" cy="3775947"/>
          </a:xfrm>
          <a:prstGeom prst="rect">
            <a:avLst/>
          </a:prstGeom>
        </p:spPr>
        <p:txBody>
          <a:bodyPr/>
          <a:lstStyle/>
          <a:p>
            <a:pPr indent="-330192">
              <a:buSzPts val="1400"/>
              <a:defRPr sz="1400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961613"/>
      </p:ext>
    </p:ext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6" grpId="0" animBg="1" advAuto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>
            <a:extLst>
              <a:ext uri="{FF2B5EF4-FFF2-40B4-BE49-F238E27FC236}">
                <a16:creationId xmlns:a16="http://schemas.microsoft.com/office/drawing/2014/main" id="{C5C2FAE9-68E1-B94E-B673-48640EACC22D}"/>
              </a:ext>
            </a:extLst>
          </p:cNvPr>
          <p:cNvSpPr txBox="1"/>
          <p:nvPr/>
        </p:nvSpPr>
        <p:spPr>
          <a:xfrm>
            <a:off x="5299147" y="1594559"/>
            <a:ext cx="3331029" cy="195438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my_project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pyproject.toml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src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package_name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__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init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__.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analysis.py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constants.py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data_preprocessing.py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data_visualization.py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file_io.py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models.py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71" name="Title 4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6468172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Python package structure</a:t>
            </a:r>
          </a:p>
        </p:txBody>
      </p:sp>
      <p:sp>
        <p:nvSpPr>
          <p:cNvPr id="472" name="Slide Number Placeholder 1"/>
          <p:cNvSpPr txBox="1"/>
          <p:nvPr/>
        </p:nvSpPr>
        <p:spPr>
          <a:xfrm>
            <a:off x="8247932" y="5273482"/>
            <a:ext cx="391030" cy="4114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91424" tIns="91424" rIns="91424" bIns="91424" anchor="ctr">
            <a:spAutoFit/>
          </a:bodyPr>
          <a:lstStyle>
            <a:lvl1pPr algn="r">
              <a:defRPr sz="13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fld id="{86CB4B4D-7CA3-9044-876B-883B54F8677D}" type="slidenum">
              <a:rPr/>
              <a:t>19</a:t>
            </a:fld>
            <a:endParaRPr/>
          </a:p>
        </p:txBody>
      </p:sp>
      <p:sp>
        <p:nvSpPr>
          <p:cNvPr id="473" name="* pick one from choosealicense.com"/>
          <p:cNvSpPr txBox="1"/>
          <p:nvPr/>
        </p:nvSpPr>
        <p:spPr>
          <a:xfrm>
            <a:off x="361911" y="4936373"/>
            <a:ext cx="2340433" cy="2392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100">
                <a:solidFill>
                  <a:srgbClr val="6BA5B3"/>
                </a:solidFill>
              </a:defRPr>
            </a:lvl1pPr>
          </a:lstStyle>
          <a:p>
            <a:r>
              <a:t>* pick one from choosealicense.com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1C2EC8D-7F2F-BD35-042F-C297DA307F6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69149" y="845999"/>
            <a:ext cx="4232239" cy="359811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/>
              <a:t>Files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make</a:t>
            </a:r>
            <a:r>
              <a:rPr lang="de-DE" dirty="0"/>
              <a:t> a </a:t>
            </a:r>
            <a:r>
              <a:rPr lang="de-DE" dirty="0" err="1"/>
              <a:t>package</a:t>
            </a:r>
            <a:r>
              <a:rPr lang="de-DE" dirty="0"/>
              <a:t> (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own </a:t>
            </a:r>
            <a:r>
              <a:rPr lang="de-DE" dirty="0" err="1"/>
              <a:t>use</a:t>
            </a:r>
            <a:r>
              <a:rPr lang="de-DE" dirty="0"/>
              <a:t>)</a:t>
            </a:r>
          </a:p>
          <a:p>
            <a:pPr marL="859514" lvl="1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</a:rPr>
              <a:t>src</a:t>
            </a:r>
            <a:r>
              <a:rPr lang="de-DE" dirty="0">
                <a:latin typeface="Courier New" panose="02070309020205020404" pitchFamily="49" charset="0"/>
                <a:cs typeface="Courier New" panose="02070309020205020404" pitchFamily="49" charset="0"/>
              </a:rPr>
              <a:t> / &lt;name-</a:t>
            </a: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</a:rPr>
              <a:t>of</a:t>
            </a:r>
            <a:r>
              <a:rPr lang="de-DE" dirty="0">
                <a:latin typeface="Courier New" panose="02070309020205020404" pitchFamily="49" charset="0"/>
                <a:cs typeface="Courier New" panose="02070309020205020404" pitchFamily="49" charset="0"/>
              </a:rPr>
              <a:t>-</a:t>
            </a: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</a:rPr>
              <a:t>package</a:t>
            </a:r>
            <a:r>
              <a:rPr lang="de-DE" dirty="0"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</a:p>
          <a:p>
            <a:pPr marL="1316702" lvl="2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>
                <a:latin typeface="Courier New" panose="02070309020205020404" pitchFamily="49" charset="0"/>
                <a:cs typeface="Courier New" panose="02070309020205020404" pitchFamily="49" charset="0"/>
              </a:rPr>
              <a:t>__</a:t>
            </a: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init</a:t>
            </a:r>
            <a:r>
              <a:rPr lang="de-DE" dirty="0">
                <a:latin typeface="Courier New" panose="02070309020205020404" pitchFamily="49" charset="0"/>
                <a:cs typeface="Courier New" panose="02070309020205020404" pitchFamily="49" charset="0"/>
              </a:rPr>
              <a:t>__.</a:t>
            </a: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</a:rPr>
              <a:t>py</a:t>
            </a:r>
            <a:endParaRPr lang="de-DE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1316702" lvl="2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/>
              <a:t>Modules</a:t>
            </a:r>
          </a:p>
          <a:p>
            <a:pPr marL="859514" lvl="1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</a:rPr>
              <a:t>pyproject.toml</a:t>
            </a:r>
            <a:endParaRPr lang="de-DE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endParaRPr lang="de-DE" dirty="0"/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endParaRPr lang="de-DE" dirty="0"/>
          </a:p>
        </p:txBody>
      </p:sp>
      <p:sp>
        <p:nvSpPr>
          <p:cNvPr id="6" name="Abgerundetes Rechteck 5">
            <a:extLst>
              <a:ext uri="{FF2B5EF4-FFF2-40B4-BE49-F238E27FC236}">
                <a16:creationId xmlns:a16="http://schemas.microsoft.com/office/drawing/2014/main" id="{FC70B5A9-3F2E-32A6-54E9-CBACA33EBA88}"/>
              </a:ext>
            </a:extLst>
          </p:cNvPr>
          <p:cNvSpPr/>
          <p:nvPr/>
        </p:nvSpPr>
        <p:spPr>
          <a:xfrm>
            <a:off x="5151255" y="1788091"/>
            <a:ext cx="2261550" cy="739352"/>
          </a:xfrm>
          <a:prstGeom prst="roundRect">
            <a:avLst/>
          </a:prstGeom>
          <a:noFill/>
          <a:ln w="57150" cap="flat">
            <a:solidFill>
              <a:schemeClr val="accent3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5679805"/>
      </p:ext>
    </p:ext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3" grpId="0" animBg="1" advAuto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Title 4"/>
          <p:cNvSpPr txBox="1">
            <a:spLocks noGrp="1"/>
          </p:cNvSpPr>
          <p:nvPr>
            <p:ph type="title"/>
          </p:nvPr>
        </p:nvSpPr>
        <p:spPr>
          <a:xfrm>
            <a:off x="869149" y="97604"/>
            <a:ext cx="4298752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 fontScale="90000"/>
          </a:bodyPr>
          <a:lstStyle/>
          <a:p>
            <a:r>
              <a:rPr lang="en-US" dirty="0" err="1"/>
              <a:t>src</a:t>
            </a:r>
            <a:r>
              <a:rPr lang="en-US" dirty="0"/>
              <a:t> and __</a:t>
            </a:r>
            <a:r>
              <a:rPr lang="en-US" dirty="0" err="1"/>
              <a:t>init</a:t>
            </a:r>
            <a:r>
              <a:rPr lang="en-US" dirty="0"/>
              <a:t>__.</a:t>
            </a:r>
            <a:r>
              <a:rPr lang="en-US" dirty="0" err="1"/>
              <a:t>py</a:t>
            </a:r>
            <a:endParaRPr dirty="0"/>
          </a:p>
        </p:txBody>
      </p:sp>
      <p:sp>
        <p:nvSpPr>
          <p:cNvPr id="472" name="Slide Number Placeholder 1"/>
          <p:cNvSpPr txBox="1"/>
          <p:nvPr/>
        </p:nvSpPr>
        <p:spPr>
          <a:xfrm>
            <a:off x="8247932" y="5273482"/>
            <a:ext cx="391030" cy="4114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91424" tIns="91424" rIns="91424" bIns="91424" anchor="ctr">
            <a:spAutoFit/>
          </a:bodyPr>
          <a:lstStyle>
            <a:lvl1pPr algn="r">
              <a:defRPr sz="13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fld id="{86CB4B4D-7CA3-9044-876B-883B54F8677D}" type="slidenum">
              <a:rPr/>
              <a:t>20</a:t>
            </a:fld>
            <a:endParaRPr/>
          </a:p>
        </p:txBody>
      </p:sp>
      <p:sp>
        <p:nvSpPr>
          <p:cNvPr id="473" name="* pick one from choosealicense.com"/>
          <p:cNvSpPr txBox="1"/>
          <p:nvPr/>
        </p:nvSpPr>
        <p:spPr>
          <a:xfrm>
            <a:off x="361911" y="4936373"/>
            <a:ext cx="2340433" cy="2392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100">
                <a:solidFill>
                  <a:srgbClr val="6BA5B3"/>
                </a:solidFill>
              </a:defRPr>
            </a:lvl1pPr>
          </a:lstStyle>
          <a:p>
            <a:r>
              <a:t>* pick one from choosealicense.com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1C2EC8D-7F2F-BD35-042F-C297DA307F6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69149" y="845999"/>
            <a:ext cx="4232239" cy="359811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 err="1"/>
              <a:t>src</a:t>
            </a:r>
            <a:r>
              <a:rPr lang="de-DE" dirty="0"/>
              <a:t> </a:t>
            </a:r>
            <a:r>
              <a:rPr lang="de-DE" dirty="0" err="1"/>
              <a:t>folder</a:t>
            </a:r>
            <a:r>
              <a:rPr lang="de-DE" dirty="0"/>
              <a:t> </a:t>
            </a:r>
            <a:r>
              <a:rPr lang="de-DE" dirty="0" err="1"/>
              <a:t>holds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code</a:t>
            </a:r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>
                <a:latin typeface="Courier New" panose="02070309020205020404" pitchFamily="49" charset="0"/>
                <a:cs typeface="Courier New" panose="02070309020205020404" pitchFamily="49" charset="0"/>
              </a:rPr>
              <a:t>__</a:t>
            </a: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init</a:t>
            </a:r>
            <a:r>
              <a:rPr lang="de-DE" dirty="0">
                <a:latin typeface="Courier New" panose="02070309020205020404" pitchFamily="49" charset="0"/>
                <a:cs typeface="Courier New" panose="02070309020205020404" pitchFamily="49" charset="0"/>
              </a:rPr>
              <a:t>__.</a:t>
            </a: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</a:rPr>
              <a:t>py</a:t>
            </a:r>
            <a:r>
              <a:rPr lang="de-DE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dirty="0" err="1"/>
              <a:t>designates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</a:t>
            </a:r>
            <a:r>
              <a:rPr lang="de-DE" dirty="0" err="1"/>
              <a:t>folder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.</a:t>
            </a:r>
            <a:r>
              <a:rPr lang="de-DE" dirty="0" err="1"/>
              <a:t>py</a:t>
            </a:r>
            <a:r>
              <a:rPr lang="de-DE" dirty="0"/>
              <a:t> </a:t>
            </a:r>
            <a:r>
              <a:rPr lang="de-DE" dirty="0" err="1"/>
              <a:t>files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a </a:t>
            </a:r>
            <a:r>
              <a:rPr lang="de-DE" dirty="0" err="1"/>
              <a:t>package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pyproject.toml</a:t>
            </a:r>
            <a:endParaRPr lang="de-DE" dirty="0"/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endParaRPr lang="de-DE" dirty="0"/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 err="1"/>
              <a:t>contents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__</a:t>
            </a:r>
            <a:r>
              <a:rPr lang="de-DE" dirty="0" err="1"/>
              <a:t>init</a:t>
            </a:r>
            <a:r>
              <a:rPr lang="de-DE" dirty="0"/>
              <a:t>__.</a:t>
            </a:r>
            <a:r>
              <a:rPr lang="de-DE" dirty="0" err="1"/>
              <a:t>py</a:t>
            </a:r>
            <a:r>
              <a:rPr lang="de-DE" dirty="0"/>
              <a:t> </a:t>
            </a:r>
            <a:r>
              <a:rPr lang="de-DE" dirty="0" err="1"/>
              <a:t>file</a:t>
            </a:r>
            <a:r>
              <a:rPr lang="de-DE" dirty="0"/>
              <a:t> </a:t>
            </a:r>
            <a:r>
              <a:rPr lang="de-DE" dirty="0">
                <a:sym typeface="Wingdings" pitchFamily="2" charset="2"/>
              </a:rPr>
              <a:t></a:t>
            </a:r>
            <a:endParaRPr lang="de-DE" dirty="0"/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endParaRPr lang="de-DE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endParaRPr lang="de-DE" dirty="0"/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endParaRPr lang="de-DE" dirty="0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02F0B5BF-27CC-8D56-787B-932C53313B99}"/>
              </a:ext>
            </a:extLst>
          </p:cNvPr>
          <p:cNvSpPr/>
          <p:nvPr/>
        </p:nvSpPr>
        <p:spPr>
          <a:xfrm>
            <a:off x="5332287" y="1875032"/>
            <a:ext cx="3235857" cy="1892826"/>
          </a:xfrm>
          <a:prstGeom prst="rect">
            <a:avLst/>
          </a:prstGeom>
          <a:solidFill>
            <a:srgbClr val="262626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/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en-US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de-DE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de-DE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de-DE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de-DE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de-DE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de-DE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de-DE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de-DE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de-DE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de-DE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de-DE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dirty="0">
              <a:solidFill>
                <a:srgbClr val="D4D4D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6906843"/>
      </p:ext>
    </p:ext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3" grpId="0" animBg="1" advAuto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>
            <a:extLst>
              <a:ext uri="{FF2B5EF4-FFF2-40B4-BE49-F238E27FC236}">
                <a16:creationId xmlns:a16="http://schemas.microsoft.com/office/drawing/2014/main" id="{C5C2FAE9-68E1-B94E-B673-48640EACC22D}"/>
              </a:ext>
            </a:extLst>
          </p:cNvPr>
          <p:cNvSpPr txBox="1"/>
          <p:nvPr/>
        </p:nvSpPr>
        <p:spPr>
          <a:xfrm>
            <a:off x="5299147" y="1594559"/>
            <a:ext cx="3331029" cy="263149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my_project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pyproject.toml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src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package_name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__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init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__.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analysis.py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constants.py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data_preprocessing.py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data_visualization.py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file_io.py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models.py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tests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test_analysis.py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test_data_processing.py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test_models.py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71" name="Title 4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6468172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Python package structure</a:t>
            </a:r>
          </a:p>
        </p:txBody>
      </p:sp>
      <p:sp>
        <p:nvSpPr>
          <p:cNvPr id="472" name="Slide Number Placeholder 1"/>
          <p:cNvSpPr txBox="1"/>
          <p:nvPr/>
        </p:nvSpPr>
        <p:spPr>
          <a:xfrm>
            <a:off x="8247932" y="5273482"/>
            <a:ext cx="391030" cy="4114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91424" tIns="91424" rIns="91424" bIns="91424" anchor="ctr">
            <a:spAutoFit/>
          </a:bodyPr>
          <a:lstStyle>
            <a:lvl1pPr algn="r">
              <a:defRPr sz="13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fld id="{86CB4B4D-7CA3-9044-876B-883B54F8677D}" type="slidenum">
              <a:rPr/>
              <a:t>21</a:t>
            </a:fld>
            <a:endParaRPr/>
          </a:p>
        </p:txBody>
      </p:sp>
      <p:sp>
        <p:nvSpPr>
          <p:cNvPr id="473" name="* pick one from choosealicense.com"/>
          <p:cNvSpPr txBox="1"/>
          <p:nvPr/>
        </p:nvSpPr>
        <p:spPr>
          <a:xfrm>
            <a:off x="361911" y="4936373"/>
            <a:ext cx="2340433" cy="2392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100">
                <a:solidFill>
                  <a:srgbClr val="6BA5B3"/>
                </a:solidFill>
              </a:defRPr>
            </a:lvl1pPr>
          </a:lstStyle>
          <a:p>
            <a:r>
              <a:t>* pick one from choosealicense.com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1C2EC8D-7F2F-BD35-042F-C297DA307F6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69149" y="866547"/>
            <a:ext cx="4232239" cy="3833880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/>
              <a:t>Files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make</a:t>
            </a:r>
            <a:r>
              <a:rPr lang="de-DE" dirty="0"/>
              <a:t> a </a:t>
            </a:r>
            <a:r>
              <a:rPr lang="de-DE" dirty="0" err="1"/>
              <a:t>package</a:t>
            </a:r>
            <a:r>
              <a:rPr lang="de-DE" dirty="0"/>
              <a:t> (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own </a:t>
            </a:r>
            <a:r>
              <a:rPr lang="de-DE" dirty="0" err="1"/>
              <a:t>use</a:t>
            </a:r>
            <a:r>
              <a:rPr lang="de-DE" dirty="0"/>
              <a:t>)</a:t>
            </a:r>
          </a:p>
          <a:p>
            <a:pPr marL="859514" lvl="1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</a:rPr>
              <a:t>src</a:t>
            </a:r>
            <a:r>
              <a:rPr lang="de-DE" dirty="0">
                <a:latin typeface="Courier New" panose="02070309020205020404" pitchFamily="49" charset="0"/>
                <a:cs typeface="Courier New" panose="02070309020205020404" pitchFamily="49" charset="0"/>
              </a:rPr>
              <a:t> / &lt;name-</a:t>
            </a: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</a:rPr>
              <a:t>of</a:t>
            </a:r>
            <a:r>
              <a:rPr lang="de-DE" dirty="0">
                <a:latin typeface="Courier New" panose="02070309020205020404" pitchFamily="49" charset="0"/>
                <a:cs typeface="Courier New" panose="02070309020205020404" pitchFamily="49" charset="0"/>
              </a:rPr>
              <a:t>-</a:t>
            </a: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</a:rPr>
              <a:t>package</a:t>
            </a:r>
            <a:r>
              <a:rPr lang="de-DE" dirty="0"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</a:p>
          <a:p>
            <a:pPr marL="1316702" lvl="2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>
                <a:latin typeface="Courier New" panose="02070309020205020404" pitchFamily="49" charset="0"/>
                <a:cs typeface="Courier New" panose="02070309020205020404" pitchFamily="49" charset="0"/>
              </a:rPr>
              <a:t>__</a:t>
            </a: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init</a:t>
            </a:r>
            <a:r>
              <a:rPr lang="de-DE" dirty="0">
                <a:latin typeface="Courier New" panose="02070309020205020404" pitchFamily="49" charset="0"/>
                <a:cs typeface="Courier New" panose="02070309020205020404" pitchFamily="49" charset="0"/>
              </a:rPr>
              <a:t>__.</a:t>
            </a: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</a:rPr>
              <a:t>py</a:t>
            </a:r>
            <a:endParaRPr lang="de-DE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1316702" lvl="2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/>
              <a:t>Modules</a:t>
            </a:r>
          </a:p>
          <a:p>
            <a:pPr marL="859514" lvl="1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</a:rPr>
              <a:t>pyproject.toml</a:t>
            </a:r>
            <a:endParaRPr lang="de-DE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endParaRPr lang="de-DE" dirty="0"/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endParaRPr lang="de-DE" dirty="0"/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/>
              <a:t>Tests – </a:t>
            </a:r>
            <a:r>
              <a:rPr lang="de-DE" dirty="0" err="1"/>
              <a:t>wait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tomorrow</a:t>
            </a:r>
            <a:r>
              <a:rPr lang="de-DE" dirty="0"/>
              <a:t> </a:t>
            </a:r>
            <a:r>
              <a:rPr lang="de-DE" dirty="0">
                <a:sym typeface="Wingdings" pitchFamily="2" charset="2"/>
              </a:rPr>
              <a:t>. </a:t>
            </a:r>
            <a:br>
              <a:rPr lang="de-DE" dirty="0">
                <a:sym typeface="Wingdings" pitchFamily="2" charset="2"/>
              </a:rPr>
            </a:br>
            <a:r>
              <a:rPr lang="de-DE" dirty="0"/>
              <a:t>The </a:t>
            </a:r>
            <a:r>
              <a:rPr lang="de-DE" dirty="0" err="1"/>
              <a:t>best</a:t>
            </a:r>
            <a:r>
              <a:rPr lang="de-DE" dirty="0"/>
              <a:t> </a:t>
            </a:r>
            <a:r>
              <a:rPr lang="de-DE" dirty="0" err="1"/>
              <a:t>way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enable</a:t>
            </a:r>
            <a:r>
              <a:rPr lang="de-DE" dirty="0"/>
              <a:t> </a:t>
            </a:r>
            <a:r>
              <a:rPr lang="de-DE" dirty="0" err="1"/>
              <a:t>yourself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run</a:t>
            </a:r>
            <a:r>
              <a:rPr lang="de-DE" dirty="0"/>
              <a:t> </a:t>
            </a:r>
            <a:r>
              <a:rPr lang="de-DE" dirty="0" err="1"/>
              <a:t>tests</a:t>
            </a:r>
            <a:r>
              <a:rPr lang="de-DE" dirty="0"/>
              <a:t> </a:t>
            </a:r>
            <a:r>
              <a:rPr lang="de-DE" dirty="0" err="1"/>
              <a:t>from</a:t>
            </a:r>
            <a:r>
              <a:rPr lang="de-DE" dirty="0"/>
              <a:t> </a:t>
            </a:r>
            <a:r>
              <a:rPr lang="de-DE" dirty="0" err="1"/>
              <a:t>this</a:t>
            </a:r>
            <a:r>
              <a:rPr lang="de-DE" dirty="0"/>
              <a:t> </a:t>
            </a:r>
            <a:r>
              <a:rPr lang="de-DE" dirty="0" err="1"/>
              <a:t>directory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use</a:t>
            </a:r>
            <a:r>
              <a:rPr lang="de-DE" dirty="0"/>
              <a:t> an </a:t>
            </a:r>
            <a:r>
              <a:rPr lang="de-DE" dirty="0" err="1"/>
              <a:t>editable</a:t>
            </a:r>
            <a:r>
              <a:rPr lang="de-DE" dirty="0"/>
              <a:t> </a:t>
            </a:r>
            <a:r>
              <a:rPr lang="de-DE" dirty="0" err="1"/>
              <a:t>install</a:t>
            </a:r>
            <a:endParaRPr lang="de-DE" dirty="0"/>
          </a:p>
        </p:txBody>
      </p:sp>
      <p:sp>
        <p:nvSpPr>
          <p:cNvPr id="6" name="Abgerundetes Rechteck 5">
            <a:extLst>
              <a:ext uri="{FF2B5EF4-FFF2-40B4-BE49-F238E27FC236}">
                <a16:creationId xmlns:a16="http://schemas.microsoft.com/office/drawing/2014/main" id="{FC70B5A9-3F2E-32A6-54E9-CBACA33EBA88}"/>
              </a:ext>
            </a:extLst>
          </p:cNvPr>
          <p:cNvSpPr/>
          <p:nvPr/>
        </p:nvSpPr>
        <p:spPr>
          <a:xfrm>
            <a:off x="5151255" y="1788091"/>
            <a:ext cx="2261550" cy="739352"/>
          </a:xfrm>
          <a:prstGeom prst="roundRect">
            <a:avLst/>
          </a:prstGeom>
          <a:noFill/>
          <a:ln w="57150" cap="flat">
            <a:solidFill>
              <a:schemeClr val="accent3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19340549"/>
      </p:ext>
    </p:ext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3" grpId="0" animBg="1" advAuto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22</a:t>
            </a:fld>
            <a:endParaRPr/>
          </a:p>
        </p:txBody>
      </p:sp>
      <p:sp>
        <p:nvSpPr>
          <p:cNvPr id="486" name="Rectangle 14"/>
          <p:cNvSpPr txBox="1"/>
          <p:nvPr/>
        </p:nvSpPr>
        <p:spPr>
          <a:xfrm>
            <a:off x="604611" y="3353699"/>
            <a:ext cx="3231553" cy="307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b="1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t>&gt;&gt;&gt;</a:t>
            </a:r>
          </a:p>
        </p:txBody>
      </p:sp>
      <p:sp>
        <p:nvSpPr>
          <p:cNvPr id="487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3383904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>
            <a:lvl1pPr defTabSz="832104">
              <a:defRPr sz="3640"/>
            </a:lvl1pPr>
          </a:lstStyle>
          <a:p>
            <a:r>
              <a:t>pyproject.toml</a:t>
            </a:r>
          </a:p>
        </p:txBody>
      </p:sp>
      <p:sp>
        <p:nvSpPr>
          <p:cNvPr id="488" name="Text Placeholder 2"/>
          <p:cNvSpPr txBox="1">
            <a:spLocks noGrp="1"/>
          </p:cNvSpPr>
          <p:nvPr>
            <p:ph type="body" sz="half" idx="1"/>
          </p:nvPr>
        </p:nvSpPr>
        <p:spPr>
          <a:xfrm>
            <a:off x="869150" y="845999"/>
            <a:ext cx="7448019" cy="3775947"/>
          </a:xfrm>
          <a:prstGeom prst="rect">
            <a:avLst/>
          </a:prstGeom>
        </p:spPr>
        <p:txBody>
          <a:bodyPr/>
          <a:lstStyle/>
          <a:p>
            <a:pPr indent="-330192">
              <a:buSzPts val="1400"/>
              <a:defRPr sz="1400"/>
            </a:pPr>
            <a:r>
              <a:rPr dirty="0"/>
              <a:t>The </a:t>
            </a:r>
            <a:r>
              <a:rPr dirty="0" err="1"/>
              <a:t>pyproject.toml</a:t>
            </a:r>
            <a:r>
              <a:rPr dirty="0"/>
              <a:t> file holds static information </a:t>
            </a:r>
            <a:r>
              <a:rPr lang="en-US" dirty="0"/>
              <a:t>(meta data) </a:t>
            </a:r>
            <a:r>
              <a:rPr dirty="0"/>
              <a:t>about the package</a:t>
            </a:r>
          </a:p>
          <a:p>
            <a:pPr indent="-330192">
              <a:buSzPts val="1400"/>
              <a:defRPr sz="1400"/>
            </a:pPr>
            <a:endParaRPr lang="en-US" dirty="0"/>
          </a:p>
        </p:txBody>
      </p:sp>
      <p:sp>
        <p:nvSpPr>
          <p:cNvPr id="489" name="Rectangle 6"/>
          <p:cNvSpPr/>
          <p:nvPr/>
        </p:nvSpPr>
        <p:spPr>
          <a:xfrm>
            <a:off x="4463751" y="1417588"/>
            <a:ext cx="4150627" cy="2308324"/>
          </a:xfrm>
          <a:prstGeom prst="rect">
            <a:avLst/>
          </a:prstGeom>
          <a:solidFill>
            <a:srgbClr val="262626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/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D4D4D4"/>
                </a:solidFill>
              </a:rPr>
              <a:t>[</a:t>
            </a:r>
            <a:r>
              <a:rPr dirty="0"/>
              <a:t>project</a:t>
            </a:r>
            <a:r>
              <a:rPr dirty="0">
                <a:solidFill>
                  <a:srgbClr val="D4D4D4"/>
                </a:solidFill>
              </a:rPr>
              <a:t>]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69CD6"/>
                </a:solidFill>
              </a:rPr>
              <a:t>name</a:t>
            </a:r>
            <a:r>
              <a:rPr dirty="0">
                <a:solidFill>
                  <a:srgbClr val="D4D4D4"/>
                </a:solidFill>
              </a:rPr>
              <a:t> = </a:t>
            </a:r>
            <a:r>
              <a:rPr dirty="0"/>
              <a:t>"brewing"</a:t>
            </a:r>
            <a:endParaRPr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569CD6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version</a:t>
            </a:r>
            <a:r>
              <a:rPr dirty="0">
                <a:solidFill>
                  <a:srgbClr val="D4D4D4"/>
                </a:solidFill>
              </a:rPr>
              <a:t> = </a:t>
            </a:r>
            <a:r>
              <a:rPr dirty="0">
                <a:solidFill>
                  <a:srgbClr val="CE9178"/>
                </a:solidFill>
              </a:rPr>
              <a:t>"0.1.0"</a:t>
            </a:r>
            <a:endParaRPr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69CD6"/>
                </a:solidFill>
              </a:rPr>
              <a:t>description</a:t>
            </a:r>
            <a:r>
              <a:rPr dirty="0">
                <a:solidFill>
                  <a:srgbClr val="D4D4D4"/>
                </a:solidFill>
              </a:rPr>
              <a:t> = </a:t>
            </a:r>
            <a:r>
              <a:rPr dirty="0"/>
              <a:t>"a python package for brewing potions"</a:t>
            </a:r>
            <a:endParaRPr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69CD6"/>
                </a:solidFill>
              </a:rPr>
              <a:t>authors</a:t>
            </a:r>
            <a:r>
              <a:rPr dirty="0">
                <a:solidFill>
                  <a:srgbClr val="D4D4D4"/>
                </a:solidFill>
              </a:rPr>
              <a:t> = [{</a:t>
            </a:r>
            <a:r>
              <a:rPr dirty="0">
                <a:solidFill>
                  <a:srgbClr val="569CD6"/>
                </a:solidFill>
              </a:rPr>
              <a:t>name</a:t>
            </a:r>
            <a:r>
              <a:rPr dirty="0">
                <a:solidFill>
                  <a:srgbClr val="D4D4D4"/>
                </a:solidFill>
              </a:rPr>
              <a:t> = </a:t>
            </a:r>
            <a:r>
              <a:rPr dirty="0"/>
              <a:t>"</a:t>
            </a:r>
            <a:r>
              <a:rPr lang="en-US" dirty="0"/>
              <a:t>A</a:t>
            </a:r>
            <a:r>
              <a:rPr dirty="0"/>
              <a:t>. </a:t>
            </a:r>
            <a:r>
              <a:rPr lang="en-US" dirty="0"/>
              <a:t>SPP</a:t>
            </a:r>
            <a:r>
              <a:rPr dirty="0"/>
              <a:t>"</a:t>
            </a:r>
            <a:r>
              <a:rPr dirty="0">
                <a:solidFill>
                  <a:srgbClr val="D4D4D4"/>
                </a:solidFill>
              </a:rPr>
              <a:t>, </a:t>
            </a:r>
            <a:r>
              <a:rPr dirty="0">
                <a:solidFill>
                  <a:srgbClr val="569CD6"/>
                </a:solidFill>
              </a:rPr>
              <a:t>email</a:t>
            </a:r>
            <a:r>
              <a:rPr dirty="0">
                <a:solidFill>
                  <a:srgbClr val="D4D4D4"/>
                </a:solidFill>
              </a:rPr>
              <a:t>=</a:t>
            </a:r>
            <a:r>
              <a:rPr dirty="0"/>
              <a:t>"</a:t>
            </a:r>
            <a:r>
              <a:rPr lang="en-US" dirty="0" err="1"/>
              <a:t>a.spp</a:t>
            </a:r>
            <a:r>
              <a:rPr dirty="0" err="1"/>
              <a:t>@</a:t>
            </a:r>
            <a:r>
              <a:rPr lang="en-US" dirty="0" err="1"/>
              <a:t>magic</a:t>
            </a:r>
            <a:r>
              <a:rPr dirty="0" err="1"/>
              <a:t>.ac.uk</a:t>
            </a:r>
            <a:r>
              <a:rPr dirty="0"/>
              <a:t>"</a:t>
            </a:r>
            <a:r>
              <a:rPr dirty="0">
                <a:solidFill>
                  <a:srgbClr val="D4D4D4"/>
                </a:solidFill>
              </a:rPr>
              <a:t>}]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69CD6"/>
                </a:solidFill>
              </a:rPr>
              <a:t>license</a:t>
            </a:r>
            <a:r>
              <a:rPr dirty="0">
                <a:solidFill>
                  <a:srgbClr val="D4D4D4"/>
                </a:solidFill>
              </a:rPr>
              <a:t> = {</a:t>
            </a:r>
            <a:r>
              <a:rPr dirty="0">
                <a:solidFill>
                  <a:srgbClr val="569CD6"/>
                </a:solidFill>
              </a:rPr>
              <a:t>file</a:t>
            </a:r>
            <a:r>
              <a:rPr dirty="0">
                <a:solidFill>
                  <a:srgbClr val="D4D4D4"/>
                </a:solidFill>
              </a:rPr>
              <a:t> = </a:t>
            </a:r>
            <a:r>
              <a:rPr dirty="0"/>
              <a:t>"LICENSE"</a:t>
            </a:r>
            <a:r>
              <a:rPr dirty="0">
                <a:solidFill>
                  <a:srgbClr val="D4D4D4"/>
                </a:solidFill>
              </a:rPr>
              <a:t>}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69CD6"/>
                </a:solidFill>
              </a:rPr>
              <a:t>readme</a:t>
            </a:r>
            <a:r>
              <a:rPr dirty="0">
                <a:solidFill>
                  <a:srgbClr val="D4D4D4"/>
                </a:solidFill>
              </a:rPr>
              <a:t> = </a:t>
            </a:r>
            <a:r>
              <a:rPr dirty="0"/>
              <a:t>"</a:t>
            </a:r>
            <a:r>
              <a:rPr dirty="0" err="1"/>
              <a:t>README.md</a:t>
            </a:r>
            <a:r>
              <a:rPr dirty="0"/>
              <a:t>"</a:t>
            </a:r>
            <a:endParaRPr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569CD6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requires-python</a:t>
            </a:r>
            <a:r>
              <a:rPr dirty="0">
                <a:solidFill>
                  <a:srgbClr val="D4D4D4"/>
                </a:solidFill>
              </a:rPr>
              <a:t> = </a:t>
            </a:r>
            <a:r>
              <a:rPr dirty="0">
                <a:solidFill>
                  <a:srgbClr val="CE9178"/>
                </a:solidFill>
              </a:rPr>
              <a:t>"&gt;=3.</a:t>
            </a:r>
            <a:r>
              <a:rPr lang="en-US" dirty="0">
                <a:solidFill>
                  <a:srgbClr val="CE9178"/>
                </a:solidFill>
              </a:rPr>
              <a:t>11</a:t>
            </a:r>
            <a:r>
              <a:rPr dirty="0">
                <a:solidFill>
                  <a:srgbClr val="CE9178"/>
                </a:solidFill>
              </a:rPr>
              <a:t>"</a:t>
            </a:r>
            <a:endParaRPr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69CD6"/>
                </a:solidFill>
              </a:rPr>
              <a:t>dependencies</a:t>
            </a:r>
            <a:r>
              <a:rPr dirty="0">
                <a:solidFill>
                  <a:srgbClr val="D4D4D4"/>
                </a:solidFill>
              </a:rPr>
              <a:t> = [</a:t>
            </a:r>
            <a:r>
              <a:rPr dirty="0"/>
              <a:t>"</a:t>
            </a:r>
            <a:r>
              <a:rPr dirty="0" err="1"/>
              <a:t>numpy</a:t>
            </a:r>
            <a:r>
              <a:rPr dirty="0"/>
              <a:t>"</a:t>
            </a:r>
            <a:r>
              <a:rPr dirty="0">
                <a:solidFill>
                  <a:srgbClr val="D4D4D4"/>
                </a:solidFill>
              </a:rPr>
              <a:t>, </a:t>
            </a:r>
            <a:r>
              <a:rPr dirty="0"/>
              <a:t>"matplotlib &gt;= 3.0.0"</a:t>
            </a:r>
            <a:r>
              <a:rPr dirty="0">
                <a:solidFill>
                  <a:srgbClr val="D4D4D4"/>
                </a:solidFill>
              </a:rPr>
              <a:t>, </a:t>
            </a:r>
            <a:r>
              <a:rPr dirty="0"/>
              <a:t>"</a:t>
            </a:r>
            <a:r>
              <a:rPr dirty="0" err="1"/>
              <a:t>pytest</a:t>
            </a:r>
            <a:r>
              <a:rPr dirty="0"/>
              <a:t>"</a:t>
            </a:r>
            <a:r>
              <a:rPr dirty="0">
                <a:solidFill>
                  <a:srgbClr val="D4D4D4"/>
                </a:solidFill>
              </a:rPr>
              <a:t>]</a:t>
            </a:r>
          </a:p>
          <a:p>
            <a:pPr defTabSz="457200">
              <a:defRPr sz="900">
                <a:solidFill>
                  <a:srgbClr val="D4D4D4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dirty="0"/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D4D4D4"/>
                </a:solidFill>
              </a:rPr>
              <a:t>[</a:t>
            </a:r>
            <a:r>
              <a:rPr dirty="0" err="1"/>
              <a:t>tool</a:t>
            </a:r>
            <a:r>
              <a:rPr dirty="0" err="1">
                <a:solidFill>
                  <a:srgbClr val="D4D4D4"/>
                </a:solidFill>
              </a:rPr>
              <a:t>.</a:t>
            </a:r>
            <a:r>
              <a:rPr dirty="0" err="1"/>
              <a:t>setuptools</a:t>
            </a:r>
            <a:r>
              <a:rPr dirty="0">
                <a:solidFill>
                  <a:srgbClr val="D4D4D4"/>
                </a:solidFill>
              </a:rPr>
              <a:t>]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69CD6"/>
                </a:solidFill>
              </a:rPr>
              <a:t>packages</a:t>
            </a:r>
            <a:r>
              <a:rPr dirty="0">
                <a:solidFill>
                  <a:srgbClr val="D4D4D4"/>
                </a:solidFill>
              </a:rPr>
              <a:t> = [</a:t>
            </a:r>
            <a:r>
              <a:rPr dirty="0"/>
              <a:t>"brewing"</a:t>
            </a:r>
            <a:r>
              <a:rPr dirty="0">
                <a:solidFill>
                  <a:srgbClr val="D4D4D4"/>
                </a:solidFill>
              </a:rPr>
              <a:t>]</a:t>
            </a:r>
          </a:p>
          <a:p>
            <a:pPr defTabSz="457200">
              <a:defRPr sz="900">
                <a:solidFill>
                  <a:srgbClr val="D4D4D4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D4D4D4"/>
                </a:solidFill>
              </a:rPr>
              <a:t>[</a:t>
            </a:r>
            <a:r>
              <a:rPr dirty="0"/>
              <a:t>build-system</a:t>
            </a:r>
            <a:r>
              <a:rPr dirty="0">
                <a:solidFill>
                  <a:srgbClr val="D4D4D4"/>
                </a:solidFill>
              </a:rPr>
              <a:t>]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69CD6"/>
                </a:solidFill>
              </a:rPr>
              <a:t>requires</a:t>
            </a:r>
            <a:r>
              <a:rPr dirty="0">
                <a:solidFill>
                  <a:srgbClr val="D4D4D4"/>
                </a:solidFill>
              </a:rPr>
              <a:t> = [</a:t>
            </a:r>
            <a:r>
              <a:rPr dirty="0"/>
              <a:t>"</a:t>
            </a:r>
            <a:r>
              <a:rPr dirty="0" err="1"/>
              <a:t>setuptools</a:t>
            </a:r>
            <a:r>
              <a:rPr dirty="0"/>
              <a:t>&gt;=42"</a:t>
            </a:r>
            <a:r>
              <a:rPr dirty="0">
                <a:solidFill>
                  <a:srgbClr val="D4D4D4"/>
                </a:solidFill>
              </a:rPr>
              <a:t>]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69CD6"/>
                </a:solidFill>
              </a:rPr>
              <a:t>build-backend</a:t>
            </a:r>
            <a:r>
              <a:rPr dirty="0">
                <a:solidFill>
                  <a:srgbClr val="D4D4D4"/>
                </a:solidFill>
              </a:rPr>
              <a:t> = </a:t>
            </a:r>
            <a:r>
              <a:rPr dirty="0"/>
              <a:t>"</a:t>
            </a:r>
            <a:r>
              <a:rPr dirty="0" err="1"/>
              <a:t>setuptools.build_meta</a:t>
            </a:r>
            <a:r>
              <a:rPr dirty="0"/>
              <a:t>"</a:t>
            </a:r>
            <a:endParaRPr dirty="0">
              <a:solidFill>
                <a:srgbClr val="D4D4D4"/>
              </a:solidFill>
            </a:endParaRPr>
          </a:p>
        </p:txBody>
      </p:sp>
    </p:spTree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23</a:t>
            </a:fld>
            <a:endParaRPr/>
          </a:p>
        </p:txBody>
      </p:sp>
      <p:sp>
        <p:nvSpPr>
          <p:cNvPr id="486" name="Rectangle 14"/>
          <p:cNvSpPr txBox="1"/>
          <p:nvPr/>
        </p:nvSpPr>
        <p:spPr>
          <a:xfrm>
            <a:off x="604611" y="3353699"/>
            <a:ext cx="3231553" cy="307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b="1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t>&gt;&gt;&gt;</a:t>
            </a:r>
          </a:p>
        </p:txBody>
      </p:sp>
      <p:sp>
        <p:nvSpPr>
          <p:cNvPr id="487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3383904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>
            <a:lvl1pPr defTabSz="832104">
              <a:defRPr sz="3640"/>
            </a:lvl1pPr>
          </a:lstStyle>
          <a:p>
            <a:r>
              <a:t>pyproject.toml</a:t>
            </a:r>
          </a:p>
        </p:txBody>
      </p:sp>
      <p:sp>
        <p:nvSpPr>
          <p:cNvPr id="488" name="Text Placeholder 2"/>
          <p:cNvSpPr txBox="1">
            <a:spLocks noGrp="1"/>
          </p:cNvSpPr>
          <p:nvPr>
            <p:ph type="body" sz="half" idx="1"/>
          </p:nvPr>
        </p:nvSpPr>
        <p:spPr>
          <a:xfrm>
            <a:off x="869150" y="845999"/>
            <a:ext cx="7448019" cy="3775947"/>
          </a:xfrm>
          <a:prstGeom prst="rect">
            <a:avLst/>
          </a:prstGeom>
        </p:spPr>
        <p:txBody>
          <a:bodyPr/>
          <a:lstStyle/>
          <a:p>
            <a:pPr indent="-330192">
              <a:buSzPts val="1400"/>
              <a:defRPr sz="1400"/>
            </a:pPr>
            <a:r>
              <a:rPr dirty="0"/>
              <a:t>The </a:t>
            </a:r>
            <a:r>
              <a:rPr dirty="0" err="1"/>
              <a:t>pyproject.toml</a:t>
            </a:r>
            <a:r>
              <a:rPr dirty="0"/>
              <a:t> file holds static information </a:t>
            </a:r>
            <a:r>
              <a:rPr lang="en-US" dirty="0"/>
              <a:t>(meta data) </a:t>
            </a:r>
            <a:r>
              <a:rPr dirty="0"/>
              <a:t>about the package</a:t>
            </a:r>
          </a:p>
          <a:p>
            <a:pPr indent="-330192">
              <a:buSzPts val="1400"/>
              <a:defRPr sz="1400"/>
            </a:pPr>
            <a:endParaRPr lang="en-US" dirty="0"/>
          </a:p>
          <a:p>
            <a:pPr indent="-330192" hangingPunct="1">
              <a:buSzPts val="1400"/>
              <a:defRPr sz="1400"/>
            </a:pPr>
            <a:r>
              <a:rPr lang="de-DE" sz="1400" b="1" u="sng" dirty="0" err="1"/>
              <a:t>Dependencies</a:t>
            </a:r>
            <a:r>
              <a:rPr lang="de-DE" sz="1400" b="1" u="sng" dirty="0"/>
              <a:t>:</a:t>
            </a:r>
          </a:p>
          <a:p>
            <a:pPr lvl="1" indent="-330192">
              <a:buSzPts val="1400"/>
              <a:defRPr sz="1400"/>
            </a:pPr>
            <a:r>
              <a:rPr lang="de-DE" sz="1400" dirty="0" err="1"/>
              <a:t>Declare</a:t>
            </a:r>
            <a:r>
              <a:rPr lang="de-DE" sz="1400" dirty="0"/>
              <a:t> </a:t>
            </a:r>
            <a:r>
              <a:rPr lang="de-DE" sz="1400" dirty="0" err="1"/>
              <a:t>what</a:t>
            </a:r>
            <a:r>
              <a:rPr lang="de-DE" sz="1400" dirty="0"/>
              <a:t> </a:t>
            </a:r>
            <a:r>
              <a:rPr lang="de-DE" sz="1400" dirty="0" err="1"/>
              <a:t>you</a:t>
            </a:r>
            <a:r>
              <a:rPr lang="de-DE" sz="1400" dirty="0"/>
              <a:t> </a:t>
            </a:r>
            <a:r>
              <a:rPr lang="de-DE" sz="1400" dirty="0" err="1"/>
              <a:t>import</a:t>
            </a:r>
            <a:r>
              <a:rPr lang="de-DE" sz="1400" dirty="0"/>
              <a:t> in </a:t>
            </a:r>
            <a:br>
              <a:rPr lang="de-DE" sz="1400" dirty="0"/>
            </a:br>
            <a:r>
              <a:rPr lang="de-DE" sz="1400" dirty="0" err="1"/>
              <a:t>the</a:t>
            </a:r>
            <a:r>
              <a:rPr lang="de-DE" sz="1400" dirty="0"/>
              <a:t> code </a:t>
            </a:r>
            <a:r>
              <a:rPr lang="de-DE" sz="1400" dirty="0">
                <a:sym typeface="Wingdings" pitchFamily="2" charset="2"/>
              </a:rPr>
              <a:t> </a:t>
            </a:r>
            <a:r>
              <a:rPr lang="de-DE" sz="1400" dirty="0" err="1">
                <a:sym typeface="Wingdings" pitchFamily="2" charset="2"/>
              </a:rPr>
              <a:t>it</a:t>
            </a:r>
            <a:r>
              <a:rPr lang="de-DE" sz="1400" dirty="0">
                <a:sym typeface="Wingdings" pitchFamily="2" charset="2"/>
              </a:rPr>
              <a:t> will not </a:t>
            </a:r>
            <a:r>
              <a:rPr lang="de-DE" sz="1400" dirty="0" err="1">
                <a:sym typeface="Wingdings" pitchFamily="2" charset="2"/>
              </a:rPr>
              <a:t>work</a:t>
            </a:r>
            <a:r>
              <a:rPr lang="de-DE" sz="1400" dirty="0">
                <a:sym typeface="Wingdings" pitchFamily="2" charset="2"/>
              </a:rPr>
              <a:t> </a:t>
            </a:r>
            <a:br>
              <a:rPr lang="de-DE" sz="1400" dirty="0">
                <a:sym typeface="Wingdings" pitchFamily="2" charset="2"/>
              </a:rPr>
            </a:br>
            <a:r>
              <a:rPr lang="de-DE" sz="1400" dirty="0">
                <a:sym typeface="Wingdings" pitchFamily="2" charset="2"/>
              </a:rPr>
              <a:t>in </a:t>
            </a:r>
            <a:r>
              <a:rPr lang="de-DE" sz="1400" dirty="0" err="1">
                <a:sym typeface="Wingdings" pitchFamily="2" charset="2"/>
              </a:rPr>
              <a:t>other</a:t>
            </a:r>
            <a:r>
              <a:rPr lang="de-DE" sz="1400" dirty="0">
                <a:sym typeface="Wingdings" pitchFamily="2" charset="2"/>
              </a:rPr>
              <a:t> </a:t>
            </a:r>
            <a:r>
              <a:rPr lang="de-DE" sz="1400" dirty="0" err="1">
                <a:sym typeface="Wingdings" pitchFamily="2" charset="2"/>
              </a:rPr>
              <a:t>places</a:t>
            </a:r>
            <a:r>
              <a:rPr lang="de-DE" sz="1400" dirty="0">
                <a:sym typeface="Wingdings" pitchFamily="2" charset="2"/>
              </a:rPr>
              <a:t> </a:t>
            </a:r>
            <a:r>
              <a:rPr lang="de-DE" sz="1400" dirty="0" err="1">
                <a:sym typeface="Wingdings" pitchFamily="2" charset="2"/>
              </a:rPr>
              <a:t>otherwise</a:t>
            </a:r>
            <a:r>
              <a:rPr lang="de-DE" sz="1400" dirty="0"/>
              <a:t>! </a:t>
            </a:r>
          </a:p>
          <a:p>
            <a:pPr lvl="1" indent="-330192">
              <a:buSzPts val="1400"/>
              <a:defRPr sz="1400"/>
            </a:pPr>
            <a:r>
              <a:rPr lang="de-DE" dirty="0" err="1">
                <a:latin typeface="Avenir Book"/>
                <a:ea typeface="Avenir Book"/>
                <a:cs typeface="Avenir Book"/>
                <a:sym typeface="Avenir Book"/>
              </a:rPr>
              <a:t>don’t</a:t>
            </a:r>
            <a:r>
              <a:rPr lang="de-DE" dirty="0">
                <a:latin typeface="Avenir Book"/>
                <a:ea typeface="Avenir Book"/>
                <a:cs typeface="Avenir Book"/>
                <a:sym typeface="Avenir Book"/>
              </a:rPr>
              <a:t> just </a:t>
            </a:r>
            <a:r>
              <a:rPr lang="de-DE" dirty="0" err="1">
                <a:latin typeface="Avenir Book"/>
                <a:ea typeface="Avenir Book"/>
                <a:cs typeface="Avenir Book"/>
                <a:sym typeface="Avenir Book"/>
              </a:rPr>
              <a:t>copy</a:t>
            </a:r>
            <a:r>
              <a:rPr lang="de-DE" dirty="0">
                <a:latin typeface="Avenir Book"/>
                <a:ea typeface="Avenir Book"/>
                <a:cs typeface="Avenir Book"/>
                <a:sym typeface="Avenir Book"/>
              </a:rPr>
              <a:t> „</a:t>
            </a: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  <a:sym typeface="Avenir Book"/>
              </a:rPr>
              <a:t>pip</a:t>
            </a:r>
            <a:r>
              <a:rPr lang="de-DE" dirty="0">
                <a:latin typeface="Courier New" panose="02070309020205020404" pitchFamily="49" charset="0"/>
                <a:cs typeface="Courier New" panose="02070309020205020404" pitchFamily="49" charset="0"/>
                <a:sym typeface="Avenir Book"/>
              </a:rPr>
              <a:t> </a:t>
            </a: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  <a:sym typeface="Avenir Book"/>
              </a:rPr>
              <a:t>list</a:t>
            </a:r>
            <a:r>
              <a:rPr lang="de-DE" dirty="0">
                <a:latin typeface="Avenir Book"/>
                <a:ea typeface="Avenir Book"/>
                <a:cs typeface="Avenir Book"/>
                <a:sym typeface="Avenir Book"/>
              </a:rPr>
              <a:t>“!</a:t>
            </a:r>
            <a:endParaRPr lang="de-DE" sz="1400" dirty="0"/>
          </a:p>
          <a:p>
            <a:pPr lvl="1" indent="-330192">
              <a:buSzPts val="1400"/>
              <a:defRPr sz="1400"/>
            </a:pPr>
            <a:r>
              <a:rPr lang="de-DE" sz="1400" dirty="0" err="1"/>
              <a:t>Whenever</a:t>
            </a:r>
            <a:r>
              <a:rPr lang="de-DE" sz="1400" dirty="0"/>
              <a:t> </a:t>
            </a:r>
            <a:r>
              <a:rPr lang="de-DE" sz="1400" dirty="0" err="1"/>
              <a:t>you</a:t>
            </a:r>
            <a:r>
              <a:rPr lang="de-DE" sz="1400" dirty="0"/>
              <a:t> </a:t>
            </a:r>
            <a:r>
              <a:rPr lang="de-DE" sz="1400" dirty="0" err="1"/>
              <a:t>add</a:t>
            </a:r>
            <a:r>
              <a:rPr lang="de-DE" sz="1400" dirty="0"/>
              <a:t> a </a:t>
            </a:r>
            <a:r>
              <a:rPr lang="de-DE" sz="1400" dirty="0" err="1"/>
              <a:t>new</a:t>
            </a:r>
            <a:r>
              <a:rPr lang="de-DE" sz="1400" dirty="0"/>
              <a:t> </a:t>
            </a:r>
            <a:br>
              <a:rPr lang="de-DE" sz="1400" dirty="0"/>
            </a:br>
            <a:r>
              <a:rPr lang="de-DE" sz="1400" dirty="0" err="1"/>
              <a:t>package</a:t>
            </a:r>
            <a:r>
              <a:rPr lang="de-DE" sz="1400" dirty="0"/>
              <a:t>, </a:t>
            </a:r>
            <a:r>
              <a:rPr lang="de-DE" sz="1400" dirty="0" err="1"/>
              <a:t>add</a:t>
            </a:r>
            <a:r>
              <a:rPr lang="de-DE" sz="1400" dirty="0"/>
              <a:t> </a:t>
            </a:r>
            <a:r>
              <a:rPr lang="de-DE" sz="1400" dirty="0" err="1"/>
              <a:t>it</a:t>
            </a:r>
            <a:r>
              <a:rPr lang="de-DE" sz="1400" dirty="0"/>
              <a:t> </a:t>
            </a:r>
            <a:r>
              <a:rPr lang="de-DE" sz="1400" dirty="0" err="1"/>
              <a:t>to</a:t>
            </a:r>
            <a:r>
              <a:rPr lang="de-DE" sz="1400" dirty="0"/>
              <a:t> </a:t>
            </a:r>
            <a:r>
              <a:rPr lang="de-DE" sz="1400" dirty="0" err="1"/>
              <a:t>the</a:t>
            </a:r>
            <a:r>
              <a:rPr lang="de-DE" sz="1400" dirty="0"/>
              <a:t> </a:t>
            </a:r>
            <a:br>
              <a:rPr lang="de-DE" sz="1400" dirty="0"/>
            </a:br>
            <a:r>
              <a:rPr lang="de-DE" sz="1400" dirty="0" err="1"/>
              <a:t>requirements</a:t>
            </a:r>
            <a:endParaRPr lang="de-DE" sz="1400" dirty="0"/>
          </a:p>
          <a:p>
            <a:pPr lvl="1" indent="-330192">
              <a:buSzPts val="1400"/>
              <a:defRPr sz="1400"/>
            </a:pPr>
            <a:r>
              <a:rPr lang="de-DE" sz="1400" dirty="0"/>
              <a:t>Can also </a:t>
            </a:r>
            <a:r>
              <a:rPr lang="de-DE" sz="1400" dirty="0" err="1"/>
              <a:t>go</a:t>
            </a:r>
            <a:r>
              <a:rPr lang="de-DE" sz="1400" dirty="0"/>
              <a:t> </a:t>
            </a:r>
            <a:r>
              <a:rPr lang="de-DE" sz="1400" dirty="0" err="1"/>
              <a:t>into</a:t>
            </a:r>
            <a:r>
              <a:rPr lang="de-DE" sz="1400" dirty="0"/>
              <a:t> separate </a:t>
            </a:r>
            <a:br>
              <a:rPr lang="de-DE" sz="1400" dirty="0"/>
            </a:br>
            <a:r>
              <a:rPr lang="de-DE" sz="1400" dirty="0" err="1"/>
              <a:t>requirements.txt</a:t>
            </a:r>
            <a:r>
              <a:rPr lang="de-DE" sz="1400" dirty="0"/>
              <a:t> </a:t>
            </a:r>
            <a:r>
              <a:rPr lang="de-DE" sz="1400" dirty="0" err="1"/>
              <a:t>file</a:t>
            </a:r>
            <a:endParaRPr lang="en-US" dirty="0"/>
          </a:p>
        </p:txBody>
      </p:sp>
      <p:sp>
        <p:nvSpPr>
          <p:cNvPr id="489" name="Rectangle 6"/>
          <p:cNvSpPr/>
          <p:nvPr/>
        </p:nvSpPr>
        <p:spPr>
          <a:xfrm>
            <a:off x="4463751" y="1417588"/>
            <a:ext cx="4150627" cy="2308324"/>
          </a:xfrm>
          <a:prstGeom prst="rect">
            <a:avLst/>
          </a:prstGeom>
          <a:solidFill>
            <a:srgbClr val="262626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D4D4D4"/>
                </a:solidFill>
              </a:rPr>
              <a:t>[</a:t>
            </a:r>
            <a:r>
              <a:rPr dirty="0"/>
              <a:t>project</a:t>
            </a:r>
            <a:r>
              <a:rPr dirty="0">
                <a:solidFill>
                  <a:srgbClr val="D4D4D4"/>
                </a:solidFill>
              </a:rPr>
              <a:t>]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69CD6"/>
                </a:solidFill>
              </a:rPr>
              <a:t>name</a:t>
            </a:r>
            <a:r>
              <a:rPr dirty="0">
                <a:solidFill>
                  <a:srgbClr val="D4D4D4"/>
                </a:solidFill>
              </a:rPr>
              <a:t> = </a:t>
            </a:r>
            <a:r>
              <a:rPr dirty="0"/>
              <a:t>"brewing"</a:t>
            </a:r>
            <a:endParaRPr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569CD6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version</a:t>
            </a:r>
            <a:r>
              <a:rPr dirty="0">
                <a:solidFill>
                  <a:srgbClr val="D4D4D4"/>
                </a:solidFill>
              </a:rPr>
              <a:t> = </a:t>
            </a:r>
            <a:r>
              <a:rPr dirty="0">
                <a:solidFill>
                  <a:srgbClr val="CE9178"/>
                </a:solidFill>
              </a:rPr>
              <a:t>"0.1.0"</a:t>
            </a:r>
            <a:endParaRPr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69CD6"/>
                </a:solidFill>
              </a:rPr>
              <a:t>description</a:t>
            </a:r>
            <a:r>
              <a:rPr dirty="0">
                <a:solidFill>
                  <a:srgbClr val="D4D4D4"/>
                </a:solidFill>
              </a:rPr>
              <a:t> = </a:t>
            </a:r>
            <a:r>
              <a:rPr dirty="0"/>
              <a:t>"a python package for brewing potions"</a:t>
            </a:r>
            <a:endParaRPr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69CD6"/>
                </a:solidFill>
              </a:rPr>
              <a:t>authors</a:t>
            </a:r>
            <a:r>
              <a:rPr dirty="0">
                <a:solidFill>
                  <a:srgbClr val="D4D4D4"/>
                </a:solidFill>
              </a:rPr>
              <a:t> = [{</a:t>
            </a:r>
            <a:r>
              <a:rPr dirty="0">
                <a:solidFill>
                  <a:srgbClr val="569CD6"/>
                </a:solidFill>
              </a:rPr>
              <a:t>name</a:t>
            </a:r>
            <a:r>
              <a:rPr dirty="0">
                <a:solidFill>
                  <a:srgbClr val="D4D4D4"/>
                </a:solidFill>
              </a:rPr>
              <a:t> = </a:t>
            </a:r>
            <a:r>
              <a:rPr dirty="0"/>
              <a:t>"</a:t>
            </a:r>
            <a:r>
              <a:rPr lang="en-US" dirty="0"/>
              <a:t>A</a:t>
            </a:r>
            <a:r>
              <a:rPr dirty="0"/>
              <a:t>. </a:t>
            </a:r>
            <a:r>
              <a:rPr lang="en-US" dirty="0"/>
              <a:t>SPP</a:t>
            </a:r>
            <a:r>
              <a:rPr dirty="0"/>
              <a:t>"</a:t>
            </a:r>
            <a:r>
              <a:rPr dirty="0">
                <a:solidFill>
                  <a:srgbClr val="D4D4D4"/>
                </a:solidFill>
              </a:rPr>
              <a:t>, </a:t>
            </a:r>
            <a:r>
              <a:rPr dirty="0">
                <a:solidFill>
                  <a:srgbClr val="569CD6"/>
                </a:solidFill>
              </a:rPr>
              <a:t>email</a:t>
            </a:r>
            <a:r>
              <a:rPr dirty="0">
                <a:solidFill>
                  <a:srgbClr val="D4D4D4"/>
                </a:solidFill>
              </a:rPr>
              <a:t>=</a:t>
            </a:r>
            <a:r>
              <a:rPr dirty="0"/>
              <a:t>"</a:t>
            </a:r>
            <a:r>
              <a:rPr lang="en-US" dirty="0" err="1"/>
              <a:t>a.spp</a:t>
            </a:r>
            <a:r>
              <a:rPr dirty="0" err="1"/>
              <a:t>@</a:t>
            </a:r>
            <a:r>
              <a:rPr lang="en-US" dirty="0" err="1"/>
              <a:t>magic</a:t>
            </a:r>
            <a:r>
              <a:rPr dirty="0" err="1"/>
              <a:t>.ac.uk</a:t>
            </a:r>
            <a:r>
              <a:rPr dirty="0"/>
              <a:t>"</a:t>
            </a:r>
            <a:r>
              <a:rPr dirty="0">
                <a:solidFill>
                  <a:srgbClr val="D4D4D4"/>
                </a:solidFill>
              </a:rPr>
              <a:t>}]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69CD6"/>
                </a:solidFill>
              </a:rPr>
              <a:t>license</a:t>
            </a:r>
            <a:r>
              <a:rPr dirty="0">
                <a:solidFill>
                  <a:srgbClr val="D4D4D4"/>
                </a:solidFill>
              </a:rPr>
              <a:t> = {</a:t>
            </a:r>
            <a:r>
              <a:rPr dirty="0">
                <a:solidFill>
                  <a:srgbClr val="569CD6"/>
                </a:solidFill>
              </a:rPr>
              <a:t>file</a:t>
            </a:r>
            <a:r>
              <a:rPr dirty="0">
                <a:solidFill>
                  <a:srgbClr val="D4D4D4"/>
                </a:solidFill>
              </a:rPr>
              <a:t> = </a:t>
            </a:r>
            <a:r>
              <a:rPr dirty="0"/>
              <a:t>"LICENSE"</a:t>
            </a:r>
            <a:r>
              <a:rPr dirty="0">
                <a:solidFill>
                  <a:srgbClr val="D4D4D4"/>
                </a:solidFill>
              </a:rPr>
              <a:t>}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69CD6"/>
                </a:solidFill>
              </a:rPr>
              <a:t>readme</a:t>
            </a:r>
            <a:r>
              <a:rPr dirty="0">
                <a:solidFill>
                  <a:srgbClr val="D4D4D4"/>
                </a:solidFill>
              </a:rPr>
              <a:t> = </a:t>
            </a:r>
            <a:r>
              <a:rPr dirty="0"/>
              <a:t>"</a:t>
            </a:r>
            <a:r>
              <a:rPr dirty="0" err="1"/>
              <a:t>README.md</a:t>
            </a:r>
            <a:r>
              <a:rPr dirty="0"/>
              <a:t>"</a:t>
            </a:r>
            <a:endParaRPr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569CD6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requires-python</a:t>
            </a:r>
            <a:r>
              <a:rPr dirty="0">
                <a:solidFill>
                  <a:srgbClr val="D4D4D4"/>
                </a:solidFill>
              </a:rPr>
              <a:t> = </a:t>
            </a:r>
            <a:r>
              <a:rPr dirty="0">
                <a:solidFill>
                  <a:srgbClr val="CE9178"/>
                </a:solidFill>
              </a:rPr>
              <a:t>"&gt;=3.</a:t>
            </a:r>
            <a:r>
              <a:rPr lang="en-US" dirty="0">
                <a:solidFill>
                  <a:srgbClr val="CE9178"/>
                </a:solidFill>
              </a:rPr>
              <a:t>11</a:t>
            </a:r>
            <a:r>
              <a:rPr dirty="0">
                <a:solidFill>
                  <a:srgbClr val="CE9178"/>
                </a:solidFill>
              </a:rPr>
              <a:t>"</a:t>
            </a:r>
            <a:endParaRPr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69CD6"/>
                </a:solidFill>
              </a:rPr>
              <a:t>dependencies</a:t>
            </a:r>
            <a:r>
              <a:rPr dirty="0">
                <a:solidFill>
                  <a:srgbClr val="D4D4D4"/>
                </a:solidFill>
              </a:rPr>
              <a:t> = [</a:t>
            </a:r>
            <a:r>
              <a:rPr dirty="0"/>
              <a:t>"</a:t>
            </a:r>
            <a:r>
              <a:rPr dirty="0" err="1"/>
              <a:t>numpy</a:t>
            </a:r>
            <a:r>
              <a:rPr dirty="0"/>
              <a:t>"</a:t>
            </a:r>
            <a:r>
              <a:rPr dirty="0">
                <a:solidFill>
                  <a:srgbClr val="D4D4D4"/>
                </a:solidFill>
              </a:rPr>
              <a:t>, </a:t>
            </a:r>
            <a:r>
              <a:rPr dirty="0"/>
              <a:t>"matplotlib &gt;= 3.0.0"</a:t>
            </a:r>
            <a:r>
              <a:rPr dirty="0">
                <a:solidFill>
                  <a:srgbClr val="D4D4D4"/>
                </a:solidFill>
              </a:rPr>
              <a:t>, </a:t>
            </a:r>
            <a:r>
              <a:rPr dirty="0"/>
              <a:t>"</a:t>
            </a:r>
            <a:r>
              <a:rPr dirty="0" err="1"/>
              <a:t>pytest</a:t>
            </a:r>
            <a:r>
              <a:rPr dirty="0"/>
              <a:t>"</a:t>
            </a:r>
            <a:r>
              <a:rPr dirty="0">
                <a:solidFill>
                  <a:srgbClr val="D4D4D4"/>
                </a:solidFill>
              </a:rPr>
              <a:t>]</a:t>
            </a:r>
          </a:p>
          <a:p>
            <a:pPr defTabSz="457200">
              <a:defRPr sz="900">
                <a:solidFill>
                  <a:srgbClr val="D4D4D4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dirty="0"/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D4D4D4"/>
                </a:solidFill>
              </a:rPr>
              <a:t>[</a:t>
            </a:r>
            <a:r>
              <a:rPr dirty="0" err="1"/>
              <a:t>tool</a:t>
            </a:r>
            <a:r>
              <a:rPr dirty="0" err="1">
                <a:solidFill>
                  <a:srgbClr val="D4D4D4"/>
                </a:solidFill>
              </a:rPr>
              <a:t>.</a:t>
            </a:r>
            <a:r>
              <a:rPr dirty="0" err="1"/>
              <a:t>setuptools</a:t>
            </a:r>
            <a:r>
              <a:rPr dirty="0">
                <a:solidFill>
                  <a:srgbClr val="D4D4D4"/>
                </a:solidFill>
              </a:rPr>
              <a:t>]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69CD6"/>
                </a:solidFill>
              </a:rPr>
              <a:t>packages</a:t>
            </a:r>
            <a:r>
              <a:rPr dirty="0">
                <a:solidFill>
                  <a:srgbClr val="D4D4D4"/>
                </a:solidFill>
              </a:rPr>
              <a:t> = [</a:t>
            </a:r>
            <a:r>
              <a:rPr dirty="0"/>
              <a:t>"brewing"</a:t>
            </a:r>
            <a:r>
              <a:rPr dirty="0">
                <a:solidFill>
                  <a:srgbClr val="D4D4D4"/>
                </a:solidFill>
              </a:rPr>
              <a:t>]</a:t>
            </a:r>
          </a:p>
          <a:p>
            <a:pPr defTabSz="457200">
              <a:defRPr sz="900">
                <a:solidFill>
                  <a:srgbClr val="D4D4D4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D4D4D4"/>
                </a:solidFill>
              </a:rPr>
              <a:t>[</a:t>
            </a:r>
            <a:r>
              <a:rPr dirty="0"/>
              <a:t>build-system</a:t>
            </a:r>
            <a:r>
              <a:rPr dirty="0">
                <a:solidFill>
                  <a:srgbClr val="D4D4D4"/>
                </a:solidFill>
              </a:rPr>
              <a:t>]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69CD6"/>
                </a:solidFill>
              </a:rPr>
              <a:t>requires</a:t>
            </a:r>
            <a:r>
              <a:rPr dirty="0">
                <a:solidFill>
                  <a:srgbClr val="D4D4D4"/>
                </a:solidFill>
              </a:rPr>
              <a:t> = [</a:t>
            </a:r>
            <a:r>
              <a:rPr dirty="0"/>
              <a:t>"</a:t>
            </a:r>
            <a:r>
              <a:rPr dirty="0" err="1"/>
              <a:t>setuptools</a:t>
            </a:r>
            <a:r>
              <a:rPr dirty="0"/>
              <a:t>&gt;=42"</a:t>
            </a:r>
            <a:r>
              <a:rPr dirty="0">
                <a:solidFill>
                  <a:srgbClr val="D4D4D4"/>
                </a:solidFill>
              </a:rPr>
              <a:t>]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69CD6"/>
                </a:solidFill>
              </a:rPr>
              <a:t>build-backend</a:t>
            </a:r>
            <a:r>
              <a:rPr dirty="0">
                <a:solidFill>
                  <a:srgbClr val="D4D4D4"/>
                </a:solidFill>
              </a:rPr>
              <a:t> = </a:t>
            </a:r>
            <a:r>
              <a:rPr dirty="0"/>
              <a:t>"</a:t>
            </a:r>
            <a:r>
              <a:rPr dirty="0" err="1"/>
              <a:t>setuptools.build_meta</a:t>
            </a:r>
            <a:r>
              <a:rPr dirty="0"/>
              <a:t>"</a:t>
            </a:r>
            <a:endParaRPr dirty="0">
              <a:solidFill>
                <a:srgbClr val="D4D4D4"/>
              </a:solidFill>
            </a:endParaRPr>
          </a:p>
        </p:txBody>
      </p:sp>
      <p:sp>
        <p:nvSpPr>
          <p:cNvPr id="3" name="Abgerundetes Rechteck 2">
            <a:extLst>
              <a:ext uri="{FF2B5EF4-FFF2-40B4-BE49-F238E27FC236}">
                <a16:creationId xmlns:a16="http://schemas.microsoft.com/office/drawing/2014/main" id="{1F1BAD77-C6B8-3C0A-46FA-C0021A6F071B}"/>
              </a:ext>
            </a:extLst>
          </p:cNvPr>
          <p:cNvSpPr/>
          <p:nvPr/>
        </p:nvSpPr>
        <p:spPr>
          <a:xfrm>
            <a:off x="4362714" y="2512032"/>
            <a:ext cx="4150626" cy="259773"/>
          </a:xfrm>
          <a:prstGeom prst="roundRect">
            <a:avLst/>
          </a:prstGeom>
          <a:noFill/>
          <a:ln w="57150" cap="flat">
            <a:solidFill>
              <a:schemeClr val="accent3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77613469"/>
      </p:ext>
    </p:ext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6" grpId="0" animBg="1" advAuto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7405698" cy="3775947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indent="-330192">
              <a:buSzPts val="1700"/>
              <a:defRPr sz="1700"/>
            </a:pPr>
            <a:r>
              <a:rPr lang="en-US" b="1" dirty="0">
                <a:solidFill>
                  <a:schemeClr val="accent1"/>
                </a:solidFill>
              </a:rPr>
              <a:t>The setup steps only take time at the start</a:t>
            </a:r>
          </a:p>
          <a:p>
            <a:pPr lvl="1" indent="-330192">
              <a:buSzPts val="1700"/>
              <a:defRPr sz="1700"/>
            </a:pPr>
            <a:r>
              <a:rPr lang="en-US" dirty="0"/>
              <a:t>Set up the project structure, then never worry about it again</a:t>
            </a:r>
          </a:p>
          <a:p>
            <a:pPr lvl="1" indent="-330192">
              <a:buSzPts val="1700"/>
              <a:defRPr sz="1700"/>
            </a:pPr>
            <a:r>
              <a:rPr lang="en-US" dirty="0"/>
              <a:t>S</a:t>
            </a:r>
            <a:r>
              <a:rPr dirty="0"/>
              <a:t>et your imports</a:t>
            </a:r>
            <a:r>
              <a:rPr lang="en-US" dirty="0"/>
              <a:t>, </a:t>
            </a:r>
            <a:r>
              <a:rPr dirty="0"/>
              <a:t>then never worry about them again</a:t>
            </a:r>
            <a:endParaRPr lang="en-US" dirty="0"/>
          </a:p>
          <a:p>
            <a:pPr lvl="1" indent="-330192">
              <a:buSzPts val="1700"/>
              <a:defRPr sz="1700"/>
            </a:pPr>
            <a:r>
              <a:rPr lang="de-DE" dirty="0"/>
              <a:t>The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projects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set</a:t>
            </a:r>
            <a:r>
              <a:rPr lang="de-DE" dirty="0"/>
              <a:t> </a:t>
            </a:r>
            <a:r>
              <a:rPr lang="de-DE" dirty="0" err="1"/>
              <a:t>up</a:t>
            </a:r>
            <a:r>
              <a:rPr lang="de-DE" dirty="0"/>
              <a:t> like </a:t>
            </a:r>
            <a:r>
              <a:rPr lang="de-DE" dirty="0" err="1"/>
              <a:t>this</a:t>
            </a:r>
            <a:r>
              <a:rPr lang="de-DE" dirty="0"/>
              <a:t>,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easier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 will </a:t>
            </a:r>
            <a:r>
              <a:rPr lang="de-DE" dirty="0" err="1"/>
              <a:t>become</a:t>
            </a:r>
            <a:r>
              <a:rPr lang="de-DE" dirty="0"/>
              <a:t>. In </a:t>
            </a:r>
            <a:r>
              <a:rPr lang="de-DE" dirty="0" err="1"/>
              <a:t>the</a:t>
            </a:r>
            <a:r>
              <a:rPr lang="de-DE" dirty="0"/>
              <a:t> end </a:t>
            </a:r>
            <a:r>
              <a:rPr lang="de-DE" dirty="0" err="1"/>
              <a:t>it‘s</a:t>
            </a:r>
            <a:r>
              <a:rPr lang="de-DE" dirty="0"/>
              <a:t> </a:t>
            </a:r>
            <a:r>
              <a:rPr lang="de-DE" dirty="0" err="1"/>
              <a:t>faster</a:t>
            </a:r>
            <a:r>
              <a:rPr lang="de-DE" dirty="0"/>
              <a:t> </a:t>
            </a:r>
            <a:r>
              <a:rPr lang="de-DE" dirty="0" err="1"/>
              <a:t>than</a:t>
            </a:r>
            <a:r>
              <a:rPr lang="de-DE" dirty="0"/>
              <a:t> </a:t>
            </a:r>
            <a:r>
              <a:rPr lang="de-DE" dirty="0" err="1"/>
              <a:t>solving</a:t>
            </a:r>
            <a:r>
              <a:rPr lang="de-DE" dirty="0"/>
              <a:t> a </a:t>
            </a:r>
            <a:r>
              <a:rPr lang="de-DE" dirty="0" err="1"/>
              <a:t>single</a:t>
            </a:r>
            <a:r>
              <a:rPr lang="de-DE" dirty="0"/>
              <a:t> </a:t>
            </a:r>
            <a:r>
              <a:rPr lang="de-DE" dirty="0" err="1"/>
              <a:t>import</a:t>
            </a:r>
            <a:r>
              <a:rPr lang="de-DE" dirty="0"/>
              <a:t> </a:t>
            </a:r>
            <a:r>
              <a:rPr lang="de-DE" dirty="0" err="1"/>
              <a:t>error</a:t>
            </a:r>
            <a:r>
              <a:rPr lang="de-DE" dirty="0"/>
              <a:t>.</a:t>
            </a:r>
            <a:endParaRPr dirty="0"/>
          </a:p>
          <a:p>
            <a:pPr indent="-330192">
              <a:buSzPts val="1700"/>
              <a:defRPr sz="1700"/>
            </a:pPr>
            <a:endParaRPr dirty="0"/>
          </a:p>
          <a:p>
            <a:pPr indent="-330192">
              <a:buSzPts val="1700"/>
              <a:defRPr sz="1700"/>
            </a:pPr>
            <a:r>
              <a:rPr lang="en-US" b="1" dirty="0">
                <a:solidFill>
                  <a:schemeClr val="accent1"/>
                </a:solidFill>
              </a:rPr>
              <a:t>You unlock so many abilities with only a little effort</a:t>
            </a:r>
          </a:p>
          <a:p>
            <a:pPr lvl="1" indent="-330192">
              <a:buSzPts val="1700"/>
              <a:defRPr sz="1700"/>
            </a:pPr>
            <a:r>
              <a:rPr lang="en-US" dirty="0"/>
              <a:t>sharing code, publishing, endlessly looking for functions or files, avoiding import errors when moving files, …</a:t>
            </a:r>
          </a:p>
          <a:p>
            <a:pPr lvl="1"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r>
              <a:rPr lang="en-US" b="1" dirty="0">
                <a:solidFill>
                  <a:schemeClr val="accent1"/>
                </a:solidFill>
              </a:rPr>
              <a:t>If you continue coding after inside but especially outside academia, this will be the standard you will encounter.</a:t>
            </a:r>
            <a:endParaRPr b="1" dirty="0">
              <a:solidFill>
                <a:schemeClr val="accent1"/>
              </a:solidFill>
            </a:endParaRPr>
          </a:p>
          <a:p>
            <a:pPr indent="-330192">
              <a:buSzPts val="1700"/>
              <a:defRPr sz="1700"/>
            </a:pPr>
            <a:endParaRPr dirty="0"/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24</a:t>
            </a:fld>
            <a:endParaRPr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45CF6DC-093F-023B-E342-A40246170036}"/>
              </a:ext>
            </a:extLst>
          </p:cNvPr>
          <p:cNvSpPr txBox="1">
            <a:spLocks/>
          </p:cNvSpPr>
          <p:nvPr/>
        </p:nvSpPr>
        <p:spPr>
          <a:xfrm>
            <a:off x="869152" y="0"/>
            <a:ext cx="4775377" cy="91237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t">
            <a:normAutofit/>
          </a:bodyPr>
          <a:lstStyle>
            <a:lvl1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1pPr>
            <a:lvl2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2pPr>
            <a:lvl3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3pPr>
            <a:lvl4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4pPr>
            <a:lvl5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5pPr>
            <a:lvl6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6pPr>
            <a:lvl7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7pPr>
            <a:lvl8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8pPr>
            <a:lvl9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9pPr>
          </a:lstStyle>
          <a:p>
            <a:pPr hangingPunct="1"/>
            <a:r>
              <a:rPr lang="en-US" dirty="0"/>
              <a:t>All the advantages</a:t>
            </a:r>
          </a:p>
        </p:txBody>
      </p:sp>
    </p:spTree>
    <p:extLst>
      <p:ext uri="{BB962C8B-B14F-4D97-AF65-F5344CB8AC3E}">
        <p14:creationId xmlns:p14="http://schemas.microsoft.com/office/powerpoint/2010/main" val="458086769"/>
      </p:ext>
    </p:extLst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55BC131-3AA8-1EF3-0ED4-DB05672DA6BF}"/>
              </a:ext>
            </a:extLst>
          </p:cNvPr>
          <p:cNvSpPr txBox="1">
            <a:spLocks/>
          </p:cNvSpPr>
          <p:nvPr/>
        </p:nvSpPr>
        <p:spPr>
          <a:xfrm>
            <a:off x="869151" y="0"/>
            <a:ext cx="2446543" cy="91237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t">
            <a:normAutofit fontScale="97500"/>
          </a:bodyPr>
          <a:lstStyle>
            <a:lvl1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1pPr>
            <a:lvl2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2pPr>
            <a:lvl3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3pPr>
            <a:lvl4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4pPr>
            <a:lvl5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5pPr>
            <a:lvl6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6pPr>
            <a:lvl7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7pPr>
            <a:lvl8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8pPr>
            <a:lvl9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9pPr>
          </a:lstStyle>
          <a:p>
            <a:pPr hangingPunct="1"/>
            <a:r>
              <a:rPr lang="en-US" dirty="0"/>
              <a:t>Our goal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0616CC4D-C0E3-2A58-8FFF-530E6F16256E}"/>
              </a:ext>
            </a:extLst>
          </p:cNvPr>
          <p:cNvSpPr txBox="1">
            <a:spLocks/>
          </p:cNvSpPr>
          <p:nvPr/>
        </p:nvSpPr>
        <p:spPr>
          <a:xfrm>
            <a:off x="869151" y="845032"/>
            <a:ext cx="7707721" cy="37530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normAutofit/>
          </a:bodyPr>
          <a:lstStyle>
            <a:lvl1pPr marL="457189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▪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1pPr>
            <a:lvl2pPr marL="914377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2pPr>
            <a:lvl3pPr marL="1371565" marR="0" indent="-317491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3pPr>
            <a:lvl4pPr marL="1828754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4pPr>
            <a:lvl5pPr marL="2285943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○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5pPr>
            <a:lvl6pPr marL="27432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6pPr>
            <a:lvl7pPr marL="32004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●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7pPr>
            <a:lvl8pPr marL="36576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○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8pPr>
            <a:lvl9pPr marL="41148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9pPr>
          </a:lstStyle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3A81BA"/>
                </a:solidFill>
                <a:latin typeface="Avenir Heavy"/>
                <a:ea typeface="Avenir Heavy"/>
                <a:cs typeface="Avenir Heavy"/>
                <a:sym typeface="Avenir Heavy"/>
              </a:rPr>
              <a:t>Local importing</a:t>
            </a:r>
          </a:p>
          <a:p>
            <a:pPr marL="457188" lvl="1" indent="0" hangingPunct="1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3A81BA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</a:t>
            </a:r>
            <a:r>
              <a:rPr lang="en-US" dirty="0">
                <a:solidFill>
                  <a:srgbClr val="3A81BA"/>
                </a:solidFill>
                <a:latin typeface="Avenir Heavy"/>
                <a:ea typeface="Avenir Heavy"/>
                <a:cs typeface="Avenir Heavy"/>
                <a:sym typeface="Avenir Heavy"/>
              </a:rPr>
              <a:t> review and best practices</a:t>
            </a:r>
          </a:p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ED72D9"/>
                </a:solidFill>
                <a:latin typeface="Avenir Heavy"/>
                <a:ea typeface="Avenir Heavy"/>
                <a:cs typeface="Avenir Heavy"/>
                <a:sym typeface="Avenir Heavy"/>
              </a:rPr>
              <a:t>Editable installations</a:t>
            </a:r>
          </a:p>
          <a:p>
            <a:pPr marL="457188" lvl="1" indent="0" hangingPunct="1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ED72D9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</a:t>
            </a:r>
            <a:r>
              <a:rPr lang="en-US" dirty="0">
                <a:solidFill>
                  <a:srgbClr val="ED72D9"/>
                </a:solidFill>
                <a:latin typeface="Avenir Heavy"/>
                <a:ea typeface="Avenir Heavy"/>
                <a:cs typeface="Avenir Heavy"/>
                <a:sym typeface="Avenir Heavy"/>
              </a:rPr>
              <a:t> avoid importing errors</a:t>
            </a:r>
          </a:p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rPr>
              <a:t>Python package structure and code organization</a:t>
            </a:r>
          </a:p>
          <a:p>
            <a:pPr marL="457188" lvl="1" indent="0" hangingPunct="1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</a:t>
            </a:r>
            <a:r>
              <a:rPr lang="en-US" dirty="0"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rPr>
              <a:t> organize folders and files in a standardized way</a:t>
            </a:r>
          </a:p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8B81D2"/>
                </a:solidFill>
                <a:latin typeface="Avenir Heavy"/>
                <a:ea typeface="Avenir Heavy"/>
                <a:cs typeface="Avenir Heavy"/>
                <a:sym typeface="Avenir Heavy"/>
              </a:rPr>
              <a:t>Environments</a:t>
            </a:r>
          </a:p>
          <a:p>
            <a:pPr marL="742938" lvl="1" indent="-285750" hangingPunct="1">
              <a:buFont typeface="Wingdings" pitchFamily="2" charset="2"/>
              <a:buChar char="à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8B81D2"/>
                </a:solidFill>
                <a:latin typeface="Avenir Heavy"/>
                <a:ea typeface="Avenir Heavy"/>
                <a:cs typeface="Avenir Heavy"/>
                <a:sym typeface="Avenir Heavy"/>
              </a:rPr>
              <a:t>avoid and alleviate package installation problems</a:t>
            </a:r>
          </a:p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2D6391"/>
                </a:solidFill>
              </a:rPr>
              <a:t>Documentation and formatting tools</a:t>
            </a:r>
          </a:p>
          <a:p>
            <a:pPr marL="457188" lvl="1" indent="0" hangingPunct="1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2D6391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 make code more readable and usable</a:t>
            </a:r>
            <a:endParaRPr lang="en-US" dirty="0">
              <a:solidFill>
                <a:schemeClr val="accent4"/>
              </a:solidFill>
              <a:latin typeface="Avenir Heavy"/>
              <a:ea typeface="Avenir Heavy"/>
              <a:cs typeface="Avenir Heavy"/>
              <a:sym typeface="Avenir Heavy"/>
            </a:endParaRPr>
          </a:p>
        </p:txBody>
      </p:sp>
      <p:sp>
        <p:nvSpPr>
          <p:cNvPr id="2" name="Pfeil nach rechts 1">
            <a:extLst>
              <a:ext uri="{FF2B5EF4-FFF2-40B4-BE49-F238E27FC236}">
                <a16:creationId xmlns:a16="http://schemas.microsoft.com/office/drawing/2014/main" id="{65638A2A-537C-9D96-B1FF-C5EC50161427}"/>
              </a:ext>
            </a:extLst>
          </p:cNvPr>
          <p:cNvSpPr/>
          <p:nvPr/>
        </p:nvSpPr>
        <p:spPr>
          <a:xfrm rot="9576828">
            <a:off x="3228407" y="1334290"/>
            <a:ext cx="573137" cy="431647"/>
          </a:xfrm>
          <a:prstGeom prst="rightArrow">
            <a:avLst>
              <a:gd name="adj1" fmla="val 28570"/>
              <a:gd name="adj2" fmla="val 50000"/>
            </a:avLst>
          </a:prstGeom>
          <a:solidFill>
            <a:srgbClr val="ED72D9"/>
          </a:solidFill>
          <a:ln w="25400" cap="flat">
            <a:solidFill>
              <a:srgbClr val="ED72D9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pic>
        <p:nvPicPr>
          <p:cNvPr id="6" name="Picture 2" descr="Im Proud Of Myself GIFs - Find &amp; Share on GIPHY">
            <a:extLst>
              <a:ext uri="{FF2B5EF4-FFF2-40B4-BE49-F238E27FC236}">
                <a16:creationId xmlns:a16="http://schemas.microsoft.com/office/drawing/2014/main" id="{16F907C4-1F42-16A9-C835-1EBC562446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1452" y="2154374"/>
            <a:ext cx="2540000" cy="2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7303902"/>
      </p:ext>
    </p:extLst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DF618D7-44F3-93BF-0FBC-CE4DC6B5BC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break </a:t>
            </a:r>
            <a:r>
              <a:rPr lang="de-DE" dirty="0" err="1"/>
              <a:t>now</a:t>
            </a:r>
            <a:r>
              <a:rPr lang="de-DE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87373111"/>
      </p:ext>
    </p:extLst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Title 2"/>
          <p:cNvSpPr txBox="1"/>
          <p:nvPr/>
        </p:nvSpPr>
        <p:spPr>
          <a:xfrm>
            <a:off x="1757197" y="2436323"/>
            <a:ext cx="7137423" cy="6155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ctr">
            <a:spAutoFit/>
          </a:bodyPr>
          <a:lstStyle>
            <a:lvl1pPr>
              <a:defRPr sz="2800">
                <a:solidFill>
                  <a:srgbClr val="F4FFEE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rPr lang="en-US" dirty="0"/>
              <a:t>how to organize content of python files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94234638"/>
      </p:ext>
    </p:extLst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6367991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rPr lang="de-DE" dirty="0" err="1"/>
              <a:t>package</a:t>
            </a:r>
            <a:r>
              <a:rPr lang="de-DE" dirty="0"/>
              <a:t> </a:t>
            </a:r>
            <a:r>
              <a:rPr lang="de-DE" dirty="0" err="1"/>
              <a:t>structure</a:t>
            </a:r>
            <a:r>
              <a:rPr lang="de-DE" dirty="0"/>
              <a:t> II</a:t>
            </a:r>
          </a:p>
        </p:txBody>
      </p:sp>
      <p:sp>
        <p:nvSpPr>
          <p:cNvPr id="409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28</a:t>
            </a:fld>
            <a:endParaRPr/>
          </a:p>
        </p:txBody>
      </p:sp>
      <p:sp>
        <p:nvSpPr>
          <p:cNvPr id="410" name="Text Placeholder 1"/>
          <p:cNvSpPr txBox="1">
            <a:spLocks noGrp="1"/>
          </p:cNvSpPr>
          <p:nvPr>
            <p:ph type="body" idx="1"/>
          </p:nvPr>
        </p:nvSpPr>
        <p:spPr>
          <a:xfrm>
            <a:off x="869150" y="845999"/>
            <a:ext cx="4108486" cy="359811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/>
              <a:t>Here </a:t>
            </a:r>
            <a:r>
              <a:rPr lang="de-DE" dirty="0" err="1"/>
              <a:t>is</a:t>
            </a:r>
            <a:r>
              <a:rPr lang="de-DE" dirty="0"/>
              <a:t> an </a:t>
            </a:r>
            <a:r>
              <a:rPr lang="de-DE" dirty="0" err="1"/>
              <a:t>example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a Python </a:t>
            </a:r>
            <a:r>
              <a:rPr lang="de-DE" dirty="0" err="1"/>
              <a:t>package</a:t>
            </a:r>
            <a:r>
              <a:rPr lang="de-DE" dirty="0"/>
              <a:t> </a:t>
            </a:r>
            <a:r>
              <a:rPr lang="de-DE" dirty="0" err="1"/>
              <a:t>structure</a:t>
            </a:r>
            <a:endParaRPr lang="de-DE" dirty="0"/>
          </a:p>
          <a:p>
            <a:pPr marL="859514" lvl="1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 err="1"/>
              <a:t>What</a:t>
            </a:r>
            <a:r>
              <a:rPr lang="de-DE" dirty="0"/>
              <a:t> do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notice</a:t>
            </a:r>
            <a:r>
              <a:rPr lang="de-DE" dirty="0"/>
              <a:t> </a:t>
            </a:r>
            <a:r>
              <a:rPr lang="de-DE" dirty="0" err="1"/>
              <a:t>about</a:t>
            </a:r>
            <a:r>
              <a:rPr lang="de-DE" dirty="0"/>
              <a:t> </a:t>
            </a:r>
            <a:r>
              <a:rPr lang="de-DE" dirty="0" err="1"/>
              <a:t>how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files</a:t>
            </a:r>
            <a:r>
              <a:rPr lang="de-DE" dirty="0"/>
              <a:t> and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folders</a:t>
            </a:r>
            <a:r>
              <a:rPr lang="de-DE" dirty="0"/>
              <a:t> </a:t>
            </a:r>
            <a:r>
              <a:rPr lang="de-DE" b="1" i="1" dirty="0" err="1"/>
              <a:t>that</a:t>
            </a:r>
            <a:r>
              <a:rPr lang="de-DE" b="1" i="1" dirty="0"/>
              <a:t> </a:t>
            </a:r>
            <a:r>
              <a:rPr lang="de-DE" b="1" i="1" dirty="0" err="1"/>
              <a:t>contain</a:t>
            </a:r>
            <a:r>
              <a:rPr lang="de-DE" b="1" i="1" dirty="0"/>
              <a:t> code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organised</a:t>
            </a:r>
            <a:r>
              <a:rPr lang="de-DE" dirty="0"/>
              <a:t>?</a:t>
            </a:r>
          </a:p>
          <a:p>
            <a:pPr marL="859514" lvl="1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 err="1"/>
              <a:t>How</a:t>
            </a:r>
            <a:r>
              <a:rPr lang="de-DE" dirty="0"/>
              <a:t> do </a:t>
            </a:r>
            <a:r>
              <a:rPr lang="de-DE" dirty="0" err="1"/>
              <a:t>you</a:t>
            </a:r>
            <a:r>
              <a:rPr lang="de-DE" dirty="0"/>
              <a:t> do </a:t>
            </a:r>
            <a:r>
              <a:rPr lang="de-DE" dirty="0" err="1"/>
              <a:t>this</a:t>
            </a:r>
            <a:r>
              <a:rPr lang="de-DE" dirty="0"/>
              <a:t>, </a:t>
            </a:r>
            <a:r>
              <a:rPr lang="de-DE" dirty="0" err="1"/>
              <a:t>does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differ</a:t>
            </a:r>
            <a:r>
              <a:rPr lang="de-DE" dirty="0"/>
              <a:t>?</a:t>
            </a:r>
          </a:p>
          <a:p>
            <a:pPr marL="859514" lvl="1" indent="-312920" defTabSz="804672">
              <a:spcBef>
                <a:spcPts val="500"/>
              </a:spcBef>
              <a:buSzPct val="100000"/>
              <a:defRPr sz="1760"/>
            </a:pPr>
            <a:endParaRPr lang="de-DE" dirty="0"/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 err="1"/>
              <a:t>Discuss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</a:t>
            </a:r>
            <a:r>
              <a:rPr lang="de-DE" dirty="0" err="1"/>
              <a:t>partner</a:t>
            </a:r>
            <a:endParaRPr lang="de-DE" dirty="0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584A5154-7CF6-DF89-75A9-E3D2708ECFC0}"/>
              </a:ext>
            </a:extLst>
          </p:cNvPr>
          <p:cNvSpPr txBox="1"/>
          <p:nvPr/>
        </p:nvSpPr>
        <p:spPr>
          <a:xfrm>
            <a:off x="5324833" y="1226679"/>
            <a:ext cx="3331029" cy="34778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my_project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notebooks_scripts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demo.ipynb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recreate_paper_figures.py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LICENSE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pyproject.toml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README.md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src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package_name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__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init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__.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analysis.py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constants.py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data_preprocessing.py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data_visualization.py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file_io.py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models.py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tests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test_analysis.py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test_data_processing.py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test_models.py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1033088"/>
      </p:ext>
    </p:extLst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Text Placeholder 1"/>
          <p:cNvSpPr txBox="1">
            <a:spLocks noGrp="1"/>
          </p:cNvSpPr>
          <p:nvPr>
            <p:ph type="body" idx="1"/>
          </p:nvPr>
        </p:nvSpPr>
        <p:spPr>
          <a:xfrm>
            <a:off x="869150" y="846000"/>
            <a:ext cx="7405697" cy="3295294"/>
          </a:xfrm>
          <a:prstGeom prst="rect">
            <a:avLst/>
          </a:prstGeom>
        </p:spPr>
        <p:txBody>
          <a:bodyPr/>
          <a:lstStyle/>
          <a:p>
            <a:pPr marL="0" indent="0">
              <a:buClrTx/>
              <a:buSzTx/>
              <a:buFontTx/>
              <a:buNone/>
            </a:pPr>
            <a:endParaRPr dirty="0"/>
          </a:p>
        </p:txBody>
      </p:sp>
      <p:sp>
        <p:nvSpPr>
          <p:cNvPr id="453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29</a:t>
            </a:fld>
            <a:endParaRPr/>
          </a:p>
        </p:txBody>
      </p:sp>
      <p:sp>
        <p:nvSpPr>
          <p:cNvPr id="454" name="Title 4"/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1780264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rPr lang="en-US" dirty="0"/>
              <a:t>Notes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75843534"/>
      </p:ext>
    </p:extLst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4548497" cy="3775947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Like in many other areas in life, </a:t>
            </a:r>
            <a:br>
              <a:rPr lang="en-US" dirty="0"/>
            </a:br>
            <a:r>
              <a:rPr lang="en-US" dirty="0"/>
              <a:t>code is often organized </a:t>
            </a:r>
            <a:r>
              <a:rPr lang="en-US" b="1" i="1" dirty="0"/>
              <a:t>by purpose or thematically</a:t>
            </a:r>
            <a:br>
              <a:rPr lang="en-US" b="1" i="1" dirty="0"/>
            </a:br>
            <a:endParaRPr lang="en-US" dirty="0"/>
          </a:p>
          <a:p>
            <a:pPr indent="-330192">
              <a:buSzPts val="1700"/>
              <a:defRPr sz="1700"/>
            </a:pPr>
            <a:r>
              <a:rPr lang="en-US" dirty="0"/>
              <a:t>Separate folders:</a:t>
            </a:r>
          </a:p>
          <a:p>
            <a:pPr lvl="1" indent="-330192">
              <a:buSzPts val="1700"/>
              <a:defRPr sz="1700"/>
            </a:pPr>
            <a:r>
              <a:rPr lang="en-US" b="1" i="1" dirty="0" err="1"/>
              <a:t>src</a:t>
            </a:r>
            <a:r>
              <a:rPr lang="en-US" dirty="0"/>
              <a:t> - code that is being developed</a:t>
            </a:r>
          </a:p>
          <a:p>
            <a:pPr lvl="1" indent="-330192">
              <a:buSzPts val="1700"/>
              <a:defRPr sz="1700"/>
            </a:pPr>
            <a:r>
              <a:rPr lang="en-US" b="1" i="1" dirty="0"/>
              <a:t>scripts and notebooks </a:t>
            </a:r>
            <a:r>
              <a:rPr lang="en-US" dirty="0"/>
              <a:t>– for demonstrations, teaching, examples, accompanying papers</a:t>
            </a:r>
          </a:p>
          <a:p>
            <a:pPr lvl="1" indent="-330192">
              <a:buSzPts val="1700"/>
              <a:defRPr sz="1700"/>
            </a:pPr>
            <a:r>
              <a:rPr lang="en-US" b="1" i="1" dirty="0"/>
              <a:t>tests</a:t>
            </a:r>
            <a:r>
              <a:rPr lang="en-US" dirty="0"/>
              <a:t> – you will learn about these tomorrow </a:t>
            </a:r>
            <a:r>
              <a:rPr lang="en-US" dirty="0">
                <a:sym typeface="Wingdings" pitchFamily="2" charset="2"/>
              </a:rPr>
              <a:t></a:t>
            </a:r>
            <a:endParaRPr dirty="0"/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30</a:t>
            </a:fld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185848-9117-DBC3-D06F-0C2616355B2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5346018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 fontScale="90000"/>
          </a:bodyPr>
          <a:lstStyle/>
          <a:p>
            <a:r>
              <a:rPr lang="en-US" dirty="0" err="1"/>
              <a:t>Organising</a:t>
            </a:r>
            <a:r>
              <a:rPr lang="en-US" dirty="0"/>
              <a:t> file contents</a:t>
            </a:r>
            <a:endParaRPr dirty="0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599B172C-3EA4-4222-26C9-F7ABC7BD62A0}"/>
              </a:ext>
            </a:extLst>
          </p:cNvPr>
          <p:cNvSpPr txBox="1"/>
          <p:nvPr/>
        </p:nvSpPr>
        <p:spPr>
          <a:xfrm>
            <a:off x="5324833" y="1226679"/>
            <a:ext cx="3331029" cy="34778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my_project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chemeClr val="bg1"/>
                </a:solidFill>
                <a:highlight>
                  <a:srgbClr val="008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chemeClr val="bg1"/>
                </a:solidFill>
                <a:highlight>
                  <a:srgbClr val="008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notebooks_scripts</a:t>
            </a:r>
            <a:endParaRPr lang="de-DE" sz="1100" b="1" dirty="0">
              <a:solidFill>
                <a:schemeClr val="bg1"/>
              </a:solidFill>
              <a:highlight>
                <a:srgbClr val="008000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demo.ipynb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recreate_paper_figures.py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pyproject.toml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README.md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requirements.txt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chemeClr val="bg1"/>
                </a:solidFill>
                <a:highlight>
                  <a:srgbClr val="008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chemeClr val="bg1"/>
                </a:solidFill>
                <a:highlight>
                  <a:srgbClr val="008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src</a:t>
            </a:r>
            <a:r>
              <a:rPr lang="de-DE" sz="1100" b="1" dirty="0">
                <a:solidFill>
                  <a:schemeClr val="bg1"/>
                </a:solidFill>
                <a:highlight>
                  <a:srgbClr val="008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package_name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__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init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__.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analysis.py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constants.py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data_preprocessing.py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data_visualization.py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file_io.py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models.py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chemeClr val="bg1"/>
                </a:solidFill>
                <a:highlight>
                  <a:srgbClr val="008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chemeClr val="bg1"/>
                </a:solidFill>
                <a:highlight>
                  <a:srgbClr val="008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tests</a:t>
            </a:r>
            <a:r>
              <a:rPr lang="de-DE" sz="1100" b="1" dirty="0">
                <a:solidFill>
                  <a:schemeClr val="bg1"/>
                </a:solidFill>
                <a:highlight>
                  <a:srgbClr val="008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test_analysis.py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test_data_processing.py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test_models.py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0273143"/>
      </p:ext>
    </p:extLst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4455682" cy="3775947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Like in many other areas in life, </a:t>
            </a:r>
            <a:br>
              <a:rPr lang="en-US" dirty="0"/>
            </a:br>
            <a:r>
              <a:rPr lang="en-US" dirty="0"/>
              <a:t>code is often organized </a:t>
            </a:r>
            <a:r>
              <a:rPr lang="en-US" b="1" i="1" dirty="0"/>
              <a:t>by purpose or thematically</a:t>
            </a:r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r>
              <a:rPr lang="en-US" dirty="0"/>
              <a:t>Separate code into files/folders by</a:t>
            </a:r>
          </a:p>
          <a:p>
            <a:pPr lvl="1" indent="-330192">
              <a:buSzPts val="1700"/>
              <a:defRPr sz="1700"/>
            </a:pPr>
            <a:r>
              <a:rPr lang="en-US" b="1" i="1" dirty="0"/>
              <a:t>theme / purpose</a:t>
            </a:r>
            <a:r>
              <a:rPr lang="en-US" dirty="0"/>
              <a:t> – data handling, </a:t>
            </a:r>
            <a:br>
              <a:rPr lang="en-US" dirty="0"/>
            </a:br>
            <a:r>
              <a:rPr lang="en-US" dirty="0"/>
              <a:t>preprocessing, plotting, …</a:t>
            </a:r>
          </a:p>
          <a:p>
            <a:pPr lvl="1" indent="-330192">
              <a:buSzPts val="1700"/>
              <a:defRPr sz="1700"/>
            </a:pPr>
            <a:r>
              <a:rPr lang="en-US" b="1" i="1" dirty="0"/>
              <a:t>type</a:t>
            </a:r>
            <a:r>
              <a:rPr lang="en-US" dirty="0"/>
              <a:t> – </a:t>
            </a:r>
            <a:r>
              <a:rPr lang="en-US" dirty="0" err="1"/>
              <a:t>i</a:t>
            </a:r>
            <a:r>
              <a:rPr lang="en-US" dirty="0"/>
              <a:t>/o config, parameters, </a:t>
            </a:r>
            <a:br>
              <a:rPr lang="en-US" dirty="0"/>
            </a:br>
            <a:r>
              <a:rPr lang="en-US" dirty="0"/>
              <a:t>functions</a:t>
            </a:r>
          </a:p>
          <a:p>
            <a:pPr lvl="1"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r>
              <a:rPr lang="en-US" b="1" dirty="0"/>
              <a:t>Single responsibility principle</a:t>
            </a:r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31</a:t>
            </a:fld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185848-9117-DBC3-D06F-0C2616355B2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5346018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 fontScale="90000"/>
          </a:bodyPr>
          <a:lstStyle/>
          <a:p>
            <a:r>
              <a:rPr lang="en-US" dirty="0" err="1"/>
              <a:t>Organising</a:t>
            </a:r>
            <a:r>
              <a:rPr lang="en-US" dirty="0"/>
              <a:t> file contents</a:t>
            </a:r>
            <a:endParaRPr dirty="0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599B172C-3EA4-4222-26C9-F7ABC7BD62A0}"/>
              </a:ext>
            </a:extLst>
          </p:cNvPr>
          <p:cNvSpPr txBox="1"/>
          <p:nvPr/>
        </p:nvSpPr>
        <p:spPr>
          <a:xfrm>
            <a:off x="5324833" y="1226679"/>
            <a:ext cx="3331029" cy="34778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my_project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notebooks_scripts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demo.ipynb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recreate_paper_figures.py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pyproject.toml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README.md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requirements.txt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src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package_name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__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init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__.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chemeClr val="bg1"/>
                </a:solidFill>
                <a:highlight>
                  <a:srgbClr val="008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analysis.py</a:t>
            </a:r>
            <a:endParaRPr lang="de-DE" sz="1100" b="1" dirty="0">
              <a:solidFill>
                <a:schemeClr val="bg1"/>
              </a:solidFill>
              <a:highlight>
                <a:srgbClr val="008000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chemeClr val="bg1"/>
                </a:solidFill>
                <a:highlight>
                  <a:srgbClr val="008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constants.py</a:t>
            </a:r>
            <a:endParaRPr lang="de-DE" sz="1100" b="1" dirty="0">
              <a:solidFill>
                <a:schemeClr val="bg1"/>
              </a:solidFill>
              <a:highlight>
                <a:srgbClr val="008000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chemeClr val="bg1"/>
                </a:solidFill>
                <a:highlight>
                  <a:srgbClr val="008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data_preprocessing.py</a:t>
            </a:r>
            <a:endParaRPr lang="de-DE" sz="1100" b="1" dirty="0">
              <a:solidFill>
                <a:schemeClr val="bg1"/>
              </a:solidFill>
              <a:highlight>
                <a:srgbClr val="008000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chemeClr val="bg1"/>
                </a:solidFill>
                <a:highlight>
                  <a:srgbClr val="008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data_visualization.py</a:t>
            </a:r>
            <a:endParaRPr lang="de-DE" sz="1100" b="1" dirty="0">
              <a:solidFill>
                <a:schemeClr val="bg1"/>
              </a:solidFill>
              <a:highlight>
                <a:srgbClr val="008000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chemeClr val="bg1"/>
                </a:solidFill>
                <a:highlight>
                  <a:srgbClr val="008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file_io.py</a:t>
            </a:r>
            <a:endParaRPr lang="de-DE" sz="1100" b="1" dirty="0">
              <a:solidFill>
                <a:schemeClr val="bg1"/>
              </a:solidFill>
              <a:highlight>
                <a:srgbClr val="008000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chemeClr val="bg1"/>
                </a:solidFill>
                <a:highlight>
                  <a:srgbClr val="008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models.py</a:t>
            </a:r>
            <a:endParaRPr lang="de-DE" sz="1100" b="1" dirty="0">
              <a:solidFill>
                <a:schemeClr val="bg1"/>
              </a:solidFill>
              <a:highlight>
                <a:srgbClr val="008000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tests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test_analysis.py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test_data_processing.py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test_models.py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755694"/>
      </p:ext>
    </p:extLst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4455682" cy="3775947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Within-module standard order:</a:t>
            </a:r>
          </a:p>
          <a:p>
            <a:pPr marL="1041373" lvl="2" indent="0">
              <a:buSzPts val="1700"/>
              <a:buNone/>
              <a:defRPr sz="1700"/>
            </a:pPr>
            <a:endParaRPr lang="en-US" b="1" dirty="0"/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32</a:t>
            </a:fld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185848-9117-DBC3-D06F-0C2616355B2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5346018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 fontScale="90000"/>
          </a:bodyPr>
          <a:lstStyle/>
          <a:p>
            <a:r>
              <a:rPr lang="en-US" dirty="0" err="1"/>
              <a:t>Organising</a:t>
            </a:r>
            <a:r>
              <a:rPr lang="en-US" dirty="0"/>
              <a:t> file contents</a:t>
            </a:r>
            <a:endParaRPr dirty="0"/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0BAA37EA-AA19-9840-361A-0F03A65DB27C}"/>
              </a:ext>
            </a:extLst>
          </p:cNvPr>
          <p:cNvSpPr/>
          <p:nvPr/>
        </p:nvSpPr>
        <p:spPr>
          <a:xfrm>
            <a:off x="4840129" y="912373"/>
            <a:ext cx="3025083" cy="954105"/>
          </a:xfrm>
          <a:prstGeom prst="rect">
            <a:avLst/>
          </a:prstGeom>
          <a:solidFill>
            <a:srgbClr val="FFFFFF"/>
          </a:solidFill>
          <a:ln w="38100" cap="flat">
            <a:solidFill>
              <a:schemeClr val="accent1"/>
            </a:solidFill>
            <a:prstDash val="dash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108000" marR="0" indent="0" algn="l" defTabSz="914400" rtl="0" fontAlgn="auto" latinLnBrk="0" hangingPunct="0">
              <a:buClrTx/>
              <a:buSzTx/>
              <a:buFontTx/>
              <a:buNone/>
              <a:tabLst/>
            </a:pPr>
            <a:r>
              <a:rPr kumimoji="0" lang="de-DE" sz="1400" b="1" i="0" u="none" strike="noStrike" cap="none" spc="0" normalizeH="0" baseline="0" dirty="0">
                <a:ln>
                  <a:noFill/>
                </a:ln>
                <a:solidFill>
                  <a:schemeClr val="accent1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1. </a:t>
            </a:r>
            <a:r>
              <a:rPr kumimoji="0" lang="de-DE" sz="1400" b="1" i="0" u="none" strike="noStrike" cap="none" spc="0" normalizeH="0" baseline="0" dirty="0" err="1">
                <a:ln>
                  <a:noFill/>
                </a:ln>
                <a:solidFill>
                  <a:schemeClr val="accent1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imports</a:t>
            </a:r>
            <a:endParaRPr kumimoji="0" lang="de-DE" sz="1400" b="1" i="0" u="none" strike="noStrike" cap="none" spc="0" normalizeH="0" baseline="0" dirty="0">
              <a:ln>
                <a:noFill/>
              </a:ln>
              <a:solidFill>
                <a:schemeClr val="accent1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  <a:p>
            <a:pPr marL="108000" marR="0" indent="-285750" algn="l" defTabSz="914400" rtl="0" fontAlgn="auto" latinLnBrk="0" hangingPunct="0">
              <a:buClrTx/>
              <a:buSzTx/>
              <a:buFontTx/>
              <a:buChar char="-"/>
              <a:tabLst/>
            </a:pPr>
            <a:r>
              <a:rPr lang="de-DE" b="1" dirty="0" err="1">
                <a:solidFill>
                  <a:schemeClr val="accent1"/>
                </a:solidFill>
              </a:rPr>
              <a:t>standard</a:t>
            </a:r>
            <a:r>
              <a:rPr lang="de-DE" b="1" dirty="0">
                <a:solidFill>
                  <a:schemeClr val="accent1"/>
                </a:solidFill>
              </a:rPr>
              <a:t> Python </a:t>
            </a:r>
            <a:r>
              <a:rPr lang="de-DE" b="1" dirty="0" err="1">
                <a:solidFill>
                  <a:schemeClr val="accent1"/>
                </a:solidFill>
              </a:rPr>
              <a:t>library</a:t>
            </a:r>
            <a:endParaRPr lang="de-DE" b="1" dirty="0">
              <a:solidFill>
                <a:schemeClr val="accent1"/>
              </a:solidFill>
            </a:endParaRPr>
          </a:p>
          <a:p>
            <a:pPr marL="108000" marR="0" indent="-285750" algn="l" defTabSz="914400" rtl="0" fontAlgn="auto" latinLnBrk="0" hangingPunct="0">
              <a:buClrTx/>
              <a:buSzTx/>
              <a:buFontTx/>
              <a:buChar char="-"/>
              <a:tabLst/>
            </a:pPr>
            <a:r>
              <a:rPr lang="de-DE" b="1" dirty="0" err="1">
                <a:solidFill>
                  <a:schemeClr val="accent1"/>
                </a:solidFill>
              </a:rPr>
              <a:t>installed</a:t>
            </a:r>
            <a:r>
              <a:rPr lang="de-DE" b="1" dirty="0">
                <a:solidFill>
                  <a:schemeClr val="accent1"/>
                </a:solidFill>
              </a:rPr>
              <a:t> </a:t>
            </a:r>
            <a:r>
              <a:rPr lang="de-DE" b="1" dirty="0" err="1">
                <a:solidFill>
                  <a:schemeClr val="accent1"/>
                </a:solidFill>
              </a:rPr>
              <a:t>packages</a:t>
            </a:r>
            <a:endParaRPr lang="de-DE" b="1" dirty="0">
              <a:solidFill>
                <a:schemeClr val="accent1"/>
              </a:solidFill>
            </a:endParaRPr>
          </a:p>
          <a:p>
            <a:pPr marL="108000" marR="0" indent="-285750" algn="l" defTabSz="914400" rtl="0" fontAlgn="auto" latinLnBrk="0" hangingPunct="0">
              <a:buClrTx/>
              <a:buSzTx/>
              <a:buFontTx/>
              <a:buChar char="-"/>
              <a:tabLst/>
            </a:pPr>
            <a:r>
              <a:rPr lang="de-DE" b="1" dirty="0" err="1">
                <a:solidFill>
                  <a:schemeClr val="accent1"/>
                </a:solidFill>
              </a:rPr>
              <a:t>local</a:t>
            </a:r>
            <a:r>
              <a:rPr lang="de-DE" b="1" dirty="0">
                <a:solidFill>
                  <a:schemeClr val="accent1"/>
                </a:solidFill>
              </a:rPr>
              <a:t> </a:t>
            </a:r>
            <a:r>
              <a:rPr lang="de-DE" b="1" dirty="0" err="1">
                <a:solidFill>
                  <a:schemeClr val="accent1"/>
                </a:solidFill>
              </a:rPr>
              <a:t>modules</a:t>
            </a:r>
            <a:endParaRPr lang="de-DE" b="1" dirty="0">
              <a:solidFill>
                <a:schemeClr val="accent1"/>
              </a:solidFill>
            </a:endParaRP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3EB428C6-C919-8DBB-FC96-33D11A430730}"/>
              </a:ext>
            </a:extLst>
          </p:cNvPr>
          <p:cNvSpPr/>
          <p:nvPr/>
        </p:nvSpPr>
        <p:spPr>
          <a:xfrm>
            <a:off x="4840128" y="2163919"/>
            <a:ext cx="3025083" cy="523218"/>
          </a:xfrm>
          <a:prstGeom prst="rect">
            <a:avLst/>
          </a:prstGeom>
          <a:solidFill>
            <a:srgbClr val="FFFFFF"/>
          </a:solidFill>
          <a:ln w="38100" cap="flat">
            <a:solidFill>
              <a:schemeClr val="accent4"/>
            </a:solidFill>
            <a:prstDash val="dash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108000" marR="0" indent="0" algn="l" defTabSz="914400" rtl="0" fontAlgn="auto" latinLnBrk="0" hangingPunct="0">
              <a:buClrTx/>
              <a:buSzTx/>
              <a:buFontTx/>
              <a:buNone/>
              <a:tabLst/>
            </a:pPr>
            <a:r>
              <a:rPr kumimoji="0" lang="de-DE" sz="1400" b="1" i="0" u="none" strike="noStrike" cap="none" spc="0" normalizeH="0" baseline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2. </a:t>
            </a:r>
            <a:r>
              <a:rPr kumimoji="0" lang="de-DE" sz="1400" b="1" i="0" u="none" strike="noStrike" cap="none" spc="0" normalizeH="0" baseline="0" dirty="0" err="1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constants</a:t>
            </a:r>
            <a:endParaRPr kumimoji="0" lang="de-DE" sz="1400" b="1" i="0" u="none" strike="noStrike" cap="none" spc="0" normalizeH="0" baseline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  <a:p>
            <a:pPr marL="108000"/>
            <a:r>
              <a:rPr lang="de-DE" sz="14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DATA_DIR = "/</a:t>
            </a:r>
            <a:r>
              <a:rPr lang="de-DE" sz="14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path</a:t>
            </a:r>
            <a:r>
              <a:rPr lang="de-DE" sz="14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de-DE" sz="14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to</a:t>
            </a:r>
            <a:r>
              <a:rPr lang="de-DE" sz="14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de-DE" sz="14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4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A41DA84C-8006-D531-F59D-3598342FF0F6}"/>
              </a:ext>
            </a:extLst>
          </p:cNvPr>
          <p:cNvSpPr/>
          <p:nvPr/>
        </p:nvSpPr>
        <p:spPr>
          <a:xfrm>
            <a:off x="4840127" y="2980896"/>
            <a:ext cx="3025083" cy="738662"/>
          </a:xfrm>
          <a:prstGeom prst="rect">
            <a:avLst/>
          </a:prstGeom>
          <a:solidFill>
            <a:srgbClr val="FFFFFF"/>
          </a:solidFill>
          <a:ln w="38100" cap="flat">
            <a:solidFill>
              <a:schemeClr val="accent5"/>
            </a:solidFill>
            <a:prstDash val="dash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108000" marR="0" indent="0" algn="l" defTabSz="914400" rtl="0" fontAlgn="auto" latinLnBrk="0" hangingPunct="0">
              <a:buClrTx/>
              <a:buSzTx/>
              <a:buFontTx/>
              <a:buNone/>
              <a:tabLst/>
            </a:pPr>
            <a:r>
              <a:rPr lang="de-DE" b="1" dirty="0">
                <a:solidFill>
                  <a:schemeClr val="accent5"/>
                </a:solidFill>
              </a:rPr>
              <a:t>3</a:t>
            </a:r>
            <a:r>
              <a:rPr kumimoji="0" lang="de-DE" sz="1400" b="1" i="0" u="none" strike="noStrike" cap="none" spc="0" normalizeH="0" baseline="0" dirty="0">
                <a:ln>
                  <a:noFill/>
                </a:ln>
                <a:solidFill>
                  <a:schemeClr val="accent5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. </a:t>
            </a:r>
            <a:r>
              <a:rPr kumimoji="0" lang="de-DE" sz="1400" b="1" i="0" u="none" strike="noStrike" cap="none" spc="0" normalizeH="0" baseline="0" dirty="0" err="1">
                <a:ln>
                  <a:noFill/>
                </a:ln>
                <a:solidFill>
                  <a:schemeClr val="accent5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classes</a:t>
            </a:r>
            <a:r>
              <a:rPr kumimoji="0" lang="de-DE" sz="1400" b="1" i="0" u="none" strike="noStrike" cap="none" spc="0" normalizeH="0" baseline="0" dirty="0">
                <a:ln>
                  <a:noFill/>
                </a:ln>
                <a:solidFill>
                  <a:schemeClr val="accent5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 and </a:t>
            </a:r>
            <a:r>
              <a:rPr kumimoji="0" lang="de-DE" sz="1400" b="1" i="0" u="none" strike="noStrike" cap="none" spc="0" normalizeH="0" baseline="0" dirty="0" err="1">
                <a:ln>
                  <a:noFill/>
                </a:ln>
                <a:solidFill>
                  <a:schemeClr val="accent5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functions</a:t>
            </a:r>
            <a:endParaRPr kumimoji="0" lang="de-DE" sz="1400" b="1" i="0" u="none" strike="noStrike" cap="none" spc="0" normalizeH="0" baseline="0" dirty="0">
              <a:ln>
                <a:noFill/>
              </a:ln>
              <a:solidFill>
                <a:schemeClr val="accent5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  <a:p>
            <a:pPr marL="108000"/>
            <a:r>
              <a:rPr lang="de-DE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class</a:t>
            </a:r>
            <a:r>
              <a:rPr lang="de-DE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ClassName</a:t>
            </a:r>
            <a:r>
              <a:rPr lang="de-DE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pPr marL="108000"/>
            <a:r>
              <a:rPr lang="de-DE" sz="14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de-DE" sz="14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4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func_name</a:t>
            </a:r>
            <a:r>
              <a:rPr lang="de-DE" sz="14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():</a:t>
            </a: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728E2DBB-8D6D-D186-D3BE-01DF2333A567}"/>
              </a:ext>
            </a:extLst>
          </p:cNvPr>
          <p:cNvSpPr/>
          <p:nvPr/>
        </p:nvSpPr>
        <p:spPr>
          <a:xfrm>
            <a:off x="4840127" y="4004690"/>
            <a:ext cx="3025083" cy="523218"/>
          </a:xfrm>
          <a:prstGeom prst="rect">
            <a:avLst/>
          </a:prstGeom>
          <a:solidFill>
            <a:srgbClr val="FFFFFF"/>
          </a:solidFill>
          <a:ln w="38100" cap="flat">
            <a:solidFill>
              <a:srgbClr val="ED72D9"/>
            </a:solidFill>
            <a:prstDash val="dash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108000" marR="0" indent="0" algn="l" defTabSz="914400" rtl="0" fontAlgn="auto" latinLnBrk="0" hangingPunct="0">
              <a:buClrTx/>
              <a:buSzTx/>
              <a:buFontTx/>
              <a:buNone/>
              <a:tabLst/>
            </a:pPr>
            <a:r>
              <a:rPr lang="de-DE" b="1" dirty="0">
                <a:solidFill>
                  <a:srgbClr val="ED72D9"/>
                </a:solidFill>
              </a:rPr>
              <a:t>4. </a:t>
            </a:r>
            <a:r>
              <a:rPr lang="de-DE" b="1" dirty="0" err="1">
                <a:solidFill>
                  <a:srgbClr val="ED72D9"/>
                </a:solidFill>
              </a:rPr>
              <a:t>main</a:t>
            </a:r>
            <a:r>
              <a:rPr lang="de-DE" b="1" dirty="0">
                <a:solidFill>
                  <a:srgbClr val="ED72D9"/>
                </a:solidFill>
              </a:rPr>
              <a:t> </a:t>
            </a:r>
            <a:r>
              <a:rPr lang="de-DE" b="1" dirty="0" err="1">
                <a:solidFill>
                  <a:srgbClr val="ED72D9"/>
                </a:solidFill>
              </a:rPr>
              <a:t>execution</a:t>
            </a:r>
            <a:r>
              <a:rPr lang="de-DE" b="1" dirty="0">
                <a:solidFill>
                  <a:srgbClr val="ED72D9"/>
                </a:solidFill>
              </a:rPr>
              <a:t> block</a:t>
            </a:r>
            <a:endParaRPr kumimoji="0" lang="de-DE" sz="1400" b="1" i="0" u="none" strike="noStrike" cap="none" spc="0" normalizeH="0" baseline="0" dirty="0">
              <a:ln>
                <a:noFill/>
              </a:ln>
              <a:solidFill>
                <a:srgbClr val="ED72D9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  <a:p>
            <a:pPr marL="108000"/>
            <a:r>
              <a:rPr lang="de-DE" sz="14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de-DE" sz="14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__</a:t>
            </a:r>
            <a:r>
              <a:rPr lang="de-DE" sz="14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name</a:t>
            </a:r>
            <a:r>
              <a:rPr lang="de-DE" sz="14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 == "__</a:t>
            </a:r>
            <a:r>
              <a:rPr lang="de-DE" sz="14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main</a:t>
            </a:r>
            <a:r>
              <a:rPr lang="de-DE" sz="14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__":</a:t>
            </a:r>
          </a:p>
        </p:txBody>
      </p:sp>
    </p:spTree>
    <p:extLst>
      <p:ext uri="{BB962C8B-B14F-4D97-AF65-F5344CB8AC3E}">
        <p14:creationId xmlns:p14="http://schemas.microsoft.com/office/powerpoint/2010/main" val="771277178"/>
      </p:ext>
    </p:extLst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" name="Title 2"/>
          <p:cNvSpPr txBox="1"/>
          <p:nvPr/>
        </p:nvSpPr>
        <p:spPr>
          <a:xfrm>
            <a:off x="1757197" y="2436323"/>
            <a:ext cx="7137423" cy="6155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ctr">
            <a:spAutoFit/>
          </a:bodyPr>
          <a:lstStyle>
            <a:lvl1pPr>
              <a:defRPr sz="28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rPr lang="en-US" dirty="0"/>
              <a:t>python package file/folder structure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68994131"/>
      </p:ext>
    </p:extLst>
  </p:cSld>
  <p:clrMapOvr>
    <a:masterClrMapping/>
  </p:clrMapOvr>
  <p:transition spd="med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Text Placeholder 1"/>
          <p:cNvSpPr txBox="1">
            <a:spLocks noGrp="1"/>
          </p:cNvSpPr>
          <p:nvPr>
            <p:ph type="body" idx="1"/>
          </p:nvPr>
        </p:nvSpPr>
        <p:spPr>
          <a:xfrm>
            <a:off x="869150" y="846000"/>
            <a:ext cx="7405697" cy="3295294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02326" indent="-334255" defTabSz="859536">
              <a:spcBef>
                <a:spcPts val="500"/>
              </a:spcBef>
              <a:buSzPts val="1800"/>
              <a:defRPr sz="1879"/>
            </a:pPr>
            <a:r>
              <a:rPr lang="de-DE" dirty="0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Code </a:t>
            </a:r>
            <a:r>
              <a:rPr lang="de-DE" dirty="0" err="1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that</a:t>
            </a:r>
            <a:r>
              <a:rPr lang="de-DE" dirty="0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 </a:t>
            </a:r>
            <a:r>
              <a:rPr lang="de-DE" dirty="0" err="1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we</a:t>
            </a:r>
            <a:r>
              <a:rPr lang="de-DE" dirty="0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 </a:t>
            </a:r>
            <a:r>
              <a:rPr lang="de-DE" dirty="0" err="1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can</a:t>
            </a:r>
            <a:r>
              <a:rPr lang="de-DE" dirty="0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 </a:t>
            </a:r>
            <a:r>
              <a:rPr lang="de-DE" dirty="0" err="1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import</a:t>
            </a:r>
            <a:endParaRPr lang="de-DE" dirty="0">
              <a:latin typeface="Avenir Book" panose="02000503020000020003" pitchFamily="2" charset="0"/>
              <a:ea typeface="Avenir Heavy"/>
              <a:cs typeface="Avenir Heavy"/>
              <a:sym typeface="Avenir Heavy"/>
            </a:endParaRPr>
          </a:p>
          <a:p>
            <a:pPr marL="859514" lvl="1" indent="-334255" defTabSz="859536">
              <a:spcBef>
                <a:spcPts val="500"/>
              </a:spcBef>
              <a:buSzPts val="1800"/>
              <a:defRPr sz="1879"/>
            </a:pPr>
            <a:r>
              <a:rPr lang="de-DE" dirty="0" err="1">
                <a:latin typeface="Avenir Heavy"/>
                <a:ea typeface="Avenir Heavy"/>
                <a:cs typeface="Avenir Heavy"/>
                <a:sym typeface="Avenir Heavy"/>
              </a:rPr>
              <a:t>current</a:t>
            </a:r>
            <a:r>
              <a:rPr lang="de-DE" dirty="0">
                <a:latin typeface="Avenir Heavy"/>
                <a:ea typeface="Avenir Heavy"/>
                <a:cs typeface="Avenir Heavy"/>
                <a:sym typeface="Avenir Heavy"/>
              </a:rPr>
              <a:t> </a:t>
            </a:r>
            <a:r>
              <a:rPr lang="de-DE" dirty="0" err="1">
                <a:latin typeface="Avenir Heavy"/>
                <a:ea typeface="Avenir Heavy"/>
                <a:cs typeface="Avenir Heavy"/>
                <a:sym typeface="Avenir Heavy"/>
              </a:rPr>
              <a:t>directory</a:t>
            </a:r>
            <a:endParaRPr lang="de-DE" dirty="0"/>
          </a:p>
          <a:p>
            <a:pPr marL="859514" lvl="1" indent="-334255" defTabSz="859536">
              <a:spcBef>
                <a:spcPts val="500"/>
              </a:spcBef>
              <a:buSzPts val="1800"/>
              <a:defRPr sz="1879"/>
            </a:pPr>
            <a:r>
              <a:rPr lang="de-DE" dirty="0" err="1">
                <a:latin typeface="Avenir Heavy"/>
                <a:ea typeface="Avenir Heavy"/>
                <a:cs typeface="Avenir Heavy"/>
                <a:sym typeface="Avenir Heavy"/>
              </a:rPr>
              <a:t>core</a:t>
            </a:r>
            <a:r>
              <a:rPr lang="de-DE" dirty="0">
                <a:latin typeface="Avenir Heavy"/>
                <a:ea typeface="Avenir Heavy"/>
                <a:cs typeface="Avenir Heavy"/>
                <a:sym typeface="Avenir Heavy"/>
              </a:rPr>
              <a:t> </a:t>
            </a:r>
            <a:r>
              <a:rPr lang="de-DE" dirty="0" err="1">
                <a:latin typeface="Avenir Heavy"/>
                <a:ea typeface="Avenir Heavy"/>
                <a:cs typeface="Avenir Heavy"/>
                <a:sym typeface="Avenir Heavy"/>
              </a:rPr>
              <a:t>packages</a:t>
            </a:r>
            <a:r>
              <a:rPr lang="de-DE" dirty="0"/>
              <a:t> e.g. time, </a:t>
            </a:r>
            <a:r>
              <a:rPr lang="de-DE" dirty="0" err="1"/>
              <a:t>math</a:t>
            </a:r>
            <a:r>
              <a:rPr lang="de-DE" dirty="0"/>
              <a:t>, </a:t>
            </a:r>
            <a:r>
              <a:rPr lang="de-DE" dirty="0" err="1"/>
              <a:t>os</a:t>
            </a:r>
            <a:r>
              <a:rPr lang="de-DE" dirty="0"/>
              <a:t>, …</a:t>
            </a:r>
          </a:p>
          <a:p>
            <a:pPr marL="859514" lvl="1" indent="-334255" defTabSz="859536">
              <a:spcBef>
                <a:spcPts val="500"/>
              </a:spcBef>
              <a:buSzPts val="1800"/>
              <a:defRPr sz="1879"/>
            </a:pPr>
            <a:r>
              <a:rPr lang="de-DE" dirty="0" err="1">
                <a:latin typeface="Avenir Heavy"/>
                <a:ea typeface="Avenir Heavy"/>
                <a:cs typeface="Avenir Heavy"/>
                <a:sym typeface="Avenir Heavy"/>
              </a:rPr>
              <a:t>installed</a:t>
            </a:r>
            <a:r>
              <a:rPr lang="de-DE" dirty="0">
                <a:latin typeface="Avenir Heavy"/>
                <a:ea typeface="Avenir Heavy"/>
                <a:cs typeface="Avenir Heavy"/>
                <a:sym typeface="Avenir Heavy"/>
              </a:rPr>
              <a:t> </a:t>
            </a:r>
            <a:r>
              <a:rPr lang="de-DE" dirty="0" err="1">
                <a:latin typeface="Avenir Heavy"/>
                <a:ea typeface="Avenir Heavy"/>
                <a:cs typeface="Avenir Heavy"/>
                <a:sym typeface="Avenir Heavy"/>
              </a:rPr>
              <a:t>packages</a:t>
            </a:r>
            <a:r>
              <a:rPr lang="de-DE" dirty="0"/>
              <a:t> </a:t>
            </a:r>
            <a:br>
              <a:rPr lang="de-DE" dirty="0"/>
            </a:br>
            <a:r>
              <a:rPr lang="de-DE" dirty="0"/>
              <a:t>e.g. </a:t>
            </a:r>
            <a:r>
              <a:rPr lang="de-DE" dirty="0" err="1"/>
              <a:t>numpy</a:t>
            </a:r>
            <a:r>
              <a:rPr lang="de-DE" dirty="0"/>
              <a:t>, </a:t>
            </a:r>
            <a:r>
              <a:rPr lang="de-DE" dirty="0" err="1"/>
              <a:t>scipy</a:t>
            </a:r>
            <a:r>
              <a:rPr lang="de-DE" dirty="0"/>
              <a:t>, … </a:t>
            </a:r>
            <a:r>
              <a:rPr lang="de-DE" dirty="0" err="1"/>
              <a:t>installed</a:t>
            </a:r>
            <a:r>
              <a:rPr lang="de-DE" dirty="0"/>
              <a:t> via </a:t>
            </a:r>
            <a:r>
              <a:rPr lang="de-DE" dirty="0" err="1"/>
              <a:t>pip</a:t>
            </a:r>
            <a:r>
              <a:rPr lang="de-DE" dirty="0"/>
              <a:t> / </a:t>
            </a:r>
            <a:r>
              <a:rPr lang="de-DE" dirty="0" err="1"/>
              <a:t>conda</a:t>
            </a:r>
            <a:r>
              <a:rPr lang="de-DE" dirty="0"/>
              <a:t> / …</a:t>
            </a:r>
            <a:br>
              <a:rPr lang="de-DE" dirty="0"/>
            </a:br>
            <a:r>
              <a:rPr lang="de-DE" dirty="0"/>
              <a:t>(</a:t>
            </a:r>
            <a:r>
              <a:rPr lang="de-DE" dirty="0" err="1"/>
              <a:t>saved</a:t>
            </a:r>
            <a:r>
              <a:rPr lang="de-DE" dirty="0"/>
              <a:t> in </a:t>
            </a:r>
            <a:r>
              <a:rPr lang="de-DE" dirty="0" err="1"/>
              <a:t>system</a:t>
            </a:r>
            <a:r>
              <a:rPr lang="de-DE" dirty="0"/>
              <a:t> </a:t>
            </a:r>
            <a:r>
              <a:rPr lang="de-DE" dirty="0" err="1"/>
              <a:t>location</a:t>
            </a:r>
            <a:r>
              <a:rPr lang="de-DE" dirty="0"/>
              <a:t> </a:t>
            </a:r>
            <a:r>
              <a:rPr lang="de-DE" sz="1400" dirty="0"/>
              <a:t>e.g. /</a:t>
            </a:r>
            <a:r>
              <a:rPr lang="de-DE" sz="1400" dirty="0" err="1"/>
              <a:t>usr</a:t>
            </a:r>
            <a:r>
              <a:rPr lang="de-DE" sz="1400" dirty="0"/>
              <a:t>/lib64/python3.11/site-</a:t>
            </a:r>
            <a:r>
              <a:rPr lang="de-DE" sz="1400" dirty="0" err="1"/>
              <a:t>packages</a:t>
            </a:r>
            <a:r>
              <a:rPr lang="de-DE" sz="1400" dirty="0"/>
              <a:t>/</a:t>
            </a:r>
            <a:br>
              <a:rPr lang="de-DE" dirty="0"/>
            </a:br>
            <a:r>
              <a:rPr lang="de-DE" dirty="0"/>
              <a:t>on </a:t>
            </a:r>
            <a:r>
              <a:rPr lang="de-DE" dirty="0" err="1"/>
              <a:t>Pythonpath</a:t>
            </a:r>
            <a:r>
              <a:rPr lang="de-DE" dirty="0"/>
              <a:t> =&gt; Python </a:t>
            </a:r>
            <a:r>
              <a:rPr lang="de-DE" dirty="0" err="1"/>
              <a:t>can</a:t>
            </a:r>
            <a:r>
              <a:rPr lang="de-DE" dirty="0"/>
              <a:t> find </a:t>
            </a:r>
            <a:r>
              <a:rPr lang="de-DE" dirty="0" err="1"/>
              <a:t>it</a:t>
            </a:r>
            <a:r>
              <a:rPr lang="de-DE" dirty="0"/>
              <a:t>)</a:t>
            </a:r>
          </a:p>
          <a:p>
            <a:pPr marL="859514" lvl="1" indent="-334255" defTabSz="859536">
              <a:spcBef>
                <a:spcPts val="500"/>
              </a:spcBef>
              <a:buSzPts val="1800"/>
              <a:defRPr sz="1879"/>
            </a:pPr>
            <a:r>
              <a:rPr lang="de-DE" b="1" dirty="0" err="1">
                <a:solidFill>
                  <a:srgbClr val="FFC000"/>
                </a:solidFill>
                <a:latin typeface="Avenir Medium" panose="02000503020000020003" pitchFamily="2" charset="0"/>
              </a:rPr>
              <a:t>editable</a:t>
            </a:r>
            <a:r>
              <a:rPr lang="de-DE" b="1" dirty="0">
                <a:solidFill>
                  <a:srgbClr val="FFC000"/>
                </a:solidFill>
                <a:latin typeface="Avenir Medium" panose="02000503020000020003" pitchFamily="2" charset="0"/>
              </a:rPr>
              <a:t> </a:t>
            </a:r>
            <a:r>
              <a:rPr lang="de-DE" b="1" dirty="0" err="1">
                <a:solidFill>
                  <a:srgbClr val="FFC000"/>
                </a:solidFill>
                <a:latin typeface="Avenir Medium" panose="02000503020000020003" pitchFamily="2" charset="0"/>
              </a:rPr>
              <a:t>installed</a:t>
            </a:r>
            <a:r>
              <a:rPr lang="de-DE" b="1" dirty="0">
                <a:solidFill>
                  <a:srgbClr val="FFC000"/>
                </a:solidFill>
                <a:latin typeface="Avenir Medium" panose="02000503020000020003" pitchFamily="2" charset="0"/>
              </a:rPr>
              <a:t> </a:t>
            </a:r>
            <a:r>
              <a:rPr lang="de-DE" b="1" dirty="0" err="1">
                <a:solidFill>
                  <a:srgbClr val="FFC000"/>
                </a:solidFill>
                <a:latin typeface="Avenir Medium" panose="02000503020000020003" pitchFamily="2" charset="0"/>
              </a:rPr>
              <a:t>packages</a:t>
            </a:r>
            <a:br>
              <a:rPr lang="de-DE" dirty="0">
                <a:solidFill>
                  <a:srgbClr val="FFC000"/>
                </a:solidFill>
                <a:latin typeface="Avenir Medium" panose="02000503020000020003" pitchFamily="2" charset="0"/>
              </a:rPr>
            </a:br>
            <a:r>
              <a:rPr lang="de-DE" dirty="0" err="1">
                <a:solidFill>
                  <a:srgbClr val="FFC000"/>
                </a:solidFill>
                <a:latin typeface="Avenir Medium" panose="02000503020000020003" pitchFamily="2" charset="0"/>
              </a:rPr>
              <a:t>adds</a:t>
            </a:r>
            <a:r>
              <a:rPr lang="de-DE" dirty="0">
                <a:solidFill>
                  <a:srgbClr val="FFC000"/>
                </a:solidFill>
                <a:latin typeface="Avenir Medium" panose="02000503020000020003" pitchFamily="2" charset="0"/>
              </a:rPr>
              <a:t> </a:t>
            </a:r>
            <a:r>
              <a:rPr lang="de-DE" dirty="0" err="1">
                <a:solidFill>
                  <a:srgbClr val="FFC000"/>
                </a:solidFill>
                <a:latin typeface="Avenir Medium" panose="02000503020000020003" pitchFamily="2" charset="0"/>
              </a:rPr>
              <a:t>your</a:t>
            </a:r>
            <a:r>
              <a:rPr lang="de-DE" dirty="0">
                <a:solidFill>
                  <a:srgbClr val="FFC000"/>
                </a:solidFill>
                <a:latin typeface="Avenir Medium" panose="02000503020000020003" pitchFamily="2" charset="0"/>
              </a:rPr>
              <a:t> code </a:t>
            </a:r>
            <a:r>
              <a:rPr lang="de-DE" dirty="0" err="1">
                <a:solidFill>
                  <a:srgbClr val="FFC000"/>
                </a:solidFill>
                <a:latin typeface="Avenir Medium" panose="02000503020000020003" pitchFamily="2" charset="0"/>
              </a:rPr>
              <a:t>to</a:t>
            </a:r>
            <a:r>
              <a:rPr lang="de-DE" dirty="0">
                <a:solidFill>
                  <a:srgbClr val="FFC000"/>
                </a:solidFill>
                <a:latin typeface="Avenir Medium" panose="02000503020000020003" pitchFamily="2" charset="0"/>
              </a:rPr>
              <a:t> </a:t>
            </a:r>
            <a:r>
              <a:rPr lang="de-DE" dirty="0" err="1">
                <a:solidFill>
                  <a:srgbClr val="FFC000"/>
                </a:solidFill>
                <a:latin typeface="Avenir Medium" panose="02000503020000020003" pitchFamily="2" charset="0"/>
              </a:rPr>
              <a:t>installed</a:t>
            </a:r>
            <a:r>
              <a:rPr lang="de-DE" dirty="0">
                <a:solidFill>
                  <a:srgbClr val="FFC000"/>
                </a:solidFill>
                <a:latin typeface="Avenir Medium" panose="02000503020000020003" pitchFamily="2" charset="0"/>
              </a:rPr>
              <a:t> </a:t>
            </a:r>
            <a:r>
              <a:rPr lang="de-DE" dirty="0" err="1">
                <a:solidFill>
                  <a:srgbClr val="FFC000"/>
                </a:solidFill>
                <a:latin typeface="Avenir Medium" panose="02000503020000020003" pitchFamily="2" charset="0"/>
              </a:rPr>
              <a:t>packages</a:t>
            </a:r>
            <a:r>
              <a:rPr lang="de-DE" dirty="0">
                <a:solidFill>
                  <a:srgbClr val="FFC000"/>
                </a:solidFill>
                <a:latin typeface="Avenir Medium" panose="02000503020000020003" pitchFamily="2" charset="0"/>
              </a:rPr>
              <a:t> </a:t>
            </a:r>
            <a:r>
              <a:rPr lang="de-DE" dirty="0" err="1">
                <a:solidFill>
                  <a:srgbClr val="FFC000"/>
                </a:solidFill>
                <a:latin typeface="Avenir Medium" panose="02000503020000020003" pitchFamily="2" charset="0"/>
              </a:rPr>
              <a:t>without</a:t>
            </a:r>
            <a:r>
              <a:rPr lang="de-DE" dirty="0">
                <a:solidFill>
                  <a:srgbClr val="FFC000"/>
                </a:solidFill>
                <a:latin typeface="Avenir Medium" panose="02000503020000020003" pitchFamily="2" charset="0"/>
              </a:rPr>
              <a:t> </a:t>
            </a:r>
            <a:r>
              <a:rPr lang="de-DE" dirty="0" err="1">
                <a:solidFill>
                  <a:srgbClr val="FFC000"/>
                </a:solidFill>
                <a:latin typeface="Avenir Medium" panose="02000503020000020003" pitchFamily="2" charset="0"/>
              </a:rPr>
              <a:t>moving</a:t>
            </a:r>
            <a:r>
              <a:rPr lang="de-DE" dirty="0">
                <a:solidFill>
                  <a:srgbClr val="FFC000"/>
                </a:solidFill>
                <a:latin typeface="Avenir Medium" panose="02000503020000020003" pitchFamily="2" charset="0"/>
              </a:rPr>
              <a:t> </a:t>
            </a:r>
            <a:r>
              <a:rPr lang="de-DE" dirty="0" err="1">
                <a:solidFill>
                  <a:srgbClr val="FFC000"/>
                </a:solidFill>
                <a:latin typeface="Avenir Medium" panose="02000503020000020003" pitchFamily="2" charset="0"/>
              </a:rPr>
              <a:t>it</a:t>
            </a:r>
            <a:endParaRPr lang="de-DE" dirty="0">
              <a:solidFill>
                <a:srgbClr val="FFC000"/>
              </a:solidFill>
              <a:latin typeface="Avenir Medium" panose="02000503020000020003" pitchFamily="2" charset="0"/>
            </a:endParaRPr>
          </a:p>
          <a:p>
            <a:pPr marL="859514" lvl="1" indent="-334255" defTabSz="859536">
              <a:spcBef>
                <a:spcPts val="500"/>
              </a:spcBef>
              <a:buSzPts val="1800"/>
              <a:defRPr sz="1879"/>
            </a:pPr>
            <a:endParaRPr lang="de-DE" dirty="0">
              <a:latin typeface="Avenir Medium" panose="02000503020000020003" pitchFamily="2" charset="0"/>
            </a:endParaRPr>
          </a:p>
          <a:p>
            <a:pPr marL="859514" lvl="1" indent="-334255" defTabSz="859536">
              <a:spcBef>
                <a:spcPts val="500"/>
              </a:spcBef>
              <a:buSzPts val="1800"/>
              <a:buFont typeface="Helvetica"/>
              <a:buChar char="▪"/>
              <a:defRPr sz="1879"/>
            </a:pPr>
            <a:endParaRPr lang="de-DE" dirty="0"/>
          </a:p>
          <a:p>
            <a:pPr marL="126997" indent="0">
              <a:buNone/>
            </a:pPr>
            <a:endParaRPr lang="de-DE" b="1" dirty="0">
              <a:solidFill>
                <a:srgbClr val="FFC000"/>
              </a:solidFill>
            </a:endParaRPr>
          </a:p>
          <a:p>
            <a:pPr marL="0" indent="0">
              <a:buClrTx/>
              <a:buSzTx/>
              <a:buFontTx/>
              <a:buNone/>
            </a:pPr>
            <a:endParaRPr dirty="0"/>
          </a:p>
        </p:txBody>
      </p:sp>
      <p:sp>
        <p:nvSpPr>
          <p:cNvPr id="453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34</a:t>
            </a:fld>
            <a:endParaRPr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9FAC5EA6-80B3-43C9-2303-413BC6C42D80}"/>
              </a:ext>
            </a:extLst>
          </p:cNvPr>
          <p:cNvSpPr txBox="1">
            <a:spLocks/>
          </p:cNvSpPr>
          <p:nvPr/>
        </p:nvSpPr>
        <p:spPr>
          <a:xfrm>
            <a:off x="869150" y="0"/>
            <a:ext cx="7291698" cy="91237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t">
            <a:normAutofit fontScale="90000"/>
          </a:bodyPr>
          <a:lstStyle>
            <a:lvl1pPr marL="0" marR="0" indent="0" algn="l" defTabSz="84124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8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1pPr>
            <a:lvl2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2pPr>
            <a:lvl3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3pPr>
            <a:lvl4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4pPr>
            <a:lvl5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5pPr>
            <a:lvl6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6pPr>
            <a:lvl7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7pPr>
            <a:lvl8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8pPr>
            <a:lvl9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9pPr>
          </a:lstStyle>
          <a:p>
            <a:pPr hangingPunct="1"/>
            <a:r>
              <a:rPr lang="en-US"/>
              <a:t>What dark magic did we just apply?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8388154"/>
      </p:ext>
    </p:extLst>
  </p:cSld>
  <p:clrMapOvr>
    <a:masterClrMapping/>
  </p:clrMapOvr>
  <p:transition spd="med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155;p20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35</a:t>
            </a:fld>
            <a:endParaRPr/>
          </a:p>
        </p:txBody>
      </p:sp>
      <p:sp>
        <p:nvSpPr>
          <p:cNvPr id="457" name="Text Placeholder 6"/>
          <p:cNvSpPr txBox="1">
            <a:spLocks noGrp="1"/>
          </p:cNvSpPr>
          <p:nvPr>
            <p:ph type="body" sz="quarter" idx="1"/>
          </p:nvPr>
        </p:nvSpPr>
        <p:spPr>
          <a:xfrm>
            <a:off x="710043" y="1437585"/>
            <a:ext cx="7723914" cy="767051"/>
          </a:xfrm>
          <a:prstGeom prst="rect">
            <a:avLst/>
          </a:prstGeom>
        </p:spPr>
        <p:txBody>
          <a:bodyPr/>
          <a:lstStyle/>
          <a:p>
            <a:pPr marL="0" indent="139696">
              <a:buSzTx/>
              <a:buNone/>
              <a:defRPr>
                <a:solidFill>
                  <a:schemeClr val="accent6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t>Option 1: </a:t>
            </a:r>
            <a:r>
              <a:rPr>
                <a:solidFill>
                  <a:srgbClr val="000000"/>
                </a:solidFill>
                <a:latin typeface="Avenir Book"/>
                <a:ea typeface="Avenir Book"/>
                <a:cs typeface="Avenir Book"/>
                <a:sym typeface="Avenir Book"/>
              </a:rPr>
              <a:t>if package is included in PyPI</a:t>
            </a:r>
          </a:p>
          <a:p>
            <a:pPr marL="0" indent="0" algn="ctr">
              <a:buSzTx/>
              <a:buNone/>
              <a:defRPr b="1">
                <a:latin typeface="Courier"/>
                <a:ea typeface="Courier"/>
                <a:cs typeface="Courier"/>
                <a:sym typeface="Courier"/>
              </a:defRPr>
            </a:pPr>
            <a:r>
              <a:t>pip install numpy</a:t>
            </a:r>
          </a:p>
        </p:txBody>
      </p:sp>
      <p:sp>
        <p:nvSpPr>
          <p:cNvPr id="458" name="Text Placeholder 8"/>
          <p:cNvSpPr txBox="1">
            <a:spLocks noGrp="1"/>
          </p:cNvSpPr>
          <p:nvPr>
            <p:ph type="body" idx="21"/>
          </p:nvPr>
        </p:nvSpPr>
        <p:spPr>
          <a:xfrm>
            <a:off x="710043" y="2372801"/>
            <a:ext cx="7723914" cy="7670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pPr marL="0" indent="139696">
              <a:buSzTx/>
              <a:buNone/>
              <a:defRPr sz="1400">
                <a:solidFill>
                  <a:schemeClr val="accent6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t>Option 2:</a:t>
            </a:r>
            <a:r>
              <a:rPr>
                <a:solidFill>
                  <a:srgbClr val="000000"/>
                </a:solidFill>
              </a:rPr>
              <a:t> </a:t>
            </a:r>
            <a:r>
              <a:rPr>
                <a:solidFill>
                  <a:srgbClr val="000000"/>
                </a:solidFill>
                <a:latin typeface="Avenir Book"/>
                <a:ea typeface="Avenir Book"/>
                <a:cs typeface="Avenir Book"/>
                <a:sym typeface="Avenir Book"/>
              </a:rPr>
              <a:t>install from a VCS like git</a:t>
            </a:r>
          </a:p>
          <a:p>
            <a:pPr marL="0" indent="0" algn="ctr">
              <a:buSzTx/>
              <a:buNone/>
              <a:defRPr sz="1400" b="1">
                <a:latin typeface="Courier"/>
                <a:ea typeface="Courier"/>
                <a:cs typeface="Courier"/>
                <a:sym typeface="Courier"/>
              </a:defRPr>
            </a:pPr>
            <a:r>
              <a:t>pip install git+https://github.com/&lt;user&gt;/&lt;package-name&gt;.git</a:t>
            </a:r>
          </a:p>
        </p:txBody>
      </p:sp>
      <p:sp>
        <p:nvSpPr>
          <p:cNvPr id="459" name="Text Placeholder 1"/>
          <p:cNvSpPr txBox="1"/>
          <p:nvPr/>
        </p:nvSpPr>
        <p:spPr>
          <a:xfrm>
            <a:off x="869150" y="846000"/>
            <a:ext cx="7290349" cy="4241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/>
          <a:p>
            <a:pPr marL="457200" indent="-317500">
              <a:spcBef>
                <a:spcPts val="600"/>
              </a:spcBef>
              <a:buClr>
                <a:srgbClr val="000000"/>
              </a:buClr>
              <a:buSzPts val="1400"/>
              <a:buFont typeface="Helvetica"/>
              <a:buChar char="▪"/>
              <a:defRPr>
                <a:latin typeface="Avenir Book"/>
                <a:ea typeface="Avenir Book"/>
                <a:cs typeface="Avenir Book"/>
                <a:sym typeface="Avenir Book"/>
              </a:defRPr>
            </a:pPr>
            <a:r>
              <a:t>Options to install a package using </a:t>
            </a:r>
            <a:r>
              <a:rPr>
                <a:solidFill>
                  <a:schemeClr val="accent6"/>
                </a:solidFill>
                <a:latin typeface="Avenir Heavy"/>
                <a:ea typeface="Avenir Heavy"/>
                <a:cs typeface="Avenir Heavy"/>
                <a:sym typeface="Avenir Heavy"/>
              </a:rPr>
              <a:t>pip</a:t>
            </a:r>
          </a:p>
        </p:txBody>
      </p:sp>
      <p:grpSp>
        <p:nvGrpSpPr>
          <p:cNvPr id="462" name="Title 4"/>
          <p:cNvGrpSpPr/>
          <p:nvPr/>
        </p:nvGrpSpPr>
        <p:grpSpPr>
          <a:xfrm>
            <a:off x="869150" y="-1"/>
            <a:ext cx="6062229" cy="767051"/>
            <a:chOff x="0" y="0"/>
            <a:chExt cx="6062227" cy="767049"/>
          </a:xfrm>
        </p:grpSpPr>
        <p:sp>
          <p:nvSpPr>
            <p:cNvPr id="460" name="Rectangle"/>
            <p:cNvSpPr/>
            <p:nvPr/>
          </p:nvSpPr>
          <p:spPr>
            <a:xfrm>
              <a:off x="0" y="0"/>
              <a:ext cx="6062228" cy="655045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3400">
                  <a:latin typeface="Avenir Heavy"/>
                  <a:ea typeface="Avenir Heavy"/>
                  <a:cs typeface="Avenir Heavy"/>
                  <a:sym typeface="Avenir Heavy"/>
                </a:defRPr>
              </a:pPr>
              <a:endParaRPr/>
            </a:p>
          </p:txBody>
        </p:sp>
        <p:sp>
          <p:nvSpPr>
            <p:cNvPr id="461" name="Importing own project"/>
            <p:cNvSpPr txBox="1"/>
            <p:nvPr/>
          </p:nvSpPr>
          <p:spPr>
            <a:xfrm>
              <a:off x="0" y="0"/>
              <a:ext cx="6062228" cy="7670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91424" tIns="91424" rIns="91424" bIns="91424" numCol="1" anchor="t">
              <a:spAutoFit/>
            </a:bodyPr>
            <a:lstStyle>
              <a:lvl1pPr>
                <a:defRPr sz="3400">
                  <a:latin typeface="Avenir Heavy"/>
                  <a:ea typeface="Avenir Heavy"/>
                  <a:cs typeface="Avenir Heavy"/>
                  <a:sym typeface="Avenir Heavy"/>
                </a:defRPr>
              </a:lvl1pPr>
            </a:lstStyle>
            <a:p>
              <a:r>
                <a:t>Importing own project</a:t>
              </a:r>
            </a:p>
          </p:txBody>
        </p:sp>
      </p:grpSp>
      <p:sp>
        <p:nvSpPr>
          <p:cNvPr id="463" name="Text Placeholder 8"/>
          <p:cNvSpPr txBox="1"/>
          <p:nvPr/>
        </p:nvSpPr>
        <p:spPr>
          <a:xfrm>
            <a:off x="710043" y="3308017"/>
            <a:ext cx="7723914" cy="1036568"/>
          </a:xfrm>
          <a:prstGeom prst="rect">
            <a:avLst/>
          </a:prstGeom>
          <a:ln w="28575">
            <a:solidFill>
              <a:srgbClr val="FF4712"/>
            </a:solidFill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normAutofit/>
          </a:bodyPr>
          <a:lstStyle/>
          <a:p>
            <a:pPr indent="139696">
              <a:spcBef>
                <a:spcPts val="600"/>
              </a:spcBef>
              <a:buClr>
                <a:srgbClr val="000000"/>
              </a:buClr>
              <a:buFont typeface="Helvetica"/>
              <a:defRPr>
                <a:solidFill>
                  <a:schemeClr val="accent6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t>Option 3:</a:t>
            </a:r>
            <a:r>
              <a:rPr>
                <a:solidFill>
                  <a:srgbClr val="000000"/>
                </a:solidFill>
              </a:rPr>
              <a:t> </a:t>
            </a:r>
            <a:r>
              <a:rPr>
                <a:solidFill>
                  <a:srgbClr val="000000"/>
                </a:solidFill>
                <a:latin typeface="Avenir Book"/>
                <a:ea typeface="Avenir Book"/>
                <a:cs typeface="Avenir Book"/>
                <a:sym typeface="Avenir Book"/>
              </a:rPr>
              <a:t>install your package with -e  (--editable) option</a:t>
            </a:r>
          </a:p>
          <a:p>
            <a:pPr algn="ctr">
              <a:spcBef>
                <a:spcPts val="600"/>
              </a:spcBef>
              <a:buClr>
                <a:srgbClr val="000000"/>
              </a:buClr>
              <a:buFont typeface="Helvetica"/>
              <a:defRPr b="1">
                <a:latin typeface="Courier"/>
                <a:ea typeface="Courier"/>
                <a:cs typeface="Courier"/>
                <a:sym typeface="Courier"/>
              </a:defRPr>
            </a:pPr>
            <a:r>
              <a:t>pip install -e &lt;path-to-package&gt;</a:t>
            </a:r>
          </a:p>
          <a:p>
            <a:pPr algn="ctr" defTabSz="457200">
              <a:defRPr>
                <a:solidFill>
                  <a:srgbClr val="666666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t>(</a:t>
            </a:r>
            <a:r>
              <a:rPr b="1">
                <a:latin typeface="Courier"/>
                <a:ea typeface="Courier"/>
                <a:cs typeface="Courier"/>
                <a:sym typeface="Courier"/>
              </a:rPr>
              <a:t>cd &lt;path-to-package&gt;; conda develop .</a:t>
            </a:r>
            <a: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219563233"/>
      </p:ext>
    </p:extLst>
  </p:cSld>
  <p:clrMapOvr>
    <a:masterClrMapping/>
  </p:clrMapOvr>
  <p:transition spd="med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0" name="Screenshot 2022-08-28 at 15.38.56.png" descr="Screenshot 2022-08-28 at 15.38.5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5826" y="973763"/>
            <a:ext cx="2312348" cy="3757566"/>
          </a:xfrm>
          <a:prstGeom prst="rect">
            <a:avLst/>
          </a:prstGeom>
          <a:ln w="12700">
            <a:miter lim="400000"/>
          </a:ln>
        </p:spPr>
      </p:pic>
      <p:sp>
        <p:nvSpPr>
          <p:cNvPr id="471" name="Title 4"/>
          <p:cNvSpPr txBox="1">
            <a:spLocks noGrp="1"/>
          </p:cNvSpPr>
          <p:nvPr>
            <p:ph type="title"/>
          </p:nvPr>
        </p:nvSpPr>
        <p:spPr>
          <a:xfrm>
            <a:off x="869151" y="123224"/>
            <a:ext cx="5301450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rPr dirty="0"/>
              <a:t>Python package </a:t>
            </a:r>
            <a:r>
              <a:rPr lang="en-US" dirty="0"/>
              <a:t>files</a:t>
            </a:r>
            <a:endParaRPr dirty="0"/>
          </a:p>
        </p:txBody>
      </p:sp>
      <p:sp>
        <p:nvSpPr>
          <p:cNvPr id="472" name="Slide Number Placeholder 1"/>
          <p:cNvSpPr txBox="1"/>
          <p:nvPr/>
        </p:nvSpPr>
        <p:spPr>
          <a:xfrm>
            <a:off x="8247932" y="5273482"/>
            <a:ext cx="391030" cy="4114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91424" tIns="91424" rIns="91424" bIns="91424" anchor="ctr">
            <a:spAutoFit/>
          </a:bodyPr>
          <a:lstStyle>
            <a:lvl1pPr algn="r">
              <a:defRPr sz="13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fld id="{86CB4B4D-7CA3-9044-876B-883B54F8677D}" type="slidenum">
              <a:rPr/>
              <a:t>36</a:t>
            </a:fld>
            <a:endParaRPr/>
          </a:p>
        </p:txBody>
      </p:sp>
      <p:sp>
        <p:nvSpPr>
          <p:cNvPr id="473" name="* pick one from choosealicense.com"/>
          <p:cNvSpPr txBox="1"/>
          <p:nvPr/>
        </p:nvSpPr>
        <p:spPr>
          <a:xfrm>
            <a:off x="361911" y="4936373"/>
            <a:ext cx="2340433" cy="2392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100">
                <a:solidFill>
                  <a:srgbClr val="6BA5B3"/>
                </a:solidFill>
              </a:defRPr>
            </a:lvl1pPr>
          </a:lstStyle>
          <a:p>
            <a:r>
              <a:t>* pick one from choosealicense.com</a:t>
            </a:r>
          </a:p>
        </p:txBody>
      </p:sp>
      <p:sp>
        <p:nvSpPr>
          <p:cNvPr id="474" name="Rectangle 59"/>
          <p:cNvSpPr txBox="1"/>
          <p:nvPr/>
        </p:nvSpPr>
        <p:spPr>
          <a:xfrm>
            <a:off x="6455698" y="746773"/>
            <a:ext cx="2312349" cy="2888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b="1">
                <a:solidFill>
                  <a:srgbClr val="FF9300"/>
                </a:solidFill>
              </a:defRPr>
            </a:lvl1pPr>
          </a:lstStyle>
          <a:p>
            <a:r>
              <a:t>name of package</a:t>
            </a:r>
          </a:p>
        </p:txBody>
      </p:sp>
      <p:sp>
        <p:nvSpPr>
          <p:cNvPr id="475" name="Rectangle 59"/>
          <p:cNvSpPr txBox="1"/>
          <p:nvPr/>
        </p:nvSpPr>
        <p:spPr>
          <a:xfrm>
            <a:off x="6455698" y="1975465"/>
            <a:ext cx="2312349" cy="6952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b="1">
                <a:solidFill>
                  <a:srgbClr val="FF9300"/>
                </a:solidFill>
              </a:defRPr>
            </a:pPr>
            <a:r>
              <a:t>modules</a:t>
            </a:r>
          </a:p>
          <a:p>
            <a:pPr>
              <a:defRPr>
                <a:solidFill>
                  <a:srgbClr val="FF9300"/>
                </a:solidFill>
              </a:defRPr>
            </a:pPr>
            <a:r>
              <a:t>your .py files containing your code</a:t>
            </a:r>
          </a:p>
        </p:txBody>
      </p:sp>
      <p:sp>
        <p:nvSpPr>
          <p:cNvPr id="476" name="Rectangle 59"/>
          <p:cNvSpPr txBox="1"/>
          <p:nvPr/>
        </p:nvSpPr>
        <p:spPr>
          <a:xfrm>
            <a:off x="6455698" y="1197907"/>
            <a:ext cx="2312349" cy="4920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b="1">
                <a:solidFill>
                  <a:srgbClr val="FF9300"/>
                </a:solidFill>
              </a:defRPr>
            </a:pPr>
            <a:r>
              <a:t>__init__.py</a:t>
            </a:r>
            <a:br/>
            <a:r>
              <a:rPr b="0"/>
              <a:t>flags folder as package</a:t>
            </a:r>
          </a:p>
        </p:txBody>
      </p:sp>
      <p:sp>
        <p:nvSpPr>
          <p:cNvPr id="477" name="Rectangle 63"/>
          <p:cNvSpPr txBox="1"/>
          <p:nvPr/>
        </p:nvSpPr>
        <p:spPr>
          <a:xfrm>
            <a:off x="375953" y="2993655"/>
            <a:ext cx="2312349" cy="8984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algn="r">
              <a:defRPr>
                <a:solidFill>
                  <a:srgbClr val="6BA5B3"/>
                </a:solidFill>
              </a:defRPr>
            </a:pPr>
            <a:r>
              <a:rPr b="1"/>
              <a:t>README</a:t>
            </a:r>
            <a:r>
              <a:t> </a:t>
            </a:r>
            <a:br/>
            <a:r>
              <a:t>contains more information e.g. instructions on how to use your package.</a:t>
            </a:r>
          </a:p>
        </p:txBody>
      </p:sp>
      <p:sp>
        <p:nvSpPr>
          <p:cNvPr id="478" name="Rectangle 63"/>
          <p:cNvSpPr txBox="1"/>
          <p:nvPr/>
        </p:nvSpPr>
        <p:spPr>
          <a:xfrm>
            <a:off x="375953" y="2093386"/>
            <a:ext cx="2312349" cy="6952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algn="r">
              <a:defRPr>
                <a:solidFill>
                  <a:srgbClr val="6BA5B3"/>
                </a:solidFill>
              </a:defRPr>
            </a:pPr>
            <a:r>
              <a:rPr b="1"/>
              <a:t>LICENSE</a:t>
            </a:r>
            <a:r>
              <a:t> </a:t>
            </a:r>
            <a:br/>
            <a:r>
              <a:t>makes the package </a:t>
            </a:r>
            <a:br/>
            <a:r>
              <a:t>(legally) usable.*</a:t>
            </a:r>
          </a:p>
        </p:txBody>
      </p:sp>
      <p:sp>
        <p:nvSpPr>
          <p:cNvPr id="479" name="Rectangle 63"/>
          <p:cNvSpPr txBox="1"/>
          <p:nvPr/>
        </p:nvSpPr>
        <p:spPr>
          <a:xfrm>
            <a:off x="375953" y="4097124"/>
            <a:ext cx="2312349" cy="4920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algn="r">
              <a:defRPr>
                <a:solidFill>
                  <a:srgbClr val="6BA5B3"/>
                </a:solidFill>
              </a:defRPr>
            </a:pPr>
            <a:r>
              <a:rPr b="1"/>
              <a:t>tests</a:t>
            </a:r>
            <a:br>
              <a:rPr b="1"/>
            </a:br>
            <a:r>
              <a:t>you know why :)</a:t>
            </a:r>
          </a:p>
        </p:txBody>
      </p:sp>
      <p:sp>
        <p:nvSpPr>
          <p:cNvPr id="480" name="Rectangle 59"/>
          <p:cNvSpPr txBox="1"/>
          <p:nvPr/>
        </p:nvSpPr>
        <p:spPr>
          <a:xfrm>
            <a:off x="6455698" y="3327381"/>
            <a:ext cx="2312349" cy="8984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b="1">
                <a:solidFill>
                  <a:srgbClr val="FF9300"/>
                </a:solidFill>
              </a:defRPr>
            </a:pPr>
            <a:r>
              <a:t>build instructions &amp; </a:t>
            </a:r>
            <a:br/>
            <a:r>
              <a:t>package metadata</a:t>
            </a:r>
          </a:p>
          <a:p>
            <a:pPr>
              <a:defRPr>
                <a:solidFill>
                  <a:srgbClr val="FF9300"/>
                </a:solidFill>
              </a:defRPr>
            </a:pPr>
            <a:r>
              <a:t>the time has come to explain this…</a:t>
            </a:r>
          </a:p>
        </p:txBody>
      </p:sp>
      <p:sp>
        <p:nvSpPr>
          <p:cNvPr id="481" name="Straight Arrow Connector 64"/>
          <p:cNvSpPr/>
          <p:nvPr/>
        </p:nvSpPr>
        <p:spPr>
          <a:xfrm flipH="1" flipV="1">
            <a:off x="5078149" y="3212501"/>
            <a:ext cx="1319608" cy="382679"/>
          </a:xfrm>
          <a:prstGeom prst="line">
            <a:avLst/>
          </a:prstGeom>
          <a:ln w="25400">
            <a:solidFill>
              <a:srgbClr val="FF9300"/>
            </a:solidFill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482" name="Rectangle 59"/>
          <p:cNvSpPr txBox="1"/>
          <p:nvPr/>
        </p:nvSpPr>
        <p:spPr>
          <a:xfrm>
            <a:off x="140376" y="918902"/>
            <a:ext cx="2547926" cy="6952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algn="r">
              <a:defRPr b="1">
                <a:solidFill>
                  <a:srgbClr val="FF9300"/>
                </a:solidFill>
              </a:defRPr>
            </a:lvl1pPr>
          </a:lstStyle>
          <a:p>
            <a:r>
              <a:t>orange files = required in order to do an editable pip installation</a:t>
            </a:r>
          </a:p>
        </p:txBody>
      </p:sp>
      <p:sp>
        <p:nvSpPr>
          <p:cNvPr id="483" name="Rectangle"/>
          <p:cNvSpPr/>
          <p:nvPr/>
        </p:nvSpPr>
        <p:spPr>
          <a:xfrm>
            <a:off x="3633113" y="4047453"/>
            <a:ext cx="1029931" cy="181287"/>
          </a:xfrm>
          <a:prstGeom prst="rect">
            <a:avLst/>
          </a:prstGeom>
          <a:solidFill>
            <a:srgbClr val="2C2D2A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46004399"/>
      </p:ext>
    </p:ext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3" grpId="0" animBg="1" advAuto="0"/>
      <p:bldP spid="481" grpId="0" animBg="1" advAuto="0"/>
      <p:bldP spid="482" grpId="0" animBg="1" advAuto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4362867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rPr lang="de-DE" dirty="0"/>
              <a:t>File </a:t>
            </a:r>
            <a:r>
              <a:rPr lang="de-DE" dirty="0" err="1"/>
              <a:t>organisation</a:t>
            </a:r>
            <a:endParaRPr lang="de-DE" dirty="0"/>
          </a:p>
        </p:txBody>
      </p:sp>
      <p:sp>
        <p:nvSpPr>
          <p:cNvPr id="409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37</a:t>
            </a:fld>
            <a:endParaRPr/>
          </a:p>
        </p:txBody>
      </p:sp>
      <p:sp>
        <p:nvSpPr>
          <p:cNvPr id="410" name="Text Placeholder 1"/>
          <p:cNvSpPr txBox="1">
            <a:spLocks noGrp="1"/>
          </p:cNvSpPr>
          <p:nvPr>
            <p:ph type="body" idx="1"/>
          </p:nvPr>
        </p:nvSpPr>
        <p:spPr>
          <a:xfrm>
            <a:off x="869150" y="845999"/>
            <a:ext cx="7527874" cy="359811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 err="1"/>
              <a:t>Investigate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src</a:t>
            </a:r>
            <a:r>
              <a:rPr lang="de-DE" dirty="0"/>
              <a:t>/</a:t>
            </a:r>
            <a:r>
              <a:rPr lang="de-DE" dirty="0" err="1"/>
              <a:t>brewing</a:t>
            </a:r>
            <a:r>
              <a:rPr lang="de-DE" dirty="0"/>
              <a:t>/</a:t>
            </a:r>
            <a:r>
              <a:rPr lang="de-DE" dirty="0" err="1"/>
              <a:t>cooking.py</a:t>
            </a:r>
            <a:r>
              <a:rPr lang="de-DE" dirty="0"/>
              <a:t> </a:t>
            </a:r>
            <a:r>
              <a:rPr lang="de-DE" dirty="0" err="1"/>
              <a:t>file</a:t>
            </a:r>
            <a:endParaRPr lang="de-DE" dirty="0"/>
          </a:p>
          <a:p>
            <a:pPr marL="859514" lvl="1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 err="1"/>
              <a:t>What</a:t>
            </a:r>
            <a:r>
              <a:rPr lang="de-DE" dirty="0"/>
              <a:t> do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notice</a:t>
            </a:r>
            <a:r>
              <a:rPr lang="de-DE" dirty="0"/>
              <a:t> </a:t>
            </a:r>
            <a:r>
              <a:rPr lang="de-DE" dirty="0" err="1"/>
              <a:t>about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structure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file</a:t>
            </a:r>
            <a:r>
              <a:rPr lang="de-DE" dirty="0"/>
              <a:t>?</a:t>
            </a:r>
          </a:p>
          <a:p>
            <a:pPr marL="89406" indent="0" defTabSz="804672">
              <a:spcBef>
                <a:spcPts val="500"/>
              </a:spcBef>
              <a:buSzPct val="100000"/>
              <a:buNone/>
              <a:defRPr sz="1760"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22357401"/>
      </p:ext>
    </p:extLst>
  </p:cSld>
  <p:clrMapOvr>
    <a:masterClrMapping/>
  </p:clrMapOvr>
  <p:transition spd="med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Text Placeholder 1"/>
          <p:cNvSpPr txBox="1">
            <a:spLocks noGrp="1"/>
          </p:cNvSpPr>
          <p:nvPr>
            <p:ph type="body" idx="1"/>
          </p:nvPr>
        </p:nvSpPr>
        <p:spPr>
          <a:xfrm>
            <a:off x="869150" y="846000"/>
            <a:ext cx="7405697" cy="3295294"/>
          </a:xfrm>
          <a:prstGeom prst="rect">
            <a:avLst/>
          </a:prstGeom>
        </p:spPr>
        <p:txBody>
          <a:bodyPr/>
          <a:lstStyle/>
          <a:p>
            <a:pPr marL="0" indent="0">
              <a:buClrTx/>
              <a:buSzTx/>
              <a:buFontTx/>
              <a:buNone/>
            </a:pPr>
            <a:endParaRPr dirty="0"/>
          </a:p>
        </p:txBody>
      </p:sp>
      <p:sp>
        <p:nvSpPr>
          <p:cNvPr id="453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38</a:t>
            </a:fld>
            <a:endParaRPr/>
          </a:p>
        </p:txBody>
      </p:sp>
      <p:sp>
        <p:nvSpPr>
          <p:cNvPr id="454" name="Title 4"/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1780264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rPr lang="en-US" dirty="0"/>
              <a:t>Notes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95051715"/>
      </p:ext>
    </p:extLst>
  </p:cSld>
  <p:clrMapOvr>
    <a:masterClrMapping/>
  </p:clrMapOvr>
  <p:transition spd="med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55BC131-3AA8-1EF3-0ED4-DB05672DA6BF}"/>
              </a:ext>
            </a:extLst>
          </p:cNvPr>
          <p:cNvSpPr txBox="1">
            <a:spLocks/>
          </p:cNvSpPr>
          <p:nvPr/>
        </p:nvSpPr>
        <p:spPr>
          <a:xfrm>
            <a:off x="869151" y="0"/>
            <a:ext cx="2446543" cy="91237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t">
            <a:normAutofit fontScale="97500"/>
          </a:bodyPr>
          <a:lstStyle>
            <a:lvl1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1pPr>
            <a:lvl2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2pPr>
            <a:lvl3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3pPr>
            <a:lvl4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4pPr>
            <a:lvl5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5pPr>
            <a:lvl6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6pPr>
            <a:lvl7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7pPr>
            <a:lvl8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8pPr>
            <a:lvl9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9pPr>
          </a:lstStyle>
          <a:p>
            <a:pPr hangingPunct="1"/>
            <a:r>
              <a:rPr lang="en-US" dirty="0"/>
              <a:t>Our goal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0616CC4D-C0E3-2A58-8FFF-530E6F16256E}"/>
              </a:ext>
            </a:extLst>
          </p:cNvPr>
          <p:cNvSpPr txBox="1">
            <a:spLocks/>
          </p:cNvSpPr>
          <p:nvPr/>
        </p:nvSpPr>
        <p:spPr>
          <a:xfrm>
            <a:off x="869151" y="845032"/>
            <a:ext cx="7707721" cy="37530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marL="457189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▪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1pPr>
            <a:lvl2pPr marL="914377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2pPr>
            <a:lvl3pPr marL="1371565" marR="0" indent="-317491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3pPr>
            <a:lvl4pPr marL="1828754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4pPr>
            <a:lvl5pPr marL="2285943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○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5pPr>
            <a:lvl6pPr marL="27432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6pPr>
            <a:lvl7pPr marL="32004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●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7pPr>
            <a:lvl8pPr marL="36576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○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8pPr>
            <a:lvl9pPr marL="41148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9pPr>
          </a:lstStyle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3A81BA"/>
                </a:solidFill>
                <a:latin typeface="Avenir Heavy"/>
                <a:ea typeface="Avenir Heavy"/>
                <a:cs typeface="Avenir Heavy"/>
                <a:sym typeface="Avenir Heavy"/>
              </a:rPr>
              <a:t>Local importing</a:t>
            </a:r>
          </a:p>
          <a:p>
            <a:pPr marL="457188" lvl="1" indent="0" hangingPunct="1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3A81BA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</a:t>
            </a:r>
            <a:r>
              <a:rPr lang="en-US" dirty="0">
                <a:solidFill>
                  <a:srgbClr val="3A81BA"/>
                </a:solidFill>
                <a:latin typeface="Avenir Heavy"/>
                <a:ea typeface="Avenir Heavy"/>
                <a:cs typeface="Avenir Heavy"/>
                <a:sym typeface="Avenir Heavy"/>
              </a:rPr>
              <a:t> review and best practices</a:t>
            </a:r>
          </a:p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ED72D9"/>
                </a:solidFill>
                <a:latin typeface="Avenir Heavy"/>
                <a:ea typeface="Avenir Heavy"/>
                <a:cs typeface="Avenir Heavy"/>
                <a:sym typeface="Avenir Heavy"/>
              </a:rPr>
              <a:t>Editable installations</a:t>
            </a:r>
          </a:p>
          <a:p>
            <a:pPr marL="457188" lvl="1" indent="0" hangingPunct="1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ED72D9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</a:t>
            </a:r>
            <a:r>
              <a:rPr lang="en-US" dirty="0">
                <a:solidFill>
                  <a:srgbClr val="ED72D9"/>
                </a:solidFill>
                <a:latin typeface="Avenir Heavy"/>
                <a:ea typeface="Avenir Heavy"/>
                <a:cs typeface="Avenir Heavy"/>
                <a:sym typeface="Avenir Heavy"/>
              </a:rPr>
              <a:t> avoid importing errors</a:t>
            </a:r>
          </a:p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rPr>
              <a:t>Python package structure and code organization</a:t>
            </a:r>
          </a:p>
          <a:p>
            <a:pPr marL="457188" lvl="1" indent="0" hangingPunct="1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</a:t>
            </a:r>
            <a:r>
              <a:rPr lang="en-US" dirty="0"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rPr>
              <a:t> organize folders and files in a standardized way</a:t>
            </a:r>
          </a:p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8B81D2"/>
                </a:solidFill>
                <a:latin typeface="Avenir Heavy"/>
                <a:ea typeface="Avenir Heavy"/>
                <a:cs typeface="Avenir Heavy"/>
                <a:sym typeface="Avenir Heavy"/>
              </a:rPr>
              <a:t>Environments</a:t>
            </a:r>
          </a:p>
          <a:p>
            <a:pPr marL="742938" lvl="1" indent="-285750" hangingPunct="1">
              <a:buFont typeface="Wingdings" pitchFamily="2" charset="2"/>
              <a:buChar char="à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8B81D2"/>
                </a:solidFill>
                <a:latin typeface="Avenir Heavy"/>
                <a:ea typeface="Avenir Heavy"/>
                <a:cs typeface="Avenir Heavy"/>
                <a:sym typeface="Avenir Heavy"/>
              </a:rPr>
              <a:t>avoid and alleviate package installation problems</a:t>
            </a:r>
          </a:p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2D6391"/>
                </a:solidFill>
              </a:rPr>
              <a:t>Documentation and formatting tools</a:t>
            </a:r>
          </a:p>
          <a:p>
            <a:pPr marL="457188" lvl="1" indent="0" hangingPunct="1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2D6391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 make code more readable and usable</a:t>
            </a:r>
            <a:endParaRPr lang="en-US" dirty="0">
              <a:solidFill>
                <a:schemeClr val="accent4"/>
              </a:solidFill>
              <a:latin typeface="Avenir Heavy"/>
              <a:ea typeface="Avenir Heavy"/>
              <a:cs typeface="Avenir Heavy"/>
              <a:sym typeface="Avenir Heavy"/>
            </a:endParaRPr>
          </a:p>
        </p:txBody>
      </p:sp>
      <p:sp>
        <p:nvSpPr>
          <p:cNvPr id="3" name="Pfeil nach rechts 2">
            <a:extLst>
              <a:ext uri="{FF2B5EF4-FFF2-40B4-BE49-F238E27FC236}">
                <a16:creationId xmlns:a16="http://schemas.microsoft.com/office/drawing/2014/main" id="{3C6D7B5E-CB1B-B12B-B031-E344E0D615D3}"/>
              </a:ext>
            </a:extLst>
          </p:cNvPr>
          <p:cNvSpPr/>
          <p:nvPr/>
        </p:nvSpPr>
        <p:spPr>
          <a:xfrm rot="9576828">
            <a:off x="5459700" y="1938551"/>
            <a:ext cx="573137" cy="431647"/>
          </a:xfrm>
          <a:prstGeom prst="rightArrow">
            <a:avLst>
              <a:gd name="adj1" fmla="val 28570"/>
              <a:gd name="adj2" fmla="val 50000"/>
            </a:avLst>
          </a:prstGeom>
          <a:solidFill>
            <a:srgbClr val="57A7B5"/>
          </a:solidFill>
          <a:ln w="25400" cap="flat">
            <a:solidFill>
              <a:srgbClr val="57A7B5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pic>
        <p:nvPicPr>
          <p:cNvPr id="6" name="shrug_taylorswift_positive.gif" descr="shrug_taylorswift_positive.gif">
            <a:extLst>
              <a:ext uri="{FF2B5EF4-FFF2-40B4-BE49-F238E27FC236}">
                <a16:creationId xmlns:a16="http://schemas.microsoft.com/office/drawing/2014/main" id="{DEE7A58D-7442-D853-9DFF-958F9A212AEC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5892800" y="3180862"/>
            <a:ext cx="2803026" cy="1566178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46773445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 advAuto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Title 1"/>
          <p:cNvSpPr txBox="1">
            <a:spLocks noGrp="1"/>
          </p:cNvSpPr>
          <p:nvPr>
            <p:ph type="title"/>
          </p:nvPr>
        </p:nvSpPr>
        <p:spPr>
          <a:xfrm>
            <a:off x="869150" y="-1"/>
            <a:ext cx="5607851" cy="912377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Workflow (ideal)</a:t>
            </a:r>
          </a:p>
        </p:txBody>
      </p:sp>
      <p:sp>
        <p:nvSpPr>
          <p:cNvPr id="544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40</a:t>
            </a:fld>
            <a:endParaRPr/>
          </a:p>
        </p:txBody>
      </p:sp>
      <p:sp>
        <p:nvSpPr>
          <p:cNvPr id="545" name="Rectangle 41"/>
          <p:cNvSpPr/>
          <p:nvPr/>
        </p:nvSpPr>
        <p:spPr>
          <a:xfrm>
            <a:off x="864303" y="987515"/>
            <a:ext cx="1249592" cy="2826924"/>
          </a:xfrm>
          <a:prstGeom prst="rect">
            <a:avLst/>
          </a:prstGeom>
          <a:ln w="19050">
            <a:solidFill>
              <a:schemeClr val="accent4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46" name="Rectangle 42"/>
          <p:cNvSpPr/>
          <p:nvPr/>
        </p:nvSpPr>
        <p:spPr>
          <a:xfrm>
            <a:off x="2145322" y="987515"/>
            <a:ext cx="4820377" cy="2826924"/>
          </a:xfrm>
          <a:prstGeom prst="rect">
            <a:avLst/>
          </a:prstGeom>
          <a:ln w="19050">
            <a:solidFill>
              <a:schemeClr val="accent1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47" name="Rectangle 43"/>
          <p:cNvSpPr/>
          <p:nvPr/>
        </p:nvSpPr>
        <p:spPr>
          <a:xfrm>
            <a:off x="7006221" y="987515"/>
            <a:ext cx="1265456" cy="2826924"/>
          </a:xfrm>
          <a:prstGeom prst="rect">
            <a:avLst/>
          </a:prstGeom>
          <a:ln w="19050">
            <a:solidFill>
              <a:schemeClr val="accent5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548" name="Picture 2" descr="Picture 2"/>
          <p:cNvPicPr>
            <a:picLocks noChangeAspect="1"/>
          </p:cNvPicPr>
          <p:nvPr/>
        </p:nvPicPr>
        <p:blipFill>
          <a:blip r:embed="rId2"/>
          <a:srcRect r="49927"/>
          <a:stretch>
            <a:fillRect/>
          </a:stretch>
        </p:blipFill>
        <p:spPr>
          <a:xfrm>
            <a:off x="3430097" y="1909269"/>
            <a:ext cx="741184" cy="1110833"/>
          </a:xfrm>
          <a:prstGeom prst="rect">
            <a:avLst/>
          </a:prstGeom>
          <a:ln w="12700">
            <a:miter lim="400000"/>
          </a:ln>
        </p:spPr>
      </p:pic>
      <p:pic>
        <p:nvPicPr>
          <p:cNvPr id="549" name="Picture 2" descr="Picture 2"/>
          <p:cNvPicPr>
            <a:picLocks noChangeAspect="1"/>
          </p:cNvPicPr>
          <p:nvPr/>
        </p:nvPicPr>
        <p:blipFill>
          <a:blip r:embed="rId2"/>
          <a:srcRect l="49420"/>
          <a:stretch>
            <a:fillRect/>
          </a:stretch>
        </p:blipFill>
        <p:spPr>
          <a:xfrm>
            <a:off x="4997866" y="1867246"/>
            <a:ext cx="805335" cy="1194880"/>
          </a:xfrm>
          <a:prstGeom prst="rect">
            <a:avLst/>
          </a:prstGeom>
          <a:ln w="12700">
            <a:miter lim="400000"/>
          </a:ln>
        </p:spPr>
      </p:pic>
      <p:sp>
        <p:nvSpPr>
          <p:cNvPr id="550" name="Arc 27"/>
          <p:cNvSpPr/>
          <p:nvPr/>
        </p:nvSpPr>
        <p:spPr>
          <a:xfrm>
            <a:off x="4635623" y="1922500"/>
            <a:ext cx="196575" cy="11839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6200" h="21600" extrusionOk="0">
                <a:moveTo>
                  <a:pt x="16" y="0"/>
                </a:moveTo>
                <a:lnTo>
                  <a:pt x="16" y="0"/>
                </a:lnTo>
                <a:cubicBezTo>
                  <a:pt x="21600" y="6408"/>
                  <a:pt x="21594" y="15194"/>
                  <a:pt x="0" y="21600"/>
                </a:cubicBezTo>
              </a:path>
            </a:pathLst>
          </a:custGeom>
          <a:ln w="38100">
            <a:solidFill>
              <a:schemeClr val="accent6"/>
            </a:solidFill>
            <a:head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sp>
        <p:nvSpPr>
          <p:cNvPr id="551" name="Arc 28"/>
          <p:cNvSpPr/>
          <p:nvPr/>
        </p:nvSpPr>
        <p:spPr>
          <a:xfrm>
            <a:off x="2901548" y="1524314"/>
            <a:ext cx="1020139" cy="6853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605" extrusionOk="0">
                <a:moveTo>
                  <a:pt x="0" y="20605"/>
                </a:moveTo>
                <a:lnTo>
                  <a:pt x="0" y="20605"/>
                </a:lnTo>
                <a:cubicBezTo>
                  <a:pt x="2987" y="7491"/>
                  <a:pt x="11924" y="-995"/>
                  <a:pt x="21600" y="93"/>
                </a:cubicBezTo>
              </a:path>
            </a:pathLst>
          </a:custGeom>
          <a:ln w="38100">
            <a:solidFill>
              <a:srgbClr val="262626"/>
            </a:solidFill>
            <a:tail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grpSp>
        <p:nvGrpSpPr>
          <p:cNvPr id="554" name="Rounded Rectangle 29"/>
          <p:cNvGrpSpPr/>
          <p:nvPr/>
        </p:nvGrpSpPr>
        <p:grpSpPr>
          <a:xfrm>
            <a:off x="2261304" y="2270838"/>
            <a:ext cx="1080001" cy="432001"/>
            <a:chOff x="0" y="0"/>
            <a:chExt cx="1079999" cy="431999"/>
          </a:xfrm>
        </p:grpSpPr>
        <p:sp>
          <p:nvSpPr>
            <p:cNvPr id="552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rgbClr val="26262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53" name="Write test"/>
            <p:cNvSpPr txBox="1"/>
            <p:nvPr/>
          </p:nvSpPr>
          <p:spPr>
            <a:xfrm>
              <a:off x="81096" y="96365"/>
              <a:ext cx="917808" cy="2392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rgbClr val="262626"/>
                  </a:solidFill>
                </a:defRPr>
              </a:lvl1pPr>
            </a:lstStyle>
            <a:p>
              <a:r>
                <a:t>Write test</a:t>
              </a:r>
            </a:p>
          </p:txBody>
        </p:sp>
      </p:grpSp>
      <p:grpSp>
        <p:nvGrpSpPr>
          <p:cNvPr id="557" name="Rounded Rectangle 30"/>
          <p:cNvGrpSpPr/>
          <p:nvPr/>
        </p:nvGrpSpPr>
        <p:grpSpPr>
          <a:xfrm>
            <a:off x="3999196" y="3162206"/>
            <a:ext cx="1080001" cy="432001"/>
            <a:chOff x="0" y="0"/>
            <a:chExt cx="1079999" cy="431999"/>
          </a:xfrm>
        </p:grpSpPr>
        <p:sp>
          <p:nvSpPr>
            <p:cNvPr id="555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chemeClr val="accent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56" name="Test"/>
            <p:cNvSpPr txBox="1"/>
            <p:nvPr/>
          </p:nvSpPr>
          <p:spPr>
            <a:xfrm>
              <a:off x="81096" y="96365"/>
              <a:ext cx="917808" cy="2392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chemeClr val="accent6"/>
                  </a:solidFill>
                </a:defRPr>
              </a:lvl1pPr>
            </a:lstStyle>
            <a:p>
              <a:r>
                <a:t>Test</a:t>
              </a:r>
            </a:p>
          </p:txBody>
        </p:sp>
      </p:grpSp>
      <p:grpSp>
        <p:nvGrpSpPr>
          <p:cNvPr id="560" name="Rounded Rectangle 31"/>
          <p:cNvGrpSpPr/>
          <p:nvPr/>
        </p:nvGrpSpPr>
        <p:grpSpPr>
          <a:xfrm>
            <a:off x="3993944" y="1441668"/>
            <a:ext cx="1080001" cy="432001"/>
            <a:chOff x="0" y="0"/>
            <a:chExt cx="1079999" cy="431999"/>
          </a:xfrm>
        </p:grpSpPr>
        <p:sp>
          <p:nvSpPr>
            <p:cNvPr id="558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chemeClr val="accent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59" name="Write feature"/>
            <p:cNvSpPr txBox="1"/>
            <p:nvPr/>
          </p:nvSpPr>
          <p:spPr>
            <a:xfrm>
              <a:off x="81096" y="20165"/>
              <a:ext cx="917808" cy="3916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chemeClr val="accent6"/>
                  </a:solidFill>
                </a:defRPr>
              </a:lvl1pPr>
            </a:lstStyle>
            <a:p>
              <a:r>
                <a:t>Write feature</a:t>
              </a:r>
            </a:p>
          </p:txBody>
        </p:sp>
      </p:grpSp>
      <p:sp>
        <p:nvSpPr>
          <p:cNvPr id="561" name="Arc 32"/>
          <p:cNvSpPr/>
          <p:nvPr/>
        </p:nvSpPr>
        <p:spPr>
          <a:xfrm>
            <a:off x="2895643" y="2800089"/>
            <a:ext cx="1057834" cy="7043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251" extrusionOk="0">
                <a:moveTo>
                  <a:pt x="21600" y="20074"/>
                </a:moveTo>
                <a:lnTo>
                  <a:pt x="21600" y="20074"/>
                </a:lnTo>
                <a:cubicBezTo>
                  <a:pt x="11903" y="21600"/>
                  <a:pt x="2816" y="13155"/>
                  <a:pt x="0" y="0"/>
                </a:cubicBezTo>
              </a:path>
            </a:pathLst>
          </a:custGeom>
          <a:ln w="38100">
            <a:solidFill>
              <a:srgbClr val="262626"/>
            </a:solidFill>
            <a:tail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grpSp>
        <p:nvGrpSpPr>
          <p:cNvPr id="564" name="Rounded Rectangle 34"/>
          <p:cNvGrpSpPr/>
          <p:nvPr/>
        </p:nvGrpSpPr>
        <p:grpSpPr>
          <a:xfrm>
            <a:off x="5834510" y="2248696"/>
            <a:ext cx="1080001" cy="432001"/>
            <a:chOff x="0" y="0"/>
            <a:chExt cx="1079999" cy="431999"/>
          </a:xfrm>
        </p:grpSpPr>
        <p:sp>
          <p:nvSpPr>
            <p:cNvPr id="562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chemeClr val="accent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63" name="Document"/>
            <p:cNvSpPr txBox="1"/>
            <p:nvPr/>
          </p:nvSpPr>
          <p:spPr>
            <a:xfrm>
              <a:off x="81096" y="96365"/>
              <a:ext cx="917808" cy="2392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chemeClr val="accent3"/>
                  </a:solidFill>
                </a:defRPr>
              </a:lvl1pPr>
            </a:lstStyle>
            <a:p>
              <a:r>
                <a:t>Document</a:t>
              </a:r>
            </a:p>
          </p:txBody>
        </p:sp>
      </p:grpSp>
      <p:grpSp>
        <p:nvGrpSpPr>
          <p:cNvPr id="567" name="Oval 44"/>
          <p:cNvGrpSpPr/>
          <p:nvPr/>
        </p:nvGrpSpPr>
        <p:grpSpPr>
          <a:xfrm>
            <a:off x="964096" y="1073921"/>
            <a:ext cx="220959" cy="220959"/>
            <a:chOff x="0" y="0"/>
            <a:chExt cx="220958" cy="220958"/>
          </a:xfrm>
        </p:grpSpPr>
        <p:sp>
          <p:nvSpPr>
            <p:cNvPr id="565" name="Circle"/>
            <p:cNvSpPr/>
            <p:nvPr/>
          </p:nvSpPr>
          <p:spPr>
            <a:xfrm>
              <a:off x="-1" y="-1"/>
              <a:ext cx="220960" cy="220960"/>
            </a:xfrm>
            <a:prstGeom prst="ellipse">
              <a:avLst/>
            </a:prstGeom>
            <a:noFill/>
            <a:ln w="25400" cap="flat">
              <a:solidFill>
                <a:schemeClr val="accent4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66" name="1"/>
            <p:cNvSpPr txBox="1"/>
            <p:nvPr/>
          </p:nvSpPr>
          <p:spPr>
            <a:xfrm>
              <a:off x="45057" y="24071"/>
              <a:ext cx="130843" cy="17281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defRPr sz="1200" b="1">
                  <a:solidFill>
                    <a:schemeClr val="accent4"/>
                  </a:solidFill>
                </a:defRPr>
              </a:lvl1pPr>
            </a:lstStyle>
            <a:p>
              <a:r>
                <a:t>1</a:t>
              </a:r>
            </a:p>
          </p:txBody>
        </p:sp>
      </p:grpSp>
      <p:grpSp>
        <p:nvGrpSpPr>
          <p:cNvPr id="570" name="Oval 45"/>
          <p:cNvGrpSpPr/>
          <p:nvPr/>
        </p:nvGrpSpPr>
        <p:grpSpPr>
          <a:xfrm>
            <a:off x="2218620" y="1073921"/>
            <a:ext cx="220959" cy="220959"/>
            <a:chOff x="0" y="0"/>
            <a:chExt cx="220958" cy="220958"/>
          </a:xfrm>
        </p:grpSpPr>
        <p:sp>
          <p:nvSpPr>
            <p:cNvPr id="568" name="Circle"/>
            <p:cNvSpPr/>
            <p:nvPr/>
          </p:nvSpPr>
          <p:spPr>
            <a:xfrm>
              <a:off x="-1" y="-1"/>
              <a:ext cx="220960" cy="220960"/>
            </a:xfrm>
            <a:prstGeom prst="ellipse">
              <a:avLst/>
            </a:prstGeom>
            <a:noFill/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69" name="2"/>
            <p:cNvSpPr txBox="1"/>
            <p:nvPr/>
          </p:nvSpPr>
          <p:spPr>
            <a:xfrm>
              <a:off x="45057" y="24071"/>
              <a:ext cx="130843" cy="17281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defRPr sz="1200" b="1">
                  <a:solidFill>
                    <a:schemeClr val="accent1"/>
                  </a:solidFill>
                </a:defRPr>
              </a:lvl1pPr>
            </a:lstStyle>
            <a:p>
              <a:r>
                <a:t>2</a:t>
              </a:r>
            </a:p>
          </p:txBody>
        </p:sp>
      </p:grpSp>
      <p:grpSp>
        <p:nvGrpSpPr>
          <p:cNvPr id="573" name="Oval 46"/>
          <p:cNvGrpSpPr/>
          <p:nvPr/>
        </p:nvGrpSpPr>
        <p:grpSpPr>
          <a:xfrm>
            <a:off x="7097429" y="1073921"/>
            <a:ext cx="220959" cy="220959"/>
            <a:chOff x="0" y="0"/>
            <a:chExt cx="220958" cy="220958"/>
          </a:xfrm>
        </p:grpSpPr>
        <p:sp>
          <p:nvSpPr>
            <p:cNvPr id="571" name="Circle"/>
            <p:cNvSpPr/>
            <p:nvPr/>
          </p:nvSpPr>
          <p:spPr>
            <a:xfrm>
              <a:off x="-1" y="-1"/>
              <a:ext cx="220960" cy="220960"/>
            </a:xfrm>
            <a:prstGeom prst="ellipse">
              <a:avLst/>
            </a:prstGeom>
            <a:noFill/>
            <a:ln w="25400" cap="flat">
              <a:solidFill>
                <a:schemeClr val="accent5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72" name="3"/>
            <p:cNvSpPr txBox="1"/>
            <p:nvPr/>
          </p:nvSpPr>
          <p:spPr>
            <a:xfrm>
              <a:off x="45057" y="24071"/>
              <a:ext cx="130843" cy="17281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defRPr sz="1200" b="1">
                  <a:solidFill>
                    <a:schemeClr val="accent5"/>
                  </a:solidFill>
                </a:defRPr>
              </a:lvl1pPr>
            </a:lstStyle>
            <a:p>
              <a:r>
                <a:t>3</a:t>
              </a:r>
            </a:p>
          </p:txBody>
        </p:sp>
      </p:grpSp>
      <p:sp>
        <p:nvSpPr>
          <p:cNvPr id="574" name="TextBox 47"/>
          <p:cNvSpPr txBox="1"/>
          <p:nvPr/>
        </p:nvSpPr>
        <p:spPr>
          <a:xfrm>
            <a:off x="1257045" y="1050742"/>
            <a:ext cx="584422" cy="264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1200" b="1">
                <a:solidFill>
                  <a:schemeClr val="accent4"/>
                </a:solidFill>
              </a:defRPr>
            </a:lvl1pPr>
          </a:lstStyle>
          <a:p>
            <a:r>
              <a:t>Create</a:t>
            </a:r>
          </a:p>
        </p:txBody>
      </p:sp>
      <p:sp>
        <p:nvSpPr>
          <p:cNvPr id="575" name="TextBox 48"/>
          <p:cNvSpPr txBox="1"/>
          <p:nvPr/>
        </p:nvSpPr>
        <p:spPr>
          <a:xfrm>
            <a:off x="7390643" y="1045900"/>
            <a:ext cx="723137" cy="2642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1200" b="1">
                <a:solidFill>
                  <a:schemeClr val="accent5"/>
                </a:solidFill>
              </a:defRPr>
            </a:lvl1pPr>
          </a:lstStyle>
          <a:p>
            <a:r>
              <a:t>Publish</a:t>
            </a:r>
          </a:p>
        </p:txBody>
      </p:sp>
      <p:sp>
        <p:nvSpPr>
          <p:cNvPr id="576" name="TextBox 49"/>
          <p:cNvSpPr txBox="1"/>
          <p:nvPr/>
        </p:nvSpPr>
        <p:spPr>
          <a:xfrm>
            <a:off x="2509551" y="1050742"/>
            <a:ext cx="1005538" cy="264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1200" b="1">
                <a:solidFill>
                  <a:schemeClr val="accent1"/>
                </a:solidFill>
              </a:defRPr>
            </a:lvl1pPr>
          </a:lstStyle>
          <a:p>
            <a:r>
              <a:t>Build &amp; Test</a:t>
            </a:r>
          </a:p>
        </p:txBody>
      </p:sp>
      <p:sp>
        <p:nvSpPr>
          <p:cNvPr id="577" name="TextBox 50"/>
          <p:cNvSpPr txBox="1"/>
          <p:nvPr/>
        </p:nvSpPr>
        <p:spPr>
          <a:xfrm>
            <a:off x="864143" y="1600078"/>
            <a:ext cx="1295650" cy="2136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1200">
                <a:latin typeface="Avenir Book"/>
                <a:ea typeface="Avenir Book"/>
                <a:cs typeface="Avenir Book"/>
                <a:sym typeface="Avenir Book"/>
              </a:defRPr>
            </a:pPr>
            <a:r>
              <a:t>Set up structure</a:t>
            </a:r>
          </a:p>
          <a:p>
            <a:pPr>
              <a:defRPr sz="1200">
                <a:latin typeface="Avenir Book"/>
                <a:ea typeface="Avenir Book"/>
                <a:cs typeface="Avenir Book"/>
                <a:sym typeface="Avenir Book"/>
              </a:defRPr>
            </a:pPr>
            <a:endParaRPr/>
          </a:p>
          <a:p>
            <a:pPr>
              <a:defRPr sz="1200">
                <a:latin typeface="Avenir Book"/>
                <a:ea typeface="Avenir Book"/>
                <a:cs typeface="Avenir Book"/>
                <a:sym typeface="Avenir Book"/>
              </a:defRPr>
            </a:pPr>
            <a:r>
              <a:t>Create files: </a:t>
            </a:r>
            <a:r>
              <a:rPr sz="1100">
                <a:latin typeface="Courier"/>
                <a:ea typeface="Courier"/>
                <a:cs typeface="Courier"/>
                <a:sym typeface="Courier"/>
              </a:rPr>
              <a:t>__init__.py</a:t>
            </a:r>
            <a:r>
              <a:rPr sz="1100"/>
              <a:t> </a:t>
            </a:r>
            <a:r>
              <a:rPr sz="1100">
                <a:latin typeface="Courier"/>
                <a:ea typeface="Courier"/>
                <a:cs typeface="Courier"/>
                <a:sym typeface="Courier"/>
              </a:rPr>
              <a:t>pyproject.toml </a:t>
            </a:r>
            <a:endParaRPr sz="1100"/>
          </a:p>
          <a:p>
            <a:pPr>
              <a:defRPr sz="1100">
                <a:latin typeface="Courier"/>
                <a:ea typeface="Courier"/>
                <a:cs typeface="Courier"/>
                <a:sym typeface="Courier"/>
              </a:defRPr>
            </a:pPr>
            <a:r>
              <a:t>setup.cfg</a:t>
            </a:r>
            <a:endParaRPr>
              <a:latin typeface="Avenir Book"/>
              <a:ea typeface="Avenir Book"/>
              <a:cs typeface="Avenir Book"/>
              <a:sym typeface="Avenir Book"/>
            </a:endParaRPr>
          </a:p>
          <a:p>
            <a:pPr>
              <a:defRPr sz="1100">
                <a:latin typeface="Courier"/>
                <a:ea typeface="Courier"/>
                <a:cs typeface="Courier"/>
                <a:sym typeface="Courier"/>
              </a:defRPr>
            </a:pPr>
            <a:r>
              <a:t>README</a:t>
            </a:r>
            <a:endParaRPr>
              <a:latin typeface="Avenir Book"/>
              <a:ea typeface="Avenir Book"/>
              <a:cs typeface="Avenir Book"/>
              <a:sym typeface="Avenir Book"/>
            </a:endParaRPr>
          </a:p>
          <a:p>
            <a:pPr>
              <a:defRPr sz="1100">
                <a:latin typeface="Courier"/>
                <a:ea typeface="Courier"/>
                <a:cs typeface="Courier"/>
                <a:sym typeface="Courier"/>
              </a:defRPr>
            </a:pPr>
            <a:r>
              <a:t>LICENSE</a:t>
            </a:r>
          </a:p>
          <a:p>
            <a:pPr>
              <a:defRPr sz="1200">
                <a:latin typeface="Courier"/>
                <a:ea typeface="Courier"/>
                <a:cs typeface="Courier"/>
                <a:sym typeface="Courier"/>
              </a:defRPr>
            </a:pPr>
            <a:endParaRPr/>
          </a:p>
          <a:p>
            <a:pPr>
              <a:defRPr sz="1200">
                <a:latin typeface="Avenir Book"/>
                <a:ea typeface="Avenir Book"/>
                <a:cs typeface="Avenir Book"/>
                <a:sym typeface="Avenir Book"/>
              </a:defRPr>
            </a:pPr>
            <a:r>
              <a:t>Make installable at this point</a:t>
            </a:r>
          </a:p>
        </p:txBody>
      </p:sp>
      <p:sp>
        <p:nvSpPr>
          <p:cNvPr id="578" name="TextBox 51"/>
          <p:cNvSpPr txBox="1"/>
          <p:nvPr/>
        </p:nvSpPr>
        <p:spPr>
          <a:xfrm>
            <a:off x="6989028" y="1600078"/>
            <a:ext cx="1299841" cy="1437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1200">
                <a:latin typeface="Avenir Book"/>
                <a:ea typeface="Avenir Book"/>
                <a:cs typeface="Avenir Book"/>
                <a:sym typeface="Avenir Book"/>
              </a:defRPr>
            </a:pPr>
            <a:r>
              <a:t>In </a:t>
            </a:r>
            <a:r>
              <a:rPr sz="1100">
                <a:latin typeface="Courier"/>
                <a:ea typeface="Courier"/>
                <a:cs typeface="Courier"/>
                <a:sym typeface="Courier"/>
              </a:rPr>
              <a:t>pyproject.toml</a:t>
            </a:r>
            <a:r>
              <a:t> update:</a:t>
            </a:r>
            <a:endParaRPr>
              <a:latin typeface="Courier"/>
              <a:ea typeface="Courier"/>
              <a:cs typeface="Courier"/>
              <a:sym typeface="Courier"/>
            </a:endParaRPr>
          </a:p>
          <a:p>
            <a:pPr>
              <a:defRPr sz="1100">
                <a:latin typeface="Courier"/>
                <a:ea typeface="Courier"/>
                <a:cs typeface="Courier"/>
                <a:sym typeface="Courier"/>
              </a:defRPr>
            </a:pPr>
            <a:r>
              <a:t>version</a:t>
            </a:r>
            <a:endParaRPr sz="1200"/>
          </a:p>
          <a:p>
            <a:pPr>
              <a:defRPr sz="1100">
                <a:latin typeface="Courier"/>
                <a:ea typeface="Courier"/>
                <a:cs typeface="Courier"/>
                <a:sym typeface="Courier"/>
              </a:defRPr>
            </a:pPr>
            <a:r>
              <a:t>requirements</a:t>
            </a:r>
          </a:p>
          <a:p>
            <a:pPr>
              <a:defRPr sz="1200">
                <a:latin typeface="Avenir Book"/>
                <a:ea typeface="Avenir Book"/>
                <a:cs typeface="Avenir Book"/>
                <a:sym typeface="Avenir Book"/>
              </a:defRPr>
            </a:pPr>
            <a:endParaRPr/>
          </a:p>
          <a:p>
            <a:pPr>
              <a:defRPr sz="1200">
                <a:latin typeface="Avenir Book"/>
                <a:ea typeface="Avenir Book"/>
                <a:cs typeface="Avenir Book"/>
                <a:sym typeface="Avenir Book"/>
              </a:defRPr>
            </a:pPr>
            <a:r>
              <a:t>Update</a:t>
            </a:r>
            <a:r>
              <a:rPr>
                <a:latin typeface="Courier"/>
                <a:ea typeface="Courier"/>
                <a:cs typeface="Courier"/>
                <a:sym typeface="Courier"/>
              </a:rPr>
              <a:t> </a:t>
            </a:r>
            <a:r>
              <a:rPr sz="1100">
                <a:latin typeface="Courier"/>
                <a:ea typeface="Courier"/>
                <a:cs typeface="Courier"/>
                <a:sym typeface="Courier"/>
              </a:rPr>
              <a:t>README</a:t>
            </a:r>
          </a:p>
        </p:txBody>
      </p:sp>
      <p:sp>
        <p:nvSpPr>
          <p:cNvPr id="579" name="Arc 39"/>
          <p:cNvSpPr/>
          <p:nvPr/>
        </p:nvSpPr>
        <p:spPr>
          <a:xfrm flipH="1">
            <a:off x="4284278" y="1922500"/>
            <a:ext cx="196576" cy="11839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6200" h="21600" extrusionOk="0">
                <a:moveTo>
                  <a:pt x="16" y="0"/>
                </a:moveTo>
                <a:lnTo>
                  <a:pt x="16" y="0"/>
                </a:lnTo>
                <a:cubicBezTo>
                  <a:pt x="21600" y="6408"/>
                  <a:pt x="21594" y="15194"/>
                  <a:pt x="0" y="21600"/>
                </a:cubicBezTo>
              </a:path>
            </a:pathLst>
          </a:custGeom>
          <a:ln w="38100">
            <a:solidFill>
              <a:schemeClr val="accent6"/>
            </a:solidFill>
            <a:tail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sp>
        <p:nvSpPr>
          <p:cNvPr id="580" name="Arc 28"/>
          <p:cNvSpPr/>
          <p:nvPr/>
        </p:nvSpPr>
        <p:spPr>
          <a:xfrm flipH="1">
            <a:off x="5175292" y="1494020"/>
            <a:ext cx="1020139" cy="6853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605" extrusionOk="0">
                <a:moveTo>
                  <a:pt x="0" y="20605"/>
                </a:moveTo>
                <a:lnTo>
                  <a:pt x="0" y="20605"/>
                </a:lnTo>
                <a:cubicBezTo>
                  <a:pt x="2987" y="7491"/>
                  <a:pt x="11924" y="-995"/>
                  <a:pt x="21600" y="93"/>
                </a:cubicBezTo>
              </a:path>
            </a:pathLst>
          </a:custGeom>
          <a:ln w="38100">
            <a:solidFill>
              <a:srgbClr val="91AA52"/>
            </a:solidFill>
            <a:tail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sp>
        <p:nvSpPr>
          <p:cNvPr id="581" name="Arc 32"/>
          <p:cNvSpPr/>
          <p:nvPr/>
        </p:nvSpPr>
        <p:spPr>
          <a:xfrm flipH="1">
            <a:off x="5169387" y="2769795"/>
            <a:ext cx="1057835" cy="7043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251" extrusionOk="0">
                <a:moveTo>
                  <a:pt x="21600" y="20074"/>
                </a:moveTo>
                <a:lnTo>
                  <a:pt x="21600" y="20074"/>
                </a:lnTo>
                <a:cubicBezTo>
                  <a:pt x="11903" y="21600"/>
                  <a:pt x="2816" y="13155"/>
                  <a:pt x="0" y="0"/>
                </a:cubicBezTo>
              </a:path>
            </a:pathLst>
          </a:custGeom>
          <a:ln w="38100">
            <a:solidFill>
              <a:srgbClr val="91AA52"/>
            </a:solidFill>
            <a:tail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</p:spTree>
  </p:cSld>
  <p:clrMapOvr>
    <a:masterClrMapping/>
  </p:clrMapOvr>
  <p:transition spd="med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" name="Picture 2" descr="Picture 2"/>
          <p:cNvPicPr>
            <a:picLocks noChangeAspect="1"/>
          </p:cNvPicPr>
          <p:nvPr/>
        </p:nvPicPr>
        <p:blipFill>
          <a:blip r:embed="rId2"/>
          <a:srcRect r="49927"/>
          <a:stretch>
            <a:fillRect/>
          </a:stretch>
        </p:blipFill>
        <p:spPr>
          <a:xfrm>
            <a:off x="6339974" y="1004216"/>
            <a:ext cx="505734" cy="757957"/>
          </a:xfrm>
          <a:prstGeom prst="rect">
            <a:avLst/>
          </a:prstGeom>
          <a:ln w="12700">
            <a:miter lim="400000"/>
          </a:ln>
        </p:spPr>
      </p:pic>
      <p:pic>
        <p:nvPicPr>
          <p:cNvPr id="584" name="Picture 2" descr="Picture 2"/>
          <p:cNvPicPr>
            <a:picLocks noChangeAspect="1"/>
          </p:cNvPicPr>
          <p:nvPr/>
        </p:nvPicPr>
        <p:blipFill>
          <a:blip r:embed="rId2"/>
          <a:srcRect r="49927"/>
          <a:stretch>
            <a:fillRect/>
          </a:stretch>
        </p:blipFill>
        <p:spPr>
          <a:xfrm>
            <a:off x="6518950" y="2085680"/>
            <a:ext cx="505734" cy="757958"/>
          </a:xfrm>
          <a:prstGeom prst="rect">
            <a:avLst/>
          </a:prstGeom>
          <a:ln w="12700">
            <a:miter lim="400000"/>
          </a:ln>
        </p:spPr>
      </p:pic>
      <p:pic>
        <p:nvPicPr>
          <p:cNvPr id="585" name="Picture 2" descr="Picture 2"/>
          <p:cNvPicPr>
            <a:picLocks noChangeAspect="1"/>
          </p:cNvPicPr>
          <p:nvPr/>
        </p:nvPicPr>
        <p:blipFill>
          <a:blip r:embed="rId2"/>
          <a:srcRect r="49927"/>
          <a:stretch>
            <a:fillRect/>
          </a:stretch>
        </p:blipFill>
        <p:spPr>
          <a:xfrm>
            <a:off x="3371715" y="2782758"/>
            <a:ext cx="505734" cy="757957"/>
          </a:xfrm>
          <a:prstGeom prst="rect">
            <a:avLst/>
          </a:prstGeom>
          <a:ln w="12700">
            <a:miter lim="400000"/>
          </a:ln>
        </p:spPr>
      </p:pic>
      <p:pic>
        <p:nvPicPr>
          <p:cNvPr id="586" name="Picture 2" descr="Picture 2"/>
          <p:cNvPicPr>
            <a:picLocks noChangeAspect="1"/>
          </p:cNvPicPr>
          <p:nvPr/>
        </p:nvPicPr>
        <p:blipFill>
          <a:blip r:embed="rId2"/>
          <a:srcRect r="49927"/>
          <a:stretch>
            <a:fillRect/>
          </a:stretch>
        </p:blipFill>
        <p:spPr>
          <a:xfrm>
            <a:off x="5371954" y="2999191"/>
            <a:ext cx="505734" cy="757957"/>
          </a:xfrm>
          <a:prstGeom prst="rect">
            <a:avLst/>
          </a:prstGeom>
          <a:ln w="12700">
            <a:miter lim="400000"/>
          </a:ln>
        </p:spPr>
      </p:pic>
      <p:sp>
        <p:nvSpPr>
          <p:cNvPr id="587" name="Title 1"/>
          <p:cNvSpPr txBox="1">
            <a:spLocks noGrp="1"/>
          </p:cNvSpPr>
          <p:nvPr>
            <p:ph type="title"/>
          </p:nvPr>
        </p:nvSpPr>
        <p:spPr>
          <a:xfrm>
            <a:off x="851165" y="-13159"/>
            <a:ext cx="5607850" cy="912377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Workflow (realistic?)</a:t>
            </a:r>
          </a:p>
        </p:txBody>
      </p:sp>
      <p:sp>
        <p:nvSpPr>
          <p:cNvPr id="588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99555" y="4384352"/>
            <a:ext cx="308644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41</a:t>
            </a:fld>
            <a:endParaRPr/>
          </a:p>
        </p:txBody>
      </p:sp>
      <p:sp>
        <p:nvSpPr>
          <p:cNvPr id="589" name="Rectangle 41"/>
          <p:cNvSpPr/>
          <p:nvPr/>
        </p:nvSpPr>
        <p:spPr>
          <a:xfrm>
            <a:off x="864303" y="987515"/>
            <a:ext cx="1249592" cy="2826924"/>
          </a:xfrm>
          <a:prstGeom prst="rect">
            <a:avLst/>
          </a:prstGeom>
          <a:ln w="19050">
            <a:solidFill>
              <a:schemeClr val="accent4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90" name="Rectangle 42"/>
          <p:cNvSpPr/>
          <p:nvPr/>
        </p:nvSpPr>
        <p:spPr>
          <a:xfrm>
            <a:off x="2145322" y="987515"/>
            <a:ext cx="4820377" cy="2826924"/>
          </a:xfrm>
          <a:prstGeom prst="rect">
            <a:avLst/>
          </a:prstGeom>
          <a:ln w="19050">
            <a:solidFill>
              <a:schemeClr val="accent1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91" name="Rectangle 43"/>
          <p:cNvSpPr/>
          <p:nvPr/>
        </p:nvSpPr>
        <p:spPr>
          <a:xfrm>
            <a:off x="7006221" y="987515"/>
            <a:ext cx="1265456" cy="2826924"/>
          </a:xfrm>
          <a:prstGeom prst="rect">
            <a:avLst/>
          </a:prstGeom>
          <a:ln w="19050">
            <a:solidFill>
              <a:schemeClr val="accent5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592" name="Picture 2" descr="Picture 2"/>
          <p:cNvPicPr>
            <a:picLocks noChangeAspect="1"/>
          </p:cNvPicPr>
          <p:nvPr/>
        </p:nvPicPr>
        <p:blipFill>
          <a:blip r:embed="rId2"/>
          <a:srcRect r="49927"/>
          <a:stretch>
            <a:fillRect/>
          </a:stretch>
        </p:blipFill>
        <p:spPr>
          <a:xfrm>
            <a:off x="4800639" y="2001352"/>
            <a:ext cx="505734" cy="757957"/>
          </a:xfrm>
          <a:prstGeom prst="rect">
            <a:avLst/>
          </a:prstGeom>
          <a:ln w="12700">
            <a:miter lim="400000"/>
          </a:ln>
        </p:spPr>
      </p:pic>
      <p:pic>
        <p:nvPicPr>
          <p:cNvPr id="593" name="Picture 2" descr="Picture 2"/>
          <p:cNvPicPr>
            <a:picLocks noChangeAspect="1"/>
          </p:cNvPicPr>
          <p:nvPr/>
        </p:nvPicPr>
        <p:blipFill>
          <a:blip r:embed="rId2"/>
          <a:srcRect l="49420"/>
          <a:stretch>
            <a:fillRect/>
          </a:stretch>
        </p:blipFill>
        <p:spPr>
          <a:xfrm>
            <a:off x="3810478" y="1130729"/>
            <a:ext cx="570546" cy="846522"/>
          </a:xfrm>
          <a:prstGeom prst="rect">
            <a:avLst/>
          </a:prstGeom>
          <a:ln w="12700">
            <a:miter lim="400000"/>
          </a:ln>
        </p:spPr>
      </p:pic>
      <p:sp>
        <p:nvSpPr>
          <p:cNvPr id="594" name="Arc 27"/>
          <p:cNvSpPr/>
          <p:nvPr/>
        </p:nvSpPr>
        <p:spPr>
          <a:xfrm rot="12669174" flipH="1">
            <a:off x="5422528" y="2407174"/>
            <a:ext cx="185667" cy="12001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6200" h="21600" extrusionOk="0">
                <a:moveTo>
                  <a:pt x="16" y="0"/>
                </a:moveTo>
                <a:lnTo>
                  <a:pt x="16" y="0"/>
                </a:lnTo>
                <a:cubicBezTo>
                  <a:pt x="21600" y="6408"/>
                  <a:pt x="21594" y="15194"/>
                  <a:pt x="0" y="21600"/>
                </a:cubicBezTo>
              </a:path>
            </a:pathLst>
          </a:custGeom>
          <a:ln w="38100">
            <a:solidFill>
              <a:schemeClr val="accent6"/>
            </a:solidFill>
            <a:head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grpSp>
        <p:nvGrpSpPr>
          <p:cNvPr id="597" name="Rounded Rectangle 29"/>
          <p:cNvGrpSpPr/>
          <p:nvPr/>
        </p:nvGrpSpPr>
        <p:grpSpPr>
          <a:xfrm>
            <a:off x="3457151" y="2248696"/>
            <a:ext cx="1080001" cy="432001"/>
            <a:chOff x="0" y="0"/>
            <a:chExt cx="1079999" cy="431999"/>
          </a:xfrm>
        </p:grpSpPr>
        <p:sp>
          <p:nvSpPr>
            <p:cNvPr id="595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rgbClr val="26262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96" name="Write test"/>
            <p:cNvSpPr txBox="1"/>
            <p:nvPr/>
          </p:nvSpPr>
          <p:spPr>
            <a:xfrm>
              <a:off x="81096" y="96365"/>
              <a:ext cx="917808" cy="2392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rgbClr val="262626"/>
                  </a:solidFill>
                </a:defRPr>
              </a:lvl1pPr>
            </a:lstStyle>
            <a:p>
              <a:r>
                <a:t>Write test</a:t>
              </a:r>
            </a:p>
          </p:txBody>
        </p:sp>
      </p:grpSp>
      <p:grpSp>
        <p:nvGrpSpPr>
          <p:cNvPr id="600" name="Rounded Rectangle 30"/>
          <p:cNvGrpSpPr/>
          <p:nvPr/>
        </p:nvGrpSpPr>
        <p:grpSpPr>
          <a:xfrm>
            <a:off x="3999196" y="3162206"/>
            <a:ext cx="1080001" cy="432001"/>
            <a:chOff x="0" y="0"/>
            <a:chExt cx="1079999" cy="431999"/>
          </a:xfrm>
        </p:grpSpPr>
        <p:sp>
          <p:nvSpPr>
            <p:cNvPr id="598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chemeClr val="accent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99" name="start new ipynb"/>
            <p:cNvSpPr txBox="1"/>
            <p:nvPr/>
          </p:nvSpPr>
          <p:spPr>
            <a:xfrm>
              <a:off x="81096" y="20165"/>
              <a:ext cx="917808" cy="3916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chemeClr val="accent6"/>
                  </a:solidFill>
                </a:defRPr>
              </a:lvl1pPr>
            </a:lstStyle>
            <a:p>
              <a:r>
                <a:t>start new ipynb</a:t>
              </a:r>
            </a:p>
          </p:txBody>
        </p:sp>
      </p:grpSp>
      <p:grpSp>
        <p:nvGrpSpPr>
          <p:cNvPr id="603" name="Rounded Rectangle 31"/>
          <p:cNvGrpSpPr/>
          <p:nvPr/>
        </p:nvGrpSpPr>
        <p:grpSpPr>
          <a:xfrm>
            <a:off x="2472319" y="1337996"/>
            <a:ext cx="1080001" cy="432001"/>
            <a:chOff x="0" y="0"/>
            <a:chExt cx="1079999" cy="431999"/>
          </a:xfrm>
        </p:grpSpPr>
        <p:sp>
          <p:nvSpPr>
            <p:cNvPr id="601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chemeClr val="accent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02" name="Write stuff into ipynb"/>
            <p:cNvSpPr txBox="1"/>
            <p:nvPr/>
          </p:nvSpPr>
          <p:spPr>
            <a:xfrm>
              <a:off x="81096" y="20165"/>
              <a:ext cx="917808" cy="3916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chemeClr val="accent6"/>
                  </a:solidFill>
                </a:defRPr>
              </a:lvl1pPr>
            </a:lstStyle>
            <a:p>
              <a:r>
                <a:t>Write stuff into ipynb</a:t>
              </a:r>
            </a:p>
          </p:txBody>
        </p:sp>
      </p:grpSp>
      <p:sp>
        <p:nvSpPr>
          <p:cNvPr id="604" name="Arc 32"/>
          <p:cNvSpPr/>
          <p:nvPr/>
        </p:nvSpPr>
        <p:spPr>
          <a:xfrm rot="10800000" flipH="1">
            <a:off x="4494452" y="2002407"/>
            <a:ext cx="804593" cy="2019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251" extrusionOk="0">
                <a:moveTo>
                  <a:pt x="21600" y="20074"/>
                </a:moveTo>
                <a:lnTo>
                  <a:pt x="21600" y="20074"/>
                </a:lnTo>
                <a:cubicBezTo>
                  <a:pt x="11903" y="21600"/>
                  <a:pt x="2816" y="13155"/>
                  <a:pt x="0" y="0"/>
                </a:cubicBezTo>
              </a:path>
            </a:pathLst>
          </a:custGeom>
          <a:ln w="38100">
            <a:solidFill>
              <a:srgbClr val="262626"/>
            </a:solidFill>
            <a:tail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grpSp>
        <p:nvGrpSpPr>
          <p:cNvPr id="607" name="Rounded Rectangle 34"/>
          <p:cNvGrpSpPr/>
          <p:nvPr/>
        </p:nvGrpSpPr>
        <p:grpSpPr>
          <a:xfrm>
            <a:off x="5842082" y="2889739"/>
            <a:ext cx="1080001" cy="544070"/>
            <a:chOff x="0" y="-56034"/>
            <a:chExt cx="1079999" cy="544069"/>
          </a:xfrm>
        </p:grpSpPr>
        <p:sp>
          <p:nvSpPr>
            <p:cNvPr id="605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chemeClr val="accent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06" name="Smugly write one comment"/>
            <p:cNvSpPr txBox="1"/>
            <p:nvPr/>
          </p:nvSpPr>
          <p:spPr>
            <a:xfrm>
              <a:off x="81096" y="-56035"/>
              <a:ext cx="917808" cy="5440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chemeClr val="accent3"/>
                  </a:solidFill>
                </a:defRPr>
              </a:lvl1pPr>
            </a:lstStyle>
            <a:p>
              <a:r>
                <a:t>Smugly write one comment</a:t>
              </a:r>
            </a:p>
          </p:txBody>
        </p:sp>
      </p:grpSp>
      <p:grpSp>
        <p:nvGrpSpPr>
          <p:cNvPr id="610" name="Oval 44"/>
          <p:cNvGrpSpPr/>
          <p:nvPr/>
        </p:nvGrpSpPr>
        <p:grpSpPr>
          <a:xfrm>
            <a:off x="964096" y="1073921"/>
            <a:ext cx="220959" cy="220959"/>
            <a:chOff x="0" y="0"/>
            <a:chExt cx="220958" cy="220958"/>
          </a:xfrm>
        </p:grpSpPr>
        <p:sp>
          <p:nvSpPr>
            <p:cNvPr id="608" name="Circle"/>
            <p:cNvSpPr/>
            <p:nvPr/>
          </p:nvSpPr>
          <p:spPr>
            <a:xfrm>
              <a:off x="-1" y="-1"/>
              <a:ext cx="220960" cy="220960"/>
            </a:xfrm>
            <a:prstGeom prst="ellipse">
              <a:avLst/>
            </a:prstGeom>
            <a:noFill/>
            <a:ln w="25400" cap="flat">
              <a:solidFill>
                <a:srgbClr val="C4C3C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09" name="1"/>
            <p:cNvSpPr txBox="1"/>
            <p:nvPr/>
          </p:nvSpPr>
          <p:spPr>
            <a:xfrm>
              <a:off x="45057" y="24071"/>
              <a:ext cx="130843" cy="17281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defRPr sz="1200" b="1">
                  <a:solidFill>
                    <a:srgbClr val="C4C3C3"/>
                  </a:solidFill>
                </a:defRPr>
              </a:lvl1pPr>
            </a:lstStyle>
            <a:p>
              <a:r>
                <a:t>1</a:t>
              </a:r>
            </a:p>
          </p:txBody>
        </p:sp>
      </p:grpSp>
      <p:grpSp>
        <p:nvGrpSpPr>
          <p:cNvPr id="613" name="Oval 45"/>
          <p:cNvGrpSpPr/>
          <p:nvPr/>
        </p:nvGrpSpPr>
        <p:grpSpPr>
          <a:xfrm>
            <a:off x="2218620" y="1073921"/>
            <a:ext cx="220959" cy="220959"/>
            <a:chOff x="0" y="0"/>
            <a:chExt cx="220958" cy="220958"/>
          </a:xfrm>
        </p:grpSpPr>
        <p:sp>
          <p:nvSpPr>
            <p:cNvPr id="611" name="Circle"/>
            <p:cNvSpPr/>
            <p:nvPr/>
          </p:nvSpPr>
          <p:spPr>
            <a:xfrm>
              <a:off x="-1" y="-1"/>
              <a:ext cx="220960" cy="220960"/>
            </a:xfrm>
            <a:prstGeom prst="ellipse">
              <a:avLst/>
            </a:prstGeom>
            <a:noFill/>
            <a:ln w="25400" cap="flat">
              <a:solidFill>
                <a:srgbClr val="C4C3C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12" name="2"/>
            <p:cNvSpPr txBox="1"/>
            <p:nvPr/>
          </p:nvSpPr>
          <p:spPr>
            <a:xfrm>
              <a:off x="45057" y="24071"/>
              <a:ext cx="130843" cy="17281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defRPr sz="1200" b="1">
                  <a:solidFill>
                    <a:srgbClr val="C4C3C3"/>
                  </a:solidFill>
                </a:defRPr>
              </a:lvl1pPr>
            </a:lstStyle>
            <a:p>
              <a:r>
                <a:t>2</a:t>
              </a:r>
            </a:p>
          </p:txBody>
        </p:sp>
      </p:grpSp>
      <p:grpSp>
        <p:nvGrpSpPr>
          <p:cNvPr id="616" name="Oval 46"/>
          <p:cNvGrpSpPr/>
          <p:nvPr/>
        </p:nvGrpSpPr>
        <p:grpSpPr>
          <a:xfrm>
            <a:off x="7097429" y="1073921"/>
            <a:ext cx="220959" cy="220959"/>
            <a:chOff x="0" y="0"/>
            <a:chExt cx="220958" cy="220958"/>
          </a:xfrm>
        </p:grpSpPr>
        <p:sp>
          <p:nvSpPr>
            <p:cNvPr id="614" name="Circle"/>
            <p:cNvSpPr/>
            <p:nvPr/>
          </p:nvSpPr>
          <p:spPr>
            <a:xfrm>
              <a:off x="-1" y="-1"/>
              <a:ext cx="220960" cy="220960"/>
            </a:xfrm>
            <a:prstGeom prst="ellipse">
              <a:avLst/>
            </a:prstGeom>
            <a:noFill/>
            <a:ln w="25400" cap="flat">
              <a:solidFill>
                <a:srgbClr val="C4C3C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15" name="3"/>
            <p:cNvSpPr txBox="1"/>
            <p:nvPr/>
          </p:nvSpPr>
          <p:spPr>
            <a:xfrm>
              <a:off x="45057" y="24071"/>
              <a:ext cx="130843" cy="17281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defRPr sz="1200" b="1">
                  <a:solidFill>
                    <a:srgbClr val="C4C3C3"/>
                  </a:solidFill>
                </a:defRPr>
              </a:lvl1pPr>
            </a:lstStyle>
            <a:p>
              <a:r>
                <a:t>3</a:t>
              </a:r>
            </a:p>
          </p:txBody>
        </p:sp>
      </p:grpSp>
      <p:sp>
        <p:nvSpPr>
          <p:cNvPr id="617" name="TextBox 47"/>
          <p:cNvSpPr txBox="1"/>
          <p:nvPr/>
        </p:nvSpPr>
        <p:spPr>
          <a:xfrm>
            <a:off x="1257045" y="1050742"/>
            <a:ext cx="584422" cy="264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1200" b="1">
                <a:solidFill>
                  <a:srgbClr val="C3C3C3"/>
                </a:solidFill>
              </a:defRPr>
            </a:lvl1pPr>
          </a:lstStyle>
          <a:p>
            <a:r>
              <a:t>Create</a:t>
            </a:r>
          </a:p>
        </p:txBody>
      </p:sp>
      <p:sp>
        <p:nvSpPr>
          <p:cNvPr id="618" name="TextBox 48"/>
          <p:cNvSpPr txBox="1"/>
          <p:nvPr/>
        </p:nvSpPr>
        <p:spPr>
          <a:xfrm>
            <a:off x="7390643" y="1045900"/>
            <a:ext cx="723137" cy="2642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1200" b="1">
                <a:solidFill>
                  <a:srgbClr val="C3C3C3"/>
                </a:solidFill>
              </a:defRPr>
            </a:lvl1pPr>
          </a:lstStyle>
          <a:p>
            <a:r>
              <a:t>Publish</a:t>
            </a:r>
          </a:p>
        </p:txBody>
      </p:sp>
      <p:sp>
        <p:nvSpPr>
          <p:cNvPr id="619" name="TextBox 49"/>
          <p:cNvSpPr txBox="1"/>
          <p:nvPr/>
        </p:nvSpPr>
        <p:spPr>
          <a:xfrm>
            <a:off x="2509551" y="1050742"/>
            <a:ext cx="1005538" cy="264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1200" b="1">
                <a:solidFill>
                  <a:schemeClr val="accent1"/>
                </a:solidFill>
              </a:defRPr>
            </a:lvl1pPr>
          </a:lstStyle>
          <a:p>
            <a:r>
              <a:t>Build &amp; Test</a:t>
            </a:r>
          </a:p>
        </p:txBody>
      </p:sp>
      <p:sp>
        <p:nvSpPr>
          <p:cNvPr id="620" name="TextBox 50"/>
          <p:cNvSpPr txBox="1"/>
          <p:nvPr/>
        </p:nvSpPr>
        <p:spPr>
          <a:xfrm>
            <a:off x="864143" y="1600078"/>
            <a:ext cx="1295650" cy="1945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1200">
                <a:solidFill>
                  <a:srgbClr val="C3C3C3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r>
              <a:t>Set up structure</a:t>
            </a:r>
          </a:p>
          <a:p>
            <a:pPr>
              <a:defRPr sz="1200">
                <a:solidFill>
                  <a:srgbClr val="C3C3C3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endParaRPr/>
          </a:p>
          <a:p>
            <a:pPr>
              <a:defRPr sz="1200">
                <a:solidFill>
                  <a:srgbClr val="C3C3C3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r>
              <a:t>Create files: </a:t>
            </a:r>
            <a:r>
              <a:rPr sz="1100">
                <a:latin typeface="Courier"/>
                <a:ea typeface="Courier"/>
                <a:cs typeface="Courier"/>
                <a:sym typeface="Courier"/>
              </a:rPr>
              <a:t>__init__.py</a:t>
            </a:r>
            <a:endParaRPr sz="1100"/>
          </a:p>
          <a:p>
            <a:pPr>
              <a:defRPr sz="1100">
                <a:solidFill>
                  <a:srgbClr val="C3C3C3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pyproject.toml</a:t>
            </a:r>
            <a:endParaRPr>
              <a:latin typeface="Avenir Book"/>
              <a:ea typeface="Avenir Book"/>
              <a:cs typeface="Avenir Book"/>
              <a:sym typeface="Avenir Book"/>
            </a:endParaRPr>
          </a:p>
          <a:p>
            <a:pPr>
              <a:defRPr sz="1100">
                <a:solidFill>
                  <a:srgbClr val="C3C3C3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README</a:t>
            </a:r>
            <a:endParaRPr>
              <a:latin typeface="Avenir Book"/>
              <a:ea typeface="Avenir Book"/>
              <a:cs typeface="Avenir Book"/>
              <a:sym typeface="Avenir Book"/>
            </a:endParaRPr>
          </a:p>
          <a:p>
            <a:pPr>
              <a:defRPr sz="1100">
                <a:solidFill>
                  <a:srgbClr val="C3C3C3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LICENSE</a:t>
            </a:r>
          </a:p>
          <a:p>
            <a:pPr>
              <a:defRPr sz="1200">
                <a:solidFill>
                  <a:srgbClr val="C3C3C3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/>
          </a:p>
          <a:p>
            <a:pPr>
              <a:defRPr sz="1200">
                <a:solidFill>
                  <a:srgbClr val="C3C3C3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r>
              <a:t>Make installable at this point</a:t>
            </a:r>
          </a:p>
        </p:txBody>
      </p:sp>
      <p:sp>
        <p:nvSpPr>
          <p:cNvPr id="621" name="TextBox 51"/>
          <p:cNvSpPr txBox="1"/>
          <p:nvPr/>
        </p:nvSpPr>
        <p:spPr>
          <a:xfrm>
            <a:off x="6989028" y="1600078"/>
            <a:ext cx="1299841" cy="1437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1200">
                <a:solidFill>
                  <a:srgbClr val="C3C3C3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r>
              <a:t>In </a:t>
            </a:r>
            <a:r>
              <a:rPr sz="1100">
                <a:latin typeface="Courier"/>
                <a:ea typeface="Courier"/>
                <a:cs typeface="Courier"/>
                <a:sym typeface="Courier"/>
              </a:rPr>
              <a:t>pyproject.toml</a:t>
            </a:r>
            <a:r>
              <a:t> update:</a:t>
            </a:r>
            <a:endParaRPr>
              <a:latin typeface="Courier"/>
              <a:ea typeface="Courier"/>
              <a:cs typeface="Courier"/>
              <a:sym typeface="Courier"/>
            </a:endParaRPr>
          </a:p>
          <a:p>
            <a:pPr>
              <a:defRPr sz="1100">
                <a:solidFill>
                  <a:srgbClr val="C3C3C3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version</a:t>
            </a:r>
            <a:endParaRPr sz="1200"/>
          </a:p>
          <a:p>
            <a:pPr>
              <a:defRPr sz="1100">
                <a:solidFill>
                  <a:srgbClr val="C3C3C3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requirements</a:t>
            </a:r>
          </a:p>
          <a:p>
            <a:pPr>
              <a:defRPr sz="1200">
                <a:solidFill>
                  <a:srgbClr val="C3C3C3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endParaRPr/>
          </a:p>
          <a:p>
            <a:pPr>
              <a:defRPr sz="1200">
                <a:solidFill>
                  <a:srgbClr val="C3C3C3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r>
              <a:t>Update</a:t>
            </a:r>
            <a:r>
              <a:rPr>
                <a:latin typeface="Courier"/>
                <a:ea typeface="Courier"/>
                <a:cs typeface="Courier"/>
                <a:sym typeface="Courier"/>
              </a:rPr>
              <a:t> </a:t>
            </a:r>
            <a:r>
              <a:rPr sz="1100">
                <a:latin typeface="Courier"/>
                <a:ea typeface="Courier"/>
                <a:cs typeface="Courier"/>
                <a:sym typeface="Courier"/>
              </a:rPr>
              <a:t>README</a:t>
            </a:r>
          </a:p>
        </p:txBody>
      </p:sp>
      <p:sp>
        <p:nvSpPr>
          <p:cNvPr id="622" name="Arc 39"/>
          <p:cNvSpPr/>
          <p:nvPr/>
        </p:nvSpPr>
        <p:spPr>
          <a:xfrm rot="15490845" flipH="1">
            <a:off x="3998539" y="697868"/>
            <a:ext cx="216441" cy="10909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6200" h="21600" extrusionOk="0">
                <a:moveTo>
                  <a:pt x="16184" y="0"/>
                </a:moveTo>
                <a:lnTo>
                  <a:pt x="16184" y="0"/>
                </a:lnTo>
                <a:cubicBezTo>
                  <a:pt x="-5400" y="6408"/>
                  <a:pt x="-5394" y="15194"/>
                  <a:pt x="16200" y="21600"/>
                </a:cubicBezTo>
              </a:path>
            </a:pathLst>
          </a:custGeom>
          <a:ln w="38100">
            <a:solidFill>
              <a:schemeClr val="accent6"/>
            </a:solidFill>
            <a:tail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sp>
        <p:nvSpPr>
          <p:cNvPr id="623" name="Arc 28"/>
          <p:cNvSpPr/>
          <p:nvPr/>
        </p:nvSpPr>
        <p:spPr>
          <a:xfrm rot="11800424" flipH="1">
            <a:off x="5941424" y="2506435"/>
            <a:ext cx="422222" cy="3128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605" extrusionOk="0">
                <a:moveTo>
                  <a:pt x="0" y="20605"/>
                </a:moveTo>
                <a:lnTo>
                  <a:pt x="0" y="20605"/>
                </a:lnTo>
                <a:cubicBezTo>
                  <a:pt x="2987" y="7491"/>
                  <a:pt x="11924" y="-995"/>
                  <a:pt x="21600" y="93"/>
                </a:cubicBezTo>
              </a:path>
            </a:pathLst>
          </a:custGeom>
          <a:ln w="38100">
            <a:solidFill>
              <a:srgbClr val="91AA52"/>
            </a:solidFill>
            <a:tail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grpSp>
        <p:nvGrpSpPr>
          <p:cNvPr id="626" name="Rounded Rectangle 31"/>
          <p:cNvGrpSpPr/>
          <p:nvPr/>
        </p:nvGrpSpPr>
        <p:grpSpPr>
          <a:xfrm>
            <a:off x="4714924" y="1054458"/>
            <a:ext cx="1080001" cy="544071"/>
            <a:chOff x="0" y="-56034"/>
            <a:chExt cx="1079999" cy="544069"/>
          </a:xfrm>
        </p:grpSpPr>
        <p:sp>
          <p:nvSpPr>
            <p:cNvPr id="624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chemeClr val="accent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25" name="copy that stuff to 2nd ipynb"/>
            <p:cNvSpPr txBox="1"/>
            <p:nvPr/>
          </p:nvSpPr>
          <p:spPr>
            <a:xfrm>
              <a:off x="81096" y="-56035"/>
              <a:ext cx="917808" cy="5440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chemeClr val="accent6"/>
                  </a:solidFill>
                </a:defRPr>
              </a:lvl1pPr>
            </a:lstStyle>
            <a:p>
              <a:r>
                <a:t>copy that stuff to 2nd ipynb</a:t>
              </a:r>
            </a:p>
          </p:txBody>
        </p:sp>
      </p:grpSp>
      <p:grpSp>
        <p:nvGrpSpPr>
          <p:cNvPr id="629" name="Rounded Rectangle 29"/>
          <p:cNvGrpSpPr/>
          <p:nvPr/>
        </p:nvGrpSpPr>
        <p:grpSpPr>
          <a:xfrm>
            <a:off x="2236758" y="2945773"/>
            <a:ext cx="1080001" cy="432001"/>
            <a:chOff x="0" y="0"/>
            <a:chExt cx="1079999" cy="431999"/>
          </a:xfrm>
        </p:grpSpPr>
        <p:sp>
          <p:nvSpPr>
            <p:cNvPr id="627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rgbClr val="26262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28" name="abandon test"/>
            <p:cNvSpPr txBox="1"/>
            <p:nvPr/>
          </p:nvSpPr>
          <p:spPr>
            <a:xfrm>
              <a:off x="81096" y="20165"/>
              <a:ext cx="917808" cy="3916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rgbClr val="262626"/>
                  </a:solidFill>
                </a:defRPr>
              </a:lvl1pPr>
            </a:lstStyle>
            <a:p>
              <a:r>
                <a:t>abandon test</a:t>
              </a:r>
            </a:p>
          </p:txBody>
        </p:sp>
      </p:grpSp>
      <p:grpSp>
        <p:nvGrpSpPr>
          <p:cNvPr id="632" name="Rounded Rectangle 31"/>
          <p:cNvGrpSpPr/>
          <p:nvPr/>
        </p:nvGrpSpPr>
        <p:grpSpPr>
          <a:xfrm>
            <a:off x="5388926" y="1867246"/>
            <a:ext cx="1080001" cy="544071"/>
            <a:chOff x="0" y="-56034"/>
            <a:chExt cx="1079999" cy="544069"/>
          </a:xfrm>
        </p:grpSpPr>
        <p:sp>
          <p:nvSpPr>
            <p:cNvPr id="630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chemeClr val="accent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31" name="change code ever so slightly"/>
            <p:cNvSpPr txBox="1"/>
            <p:nvPr/>
          </p:nvSpPr>
          <p:spPr>
            <a:xfrm>
              <a:off x="81096" y="-56035"/>
              <a:ext cx="917808" cy="5440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chemeClr val="accent6"/>
                  </a:solidFill>
                </a:defRPr>
              </a:lvl1pPr>
            </a:lstStyle>
            <a:p>
              <a:r>
                <a:t>change code ever so slightly</a:t>
              </a:r>
            </a:p>
          </p:txBody>
        </p:sp>
      </p:grpSp>
      <p:sp>
        <p:nvSpPr>
          <p:cNvPr id="633" name="Arc 39"/>
          <p:cNvSpPr/>
          <p:nvPr/>
        </p:nvSpPr>
        <p:spPr>
          <a:xfrm rot="19611346" flipH="1">
            <a:off x="6055026" y="1121774"/>
            <a:ext cx="339000" cy="7318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6200" h="21600" extrusionOk="0">
                <a:moveTo>
                  <a:pt x="16184" y="0"/>
                </a:moveTo>
                <a:lnTo>
                  <a:pt x="16184" y="0"/>
                </a:lnTo>
                <a:cubicBezTo>
                  <a:pt x="-5400" y="6408"/>
                  <a:pt x="-5394" y="15194"/>
                  <a:pt x="16200" y="21600"/>
                </a:cubicBezTo>
              </a:path>
            </a:pathLst>
          </a:custGeom>
          <a:ln w="38100">
            <a:solidFill>
              <a:schemeClr val="accent6"/>
            </a:solidFill>
            <a:tail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sp>
        <p:nvSpPr>
          <p:cNvPr id="634" name="Arc 32"/>
          <p:cNvSpPr/>
          <p:nvPr/>
        </p:nvSpPr>
        <p:spPr>
          <a:xfrm rot="10800000" flipH="1">
            <a:off x="2772230" y="2428734"/>
            <a:ext cx="588920" cy="4129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251" extrusionOk="0">
                <a:moveTo>
                  <a:pt x="21600" y="20074"/>
                </a:moveTo>
                <a:lnTo>
                  <a:pt x="21600" y="20074"/>
                </a:lnTo>
                <a:cubicBezTo>
                  <a:pt x="11903" y="21600"/>
                  <a:pt x="2816" y="13155"/>
                  <a:pt x="0" y="0"/>
                </a:cubicBezTo>
              </a:path>
            </a:pathLst>
          </a:custGeom>
          <a:ln w="38100">
            <a:solidFill>
              <a:srgbClr val="262626"/>
            </a:solidFill>
            <a:tail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</p:spTree>
  </p:cSld>
  <p:clrMapOvr>
    <a:masterClrMapping/>
  </p:clrMapOvr>
  <p:transition spd="med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" name="TextBox 50"/>
          <p:cNvSpPr txBox="1"/>
          <p:nvPr/>
        </p:nvSpPr>
        <p:spPr>
          <a:xfrm>
            <a:off x="864143" y="1600078"/>
            <a:ext cx="1295650" cy="2136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1200">
                <a:latin typeface="Avenir Book"/>
                <a:ea typeface="Avenir Book"/>
                <a:cs typeface="Avenir Book"/>
                <a:sym typeface="Avenir Book"/>
              </a:defRPr>
            </a:pPr>
            <a:r>
              <a:t>Set up structure</a:t>
            </a:r>
          </a:p>
          <a:p>
            <a:pPr>
              <a:defRPr sz="1200">
                <a:latin typeface="Avenir Book"/>
                <a:ea typeface="Avenir Book"/>
                <a:cs typeface="Avenir Book"/>
                <a:sym typeface="Avenir Book"/>
              </a:defRPr>
            </a:pPr>
            <a:endParaRPr/>
          </a:p>
          <a:p>
            <a:pPr>
              <a:defRPr sz="1200">
                <a:latin typeface="Avenir Book"/>
                <a:ea typeface="Avenir Book"/>
                <a:cs typeface="Avenir Book"/>
                <a:sym typeface="Avenir Book"/>
              </a:defRPr>
            </a:pPr>
            <a:r>
              <a:t>Create files: </a:t>
            </a:r>
            <a:r>
              <a:rPr sz="1100">
                <a:latin typeface="Courier"/>
                <a:ea typeface="Courier"/>
                <a:cs typeface="Courier"/>
                <a:sym typeface="Courier"/>
              </a:rPr>
              <a:t>__init__.py</a:t>
            </a:r>
            <a:r>
              <a:rPr sz="1100"/>
              <a:t> </a:t>
            </a:r>
            <a:r>
              <a:rPr sz="1100">
                <a:latin typeface="Courier"/>
                <a:ea typeface="Courier"/>
                <a:cs typeface="Courier"/>
                <a:sym typeface="Courier"/>
              </a:rPr>
              <a:t>pyproject.toml </a:t>
            </a:r>
            <a:endParaRPr sz="1100"/>
          </a:p>
          <a:p>
            <a:pPr>
              <a:defRPr sz="1100">
                <a:latin typeface="Courier"/>
                <a:ea typeface="Courier"/>
                <a:cs typeface="Courier"/>
                <a:sym typeface="Courier"/>
              </a:defRPr>
            </a:pPr>
            <a:r>
              <a:t>setup.cfg</a:t>
            </a:r>
            <a:endParaRPr>
              <a:latin typeface="Avenir Book"/>
              <a:ea typeface="Avenir Book"/>
              <a:cs typeface="Avenir Book"/>
              <a:sym typeface="Avenir Book"/>
            </a:endParaRPr>
          </a:p>
          <a:p>
            <a:pPr>
              <a:defRPr sz="1100">
                <a:latin typeface="Courier"/>
                <a:ea typeface="Courier"/>
                <a:cs typeface="Courier"/>
                <a:sym typeface="Courier"/>
              </a:defRPr>
            </a:pPr>
            <a:r>
              <a:t>README</a:t>
            </a:r>
            <a:endParaRPr>
              <a:latin typeface="Avenir Book"/>
              <a:ea typeface="Avenir Book"/>
              <a:cs typeface="Avenir Book"/>
              <a:sym typeface="Avenir Book"/>
            </a:endParaRPr>
          </a:p>
          <a:p>
            <a:pPr>
              <a:defRPr sz="1100">
                <a:latin typeface="Courier"/>
                <a:ea typeface="Courier"/>
                <a:cs typeface="Courier"/>
                <a:sym typeface="Courier"/>
              </a:defRPr>
            </a:pPr>
            <a:r>
              <a:t>LICENSE</a:t>
            </a:r>
          </a:p>
          <a:p>
            <a:pPr>
              <a:defRPr sz="1200">
                <a:latin typeface="Courier"/>
                <a:ea typeface="Courier"/>
                <a:cs typeface="Courier"/>
                <a:sym typeface="Courier"/>
              </a:defRPr>
            </a:pPr>
            <a:endParaRPr/>
          </a:p>
          <a:p>
            <a:pPr>
              <a:defRPr sz="1200">
                <a:latin typeface="Avenir Book"/>
                <a:ea typeface="Avenir Book"/>
                <a:cs typeface="Avenir Book"/>
                <a:sym typeface="Avenir Book"/>
              </a:defRPr>
            </a:pPr>
            <a:r>
              <a:t>Make installable at this point</a:t>
            </a:r>
          </a:p>
        </p:txBody>
      </p:sp>
      <p:pic>
        <p:nvPicPr>
          <p:cNvPr id="637" name="Picture 2" descr="Picture 2"/>
          <p:cNvPicPr>
            <a:picLocks noChangeAspect="1"/>
          </p:cNvPicPr>
          <p:nvPr/>
        </p:nvPicPr>
        <p:blipFill>
          <a:blip r:embed="rId2"/>
          <a:srcRect r="49927"/>
          <a:stretch>
            <a:fillRect/>
          </a:stretch>
        </p:blipFill>
        <p:spPr>
          <a:xfrm>
            <a:off x="6339974" y="1004216"/>
            <a:ext cx="505734" cy="757957"/>
          </a:xfrm>
          <a:prstGeom prst="rect">
            <a:avLst/>
          </a:prstGeom>
          <a:ln w="12700">
            <a:miter lim="400000"/>
          </a:ln>
        </p:spPr>
      </p:pic>
      <p:pic>
        <p:nvPicPr>
          <p:cNvPr id="638" name="Picture 2" descr="Picture 2"/>
          <p:cNvPicPr>
            <a:picLocks noChangeAspect="1"/>
          </p:cNvPicPr>
          <p:nvPr/>
        </p:nvPicPr>
        <p:blipFill>
          <a:blip r:embed="rId2"/>
          <a:srcRect r="49927"/>
          <a:stretch>
            <a:fillRect/>
          </a:stretch>
        </p:blipFill>
        <p:spPr>
          <a:xfrm>
            <a:off x="6518950" y="2085680"/>
            <a:ext cx="505734" cy="757958"/>
          </a:xfrm>
          <a:prstGeom prst="rect">
            <a:avLst/>
          </a:prstGeom>
          <a:ln w="12700">
            <a:miter lim="400000"/>
          </a:ln>
        </p:spPr>
      </p:pic>
      <p:pic>
        <p:nvPicPr>
          <p:cNvPr id="639" name="Picture 2" descr="Picture 2"/>
          <p:cNvPicPr>
            <a:picLocks noChangeAspect="1"/>
          </p:cNvPicPr>
          <p:nvPr/>
        </p:nvPicPr>
        <p:blipFill>
          <a:blip r:embed="rId2"/>
          <a:srcRect r="49927"/>
          <a:stretch>
            <a:fillRect/>
          </a:stretch>
        </p:blipFill>
        <p:spPr>
          <a:xfrm>
            <a:off x="3371715" y="2782758"/>
            <a:ext cx="505734" cy="757957"/>
          </a:xfrm>
          <a:prstGeom prst="rect">
            <a:avLst/>
          </a:prstGeom>
          <a:ln w="12700">
            <a:miter lim="400000"/>
          </a:ln>
        </p:spPr>
      </p:pic>
      <p:pic>
        <p:nvPicPr>
          <p:cNvPr id="640" name="Picture 2" descr="Picture 2"/>
          <p:cNvPicPr>
            <a:picLocks noChangeAspect="1"/>
          </p:cNvPicPr>
          <p:nvPr/>
        </p:nvPicPr>
        <p:blipFill>
          <a:blip r:embed="rId2"/>
          <a:srcRect r="49927"/>
          <a:stretch>
            <a:fillRect/>
          </a:stretch>
        </p:blipFill>
        <p:spPr>
          <a:xfrm>
            <a:off x="5371954" y="2999191"/>
            <a:ext cx="505734" cy="757957"/>
          </a:xfrm>
          <a:prstGeom prst="rect">
            <a:avLst/>
          </a:prstGeom>
          <a:ln w="12700">
            <a:miter lim="400000"/>
          </a:ln>
        </p:spPr>
      </p:pic>
      <p:sp>
        <p:nvSpPr>
          <p:cNvPr id="641" name="Title 1"/>
          <p:cNvSpPr txBox="1">
            <a:spLocks noGrp="1"/>
          </p:cNvSpPr>
          <p:nvPr>
            <p:ph type="title"/>
          </p:nvPr>
        </p:nvSpPr>
        <p:spPr>
          <a:xfrm>
            <a:off x="851165" y="-13159"/>
            <a:ext cx="5607850" cy="912377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Workflow (realistic?)</a:t>
            </a:r>
          </a:p>
        </p:txBody>
      </p:sp>
      <p:sp>
        <p:nvSpPr>
          <p:cNvPr id="642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42</a:t>
            </a:fld>
            <a:endParaRPr/>
          </a:p>
        </p:txBody>
      </p:sp>
      <p:sp>
        <p:nvSpPr>
          <p:cNvPr id="643" name="Rectangle 41"/>
          <p:cNvSpPr/>
          <p:nvPr/>
        </p:nvSpPr>
        <p:spPr>
          <a:xfrm>
            <a:off x="864303" y="987515"/>
            <a:ext cx="1249592" cy="2826924"/>
          </a:xfrm>
          <a:prstGeom prst="rect">
            <a:avLst/>
          </a:prstGeom>
          <a:ln w="19050">
            <a:solidFill>
              <a:schemeClr val="accent4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44" name="Rectangle 42"/>
          <p:cNvSpPr/>
          <p:nvPr/>
        </p:nvSpPr>
        <p:spPr>
          <a:xfrm>
            <a:off x="2145322" y="987515"/>
            <a:ext cx="4820377" cy="2826924"/>
          </a:xfrm>
          <a:prstGeom prst="rect">
            <a:avLst/>
          </a:prstGeom>
          <a:ln w="19050">
            <a:solidFill>
              <a:schemeClr val="accent1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45" name="Rectangle 43"/>
          <p:cNvSpPr/>
          <p:nvPr/>
        </p:nvSpPr>
        <p:spPr>
          <a:xfrm>
            <a:off x="7006221" y="987515"/>
            <a:ext cx="1265456" cy="2826924"/>
          </a:xfrm>
          <a:prstGeom prst="rect">
            <a:avLst/>
          </a:prstGeom>
          <a:ln w="19050">
            <a:solidFill>
              <a:schemeClr val="accent5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646" name="Picture 2" descr="Picture 2"/>
          <p:cNvPicPr>
            <a:picLocks noChangeAspect="1"/>
          </p:cNvPicPr>
          <p:nvPr/>
        </p:nvPicPr>
        <p:blipFill>
          <a:blip r:embed="rId2"/>
          <a:srcRect r="49927"/>
          <a:stretch>
            <a:fillRect/>
          </a:stretch>
        </p:blipFill>
        <p:spPr>
          <a:xfrm>
            <a:off x="4800639" y="2001352"/>
            <a:ext cx="505734" cy="757957"/>
          </a:xfrm>
          <a:prstGeom prst="rect">
            <a:avLst/>
          </a:prstGeom>
          <a:ln w="12700">
            <a:miter lim="400000"/>
          </a:ln>
        </p:spPr>
      </p:pic>
      <p:pic>
        <p:nvPicPr>
          <p:cNvPr id="647" name="Picture 2" descr="Picture 2"/>
          <p:cNvPicPr>
            <a:picLocks noChangeAspect="1"/>
          </p:cNvPicPr>
          <p:nvPr/>
        </p:nvPicPr>
        <p:blipFill>
          <a:blip r:embed="rId2"/>
          <a:srcRect l="49420"/>
          <a:stretch>
            <a:fillRect/>
          </a:stretch>
        </p:blipFill>
        <p:spPr>
          <a:xfrm>
            <a:off x="3810478" y="1130729"/>
            <a:ext cx="570546" cy="846522"/>
          </a:xfrm>
          <a:prstGeom prst="rect">
            <a:avLst/>
          </a:prstGeom>
          <a:ln w="12700">
            <a:miter lim="400000"/>
          </a:ln>
        </p:spPr>
      </p:pic>
      <p:sp>
        <p:nvSpPr>
          <p:cNvPr id="648" name="Arc 27"/>
          <p:cNvSpPr/>
          <p:nvPr/>
        </p:nvSpPr>
        <p:spPr>
          <a:xfrm rot="12669174" flipH="1">
            <a:off x="5422528" y="2407174"/>
            <a:ext cx="185667" cy="12001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6200" h="21600" extrusionOk="0">
                <a:moveTo>
                  <a:pt x="16" y="0"/>
                </a:moveTo>
                <a:lnTo>
                  <a:pt x="16" y="0"/>
                </a:lnTo>
                <a:cubicBezTo>
                  <a:pt x="21600" y="6408"/>
                  <a:pt x="21594" y="15194"/>
                  <a:pt x="0" y="21600"/>
                </a:cubicBezTo>
              </a:path>
            </a:pathLst>
          </a:custGeom>
          <a:ln w="38100">
            <a:solidFill>
              <a:schemeClr val="accent6"/>
            </a:solidFill>
            <a:head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grpSp>
        <p:nvGrpSpPr>
          <p:cNvPr id="651" name="Rounded Rectangle 29"/>
          <p:cNvGrpSpPr/>
          <p:nvPr/>
        </p:nvGrpSpPr>
        <p:grpSpPr>
          <a:xfrm>
            <a:off x="3457151" y="2248696"/>
            <a:ext cx="1080001" cy="432001"/>
            <a:chOff x="0" y="0"/>
            <a:chExt cx="1079999" cy="431999"/>
          </a:xfrm>
        </p:grpSpPr>
        <p:sp>
          <p:nvSpPr>
            <p:cNvPr id="649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rgbClr val="26262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50" name="Write test"/>
            <p:cNvSpPr txBox="1"/>
            <p:nvPr/>
          </p:nvSpPr>
          <p:spPr>
            <a:xfrm>
              <a:off x="81096" y="96365"/>
              <a:ext cx="917808" cy="2392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rgbClr val="262626"/>
                  </a:solidFill>
                </a:defRPr>
              </a:lvl1pPr>
            </a:lstStyle>
            <a:p>
              <a:r>
                <a:t>Write test</a:t>
              </a:r>
            </a:p>
          </p:txBody>
        </p:sp>
      </p:grpSp>
      <p:grpSp>
        <p:nvGrpSpPr>
          <p:cNvPr id="654" name="Rounded Rectangle 30"/>
          <p:cNvGrpSpPr/>
          <p:nvPr/>
        </p:nvGrpSpPr>
        <p:grpSpPr>
          <a:xfrm>
            <a:off x="3999196" y="3162206"/>
            <a:ext cx="1080001" cy="432001"/>
            <a:chOff x="0" y="0"/>
            <a:chExt cx="1079999" cy="431999"/>
          </a:xfrm>
        </p:grpSpPr>
        <p:sp>
          <p:nvSpPr>
            <p:cNvPr id="652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chemeClr val="accent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53" name="start new ipynb"/>
            <p:cNvSpPr txBox="1"/>
            <p:nvPr/>
          </p:nvSpPr>
          <p:spPr>
            <a:xfrm>
              <a:off x="81096" y="20165"/>
              <a:ext cx="917808" cy="3916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chemeClr val="accent6"/>
                  </a:solidFill>
                </a:defRPr>
              </a:lvl1pPr>
            </a:lstStyle>
            <a:p>
              <a:r>
                <a:t>start new ipynb</a:t>
              </a:r>
            </a:p>
          </p:txBody>
        </p:sp>
      </p:grpSp>
      <p:grpSp>
        <p:nvGrpSpPr>
          <p:cNvPr id="657" name="Rounded Rectangle 31"/>
          <p:cNvGrpSpPr/>
          <p:nvPr/>
        </p:nvGrpSpPr>
        <p:grpSpPr>
          <a:xfrm>
            <a:off x="2472319" y="1337996"/>
            <a:ext cx="1080001" cy="432001"/>
            <a:chOff x="0" y="0"/>
            <a:chExt cx="1079999" cy="431999"/>
          </a:xfrm>
        </p:grpSpPr>
        <p:sp>
          <p:nvSpPr>
            <p:cNvPr id="655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chemeClr val="accent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56" name="Write stuff into ipynb"/>
            <p:cNvSpPr txBox="1"/>
            <p:nvPr/>
          </p:nvSpPr>
          <p:spPr>
            <a:xfrm>
              <a:off x="81096" y="20165"/>
              <a:ext cx="917808" cy="3916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chemeClr val="accent6"/>
                  </a:solidFill>
                </a:defRPr>
              </a:lvl1pPr>
            </a:lstStyle>
            <a:p>
              <a:r>
                <a:t>Write stuff into ipynb</a:t>
              </a:r>
            </a:p>
          </p:txBody>
        </p:sp>
      </p:grpSp>
      <p:sp>
        <p:nvSpPr>
          <p:cNvPr id="658" name="Arc 32"/>
          <p:cNvSpPr/>
          <p:nvPr/>
        </p:nvSpPr>
        <p:spPr>
          <a:xfrm rot="10800000" flipH="1">
            <a:off x="4494452" y="2002407"/>
            <a:ext cx="804593" cy="2019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251" extrusionOk="0">
                <a:moveTo>
                  <a:pt x="21600" y="20074"/>
                </a:moveTo>
                <a:lnTo>
                  <a:pt x="21600" y="20074"/>
                </a:lnTo>
                <a:cubicBezTo>
                  <a:pt x="11903" y="21600"/>
                  <a:pt x="2816" y="13155"/>
                  <a:pt x="0" y="0"/>
                </a:cubicBezTo>
              </a:path>
            </a:pathLst>
          </a:custGeom>
          <a:ln w="38100">
            <a:solidFill>
              <a:srgbClr val="262626"/>
            </a:solidFill>
            <a:tail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grpSp>
        <p:nvGrpSpPr>
          <p:cNvPr id="661" name="Rounded Rectangle 34"/>
          <p:cNvGrpSpPr/>
          <p:nvPr/>
        </p:nvGrpSpPr>
        <p:grpSpPr>
          <a:xfrm>
            <a:off x="5842082" y="2889739"/>
            <a:ext cx="1080001" cy="544070"/>
            <a:chOff x="0" y="-56034"/>
            <a:chExt cx="1079999" cy="544069"/>
          </a:xfrm>
        </p:grpSpPr>
        <p:sp>
          <p:nvSpPr>
            <p:cNvPr id="659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chemeClr val="accent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60" name="Smugly write one comment"/>
            <p:cNvSpPr txBox="1"/>
            <p:nvPr/>
          </p:nvSpPr>
          <p:spPr>
            <a:xfrm>
              <a:off x="81096" y="-56035"/>
              <a:ext cx="917808" cy="5440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chemeClr val="accent3"/>
                  </a:solidFill>
                </a:defRPr>
              </a:lvl1pPr>
            </a:lstStyle>
            <a:p>
              <a:r>
                <a:t>Smugly write one comment</a:t>
              </a:r>
            </a:p>
          </p:txBody>
        </p:sp>
      </p:grpSp>
      <p:grpSp>
        <p:nvGrpSpPr>
          <p:cNvPr id="664" name="Oval 44"/>
          <p:cNvGrpSpPr/>
          <p:nvPr/>
        </p:nvGrpSpPr>
        <p:grpSpPr>
          <a:xfrm>
            <a:off x="964096" y="1073921"/>
            <a:ext cx="220959" cy="220959"/>
            <a:chOff x="0" y="0"/>
            <a:chExt cx="220958" cy="220958"/>
          </a:xfrm>
        </p:grpSpPr>
        <p:sp>
          <p:nvSpPr>
            <p:cNvPr id="662" name="Circle"/>
            <p:cNvSpPr/>
            <p:nvPr/>
          </p:nvSpPr>
          <p:spPr>
            <a:xfrm>
              <a:off x="-1" y="-1"/>
              <a:ext cx="220960" cy="220960"/>
            </a:xfrm>
            <a:prstGeom prst="ellipse">
              <a:avLst/>
            </a:prstGeom>
            <a:noFill/>
            <a:ln w="25400" cap="flat">
              <a:solidFill>
                <a:srgbClr val="C4C3C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63" name="1"/>
            <p:cNvSpPr txBox="1"/>
            <p:nvPr/>
          </p:nvSpPr>
          <p:spPr>
            <a:xfrm>
              <a:off x="45057" y="24071"/>
              <a:ext cx="130843" cy="17281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defRPr sz="1200" b="1">
                  <a:solidFill>
                    <a:srgbClr val="C4C3C3"/>
                  </a:solidFill>
                </a:defRPr>
              </a:lvl1pPr>
            </a:lstStyle>
            <a:p>
              <a:r>
                <a:t>1</a:t>
              </a:r>
            </a:p>
          </p:txBody>
        </p:sp>
      </p:grpSp>
      <p:grpSp>
        <p:nvGrpSpPr>
          <p:cNvPr id="667" name="Oval 45"/>
          <p:cNvGrpSpPr/>
          <p:nvPr/>
        </p:nvGrpSpPr>
        <p:grpSpPr>
          <a:xfrm>
            <a:off x="2218620" y="1073921"/>
            <a:ext cx="220959" cy="220959"/>
            <a:chOff x="0" y="0"/>
            <a:chExt cx="220958" cy="220958"/>
          </a:xfrm>
        </p:grpSpPr>
        <p:sp>
          <p:nvSpPr>
            <p:cNvPr id="665" name="Circle"/>
            <p:cNvSpPr/>
            <p:nvPr/>
          </p:nvSpPr>
          <p:spPr>
            <a:xfrm>
              <a:off x="-1" y="-1"/>
              <a:ext cx="220960" cy="220960"/>
            </a:xfrm>
            <a:prstGeom prst="ellipse">
              <a:avLst/>
            </a:prstGeom>
            <a:noFill/>
            <a:ln w="25400" cap="flat">
              <a:solidFill>
                <a:srgbClr val="C4C3C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66" name="2"/>
            <p:cNvSpPr txBox="1"/>
            <p:nvPr/>
          </p:nvSpPr>
          <p:spPr>
            <a:xfrm>
              <a:off x="45057" y="24071"/>
              <a:ext cx="130843" cy="17281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defRPr sz="1200" b="1">
                  <a:solidFill>
                    <a:srgbClr val="C4C3C3"/>
                  </a:solidFill>
                </a:defRPr>
              </a:lvl1pPr>
            </a:lstStyle>
            <a:p>
              <a:r>
                <a:t>2</a:t>
              </a:r>
            </a:p>
          </p:txBody>
        </p:sp>
      </p:grpSp>
      <p:grpSp>
        <p:nvGrpSpPr>
          <p:cNvPr id="670" name="Oval 46"/>
          <p:cNvGrpSpPr/>
          <p:nvPr/>
        </p:nvGrpSpPr>
        <p:grpSpPr>
          <a:xfrm>
            <a:off x="7097429" y="1073921"/>
            <a:ext cx="220959" cy="220959"/>
            <a:chOff x="0" y="0"/>
            <a:chExt cx="220958" cy="220958"/>
          </a:xfrm>
        </p:grpSpPr>
        <p:sp>
          <p:nvSpPr>
            <p:cNvPr id="668" name="Circle"/>
            <p:cNvSpPr/>
            <p:nvPr/>
          </p:nvSpPr>
          <p:spPr>
            <a:xfrm>
              <a:off x="-1" y="-1"/>
              <a:ext cx="220960" cy="220960"/>
            </a:xfrm>
            <a:prstGeom prst="ellipse">
              <a:avLst/>
            </a:prstGeom>
            <a:noFill/>
            <a:ln w="25400" cap="flat">
              <a:solidFill>
                <a:srgbClr val="C4C3C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69" name="3"/>
            <p:cNvSpPr txBox="1"/>
            <p:nvPr/>
          </p:nvSpPr>
          <p:spPr>
            <a:xfrm>
              <a:off x="45057" y="24071"/>
              <a:ext cx="130843" cy="17281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defRPr sz="1200" b="1">
                  <a:solidFill>
                    <a:srgbClr val="C4C3C3"/>
                  </a:solidFill>
                </a:defRPr>
              </a:lvl1pPr>
            </a:lstStyle>
            <a:p>
              <a:r>
                <a:t>3</a:t>
              </a:r>
            </a:p>
          </p:txBody>
        </p:sp>
      </p:grpSp>
      <p:sp>
        <p:nvSpPr>
          <p:cNvPr id="671" name="TextBox 47"/>
          <p:cNvSpPr txBox="1"/>
          <p:nvPr/>
        </p:nvSpPr>
        <p:spPr>
          <a:xfrm>
            <a:off x="1257045" y="1050742"/>
            <a:ext cx="584422" cy="264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1200" b="1">
                <a:solidFill>
                  <a:srgbClr val="C3C3C3"/>
                </a:solidFill>
              </a:defRPr>
            </a:lvl1pPr>
          </a:lstStyle>
          <a:p>
            <a:r>
              <a:t>Create</a:t>
            </a:r>
          </a:p>
        </p:txBody>
      </p:sp>
      <p:sp>
        <p:nvSpPr>
          <p:cNvPr id="672" name="TextBox 48"/>
          <p:cNvSpPr txBox="1"/>
          <p:nvPr/>
        </p:nvSpPr>
        <p:spPr>
          <a:xfrm>
            <a:off x="7390643" y="1045900"/>
            <a:ext cx="723137" cy="2642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1200" b="1">
                <a:solidFill>
                  <a:srgbClr val="C3C3C3"/>
                </a:solidFill>
              </a:defRPr>
            </a:lvl1pPr>
          </a:lstStyle>
          <a:p>
            <a:r>
              <a:t>Publish</a:t>
            </a:r>
          </a:p>
        </p:txBody>
      </p:sp>
      <p:sp>
        <p:nvSpPr>
          <p:cNvPr id="673" name="TextBox 49"/>
          <p:cNvSpPr txBox="1"/>
          <p:nvPr/>
        </p:nvSpPr>
        <p:spPr>
          <a:xfrm>
            <a:off x="2509551" y="1050742"/>
            <a:ext cx="1005538" cy="264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1200" b="1">
                <a:solidFill>
                  <a:schemeClr val="accent1"/>
                </a:solidFill>
              </a:defRPr>
            </a:lvl1pPr>
          </a:lstStyle>
          <a:p>
            <a:r>
              <a:t>Build &amp; Test</a:t>
            </a:r>
          </a:p>
        </p:txBody>
      </p:sp>
      <p:sp>
        <p:nvSpPr>
          <p:cNvPr id="674" name="TextBox 50"/>
          <p:cNvSpPr txBox="1"/>
          <p:nvPr/>
        </p:nvSpPr>
        <p:spPr>
          <a:xfrm>
            <a:off x="864143" y="1600078"/>
            <a:ext cx="1295650" cy="2110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1200">
                <a:solidFill>
                  <a:srgbClr val="C3C3C3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r>
              <a:t>Set up structure</a:t>
            </a:r>
          </a:p>
          <a:p>
            <a:pPr>
              <a:defRPr sz="1200">
                <a:solidFill>
                  <a:srgbClr val="C3C3C3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endParaRPr/>
          </a:p>
          <a:p>
            <a:pPr>
              <a:defRPr sz="1200">
                <a:solidFill>
                  <a:srgbClr val="C3C3C3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r>
              <a:t>Create files: </a:t>
            </a:r>
            <a:r>
              <a:rPr sz="1100">
                <a:latin typeface="Courier"/>
                <a:ea typeface="Courier"/>
                <a:cs typeface="Courier"/>
                <a:sym typeface="Courier"/>
              </a:rPr>
              <a:t>__init__.py</a:t>
            </a:r>
            <a:endParaRPr sz="1100"/>
          </a:p>
          <a:p>
            <a:pPr>
              <a:defRPr sz="1100">
                <a:solidFill>
                  <a:srgbClr val="C3C3C3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pyproject.toml</a:t>
            </a:r>
          </a:p>
          <a:p>
            <a:pPr>
              <a:defRPr sz="1100">
                <a:solidFill>
                  <a:srgbClr val="C3C3C3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setup.cfg</a:t>
            </a:r>
            <a:endParaRPr>
              <a:latin typeface="Avenir Book"/>
              <a:ea typeface="Avenir Book"/>
              <a:cs typeface="Avenir Book"/>
              <a:sym typeface="Avenir Book"/>
            </a:endParaRPr>
          </a:p>
          <a:p>
            <a:pPr>
              <a:defRPr sz="1100">
                <a:solidFill>
                  <a:srgbClr val="C3C3C3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README</a:t>
            </a:r>
            <a:endParaRPr>
              <a:latin typeface="Avenir Book"/>
              <a:ea typeface="Avenir Book"/>
              <a:cs typeface="Avenir Book"/>
              <a:sym typeface="Avenir Book"/>
            </a:endParaRPr>
          </a:p>
          <a:p>
            <a:pPr>
              <a:defRPr sz="1100">
                <a:solidFill>
                  <a:srgbClr val="C3C3C3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LICENSE</a:t>
            </a:r>
          </a:p>
          <a:p>
            <a:pPr>
              <a:defRPr sz="1200">
                <a:solidFill>
                  <a:srgbClr val="C3C3C3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/>
          </a:p>
          <a:p>
            <a:pPr>
              <a:defRPr sz="1200">
                <a:solidFill>
                  <a:srgbClr val="C3C3C3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r>
              <a:t>Make installable at this point</a:t>
            </a:r>
          </a:p>
        </p:txBody>
      </p:sp>
      <p:sp>
        <p:nvSpPr>
          <p:cNvPr id="675" name="TextBox 51"/>
          <p:cNvSpPr txBox="1"/>
          <p:nvPr/>
        </p:nvSpPr>
        <p:spPr>
          <a:xfrm>
            <a:off x="6989028" y="1600078"/>
            <a:ext cx="1299841" cy="1437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1200">
                <a:solidFill>
                  <a:srgbClr val="C3C3C3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r>
              <a:t>In </a:t>
            </a:r>
            <a:r>
              <a:rPr sz="1100">
                <a:latin typeface="Courier"/>
                <a:ea typeface="Courier"/>
                <a:cs typeface="Courier"/>
                <a:sym typeface="Courier"/>
              </a:rPr>
              <a:t>pyproject.toml</a:t>
            </a:r>
            <a:r>
              <a:t> update:</a:t>
            </a:r>
            <a:endParaRPr>
              <a:latin typeface="Courier"/>
              <a:ea typeface="Courier"/>
              <a:cs typeface="Courier"/>
              <a:sym typeface="Courier"/>
            </a:endParaRPr>
          </a:p>
          <a:p>
            <a:pPr>
              <a:defRPr sz="1100">
                <a:solidFill>
                  <a:srgbClr val="C3C3C3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version</a:t>
            </a:r>
            <a:endParaRPr sz="1200"/>
          </a:p>
          <a:p>
            <a:pPr>
              <a:defRPr sz="1100">
                <a:solidFill>
                  <a:srgbClr val="C3C3C3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requirements</a:t>
            </a:r>
          </a:p>
          <a:p>
            <a:pPr>
              <a:defRPr sz="1200">
                <a:solidFill>
                  <a:srgbClr val="C3C3C3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endParaRPr/>
          </a:p>
          <a:p>
            <a:pPr>
              <a:defRPr sz="1200">
                <a:solidFill>
                  <a:srgbClr val="C3C3C3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r>
              <a:t>Update</a:t>
            </a:r>
            <a:r>
              <a:rPr>
                <a:latin typeface="Courier"/>
                <a:ea typeface="Courier"/>
                <a:cs typeface="Courier"/>
                <a:sym typeface="Courier"/>
              </a:rPr>
              <a:t> </a:t>
            </a:r>
            <a:r>
              <a:rPr sz="1100">
                <a:latin typeface="Courier"/>
                <a:ea typeface="Courier"/>
                <a:cs typeface="Courier"/>
                <a:sym typeface="Courier"/>
              </a:rPr>
              <a:t>README</a:t>
            </a:r>
          </a:p>
        </p:txBody>
      </p:sp>
      <p:sp>
        <p:nvSpPr>
          <p:cNvPr id="676" name="Arc 39"/>
          <p:cNvSpPr/>
          <p:nvPr/>
        </p:nvSpPr>
        <p:spPr>
          <a:xfrm rot="15490845" flipH="1">
            <a:off x="3998539" y="697868"/>
            <a:ext cx="216441" cy="10909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6200" h="21600" extrusionOk="0">
                <a:moveTo>
                  <a:pt x="16184" y="0"/>
                </a:moveTo>
                <a:lnTo>
                  <a:pt x="16184" y="0"/>
                </a:lnTo>
                <a:cubicBezTo>
                  <a:pt x="-5400" y="6408"/>
                  <a:pt x="-5394" y="15194"/>
                  <a:pt x="16200" y="21600"/>
                </a:cubicBezTo>
              </a:path>
            </a:pathLst>
          </a:custGeom>
          <a:ln w="38100">
            <a:solidFill>
              <a:schemeClr val="accent6"/>
            </a:solidFill>
            <a:tail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sp>
        <p:nvSpPr>
          <p:cNvPr id="677" name="Arc 28"/>
          <p:cNvSpPr/>
          <p:nvPr/>
        </p:nvSpPr>
        <p:spPr>
          <a:xfrm rot="11800424" flipH="1">
            <a:off x="5941424" y="2506435"/>
            <a:ext cx="422222" cy="3128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605" extrusionOk="0">
                <a:moveTo>
                  <a:pt x="0" y="20605"/>
                </a:moveTo>
                <a:lnTo>
                  <a:pt x="0" y="20605"/>
                </a:lnTo>
                <a:cubicBezTo>
                  <a:pt x="2987" y="7491"/>
                  <a:pt x="11924" y="-995"/>
                  <a:pt x="21600" y="93"/>
                </a:cubicBezTo>
              </a:path>
            </a:pathLst>
          </a:custGeom>
          <a:ln w="38100">
            <a:solidFill>
              <a:srgbClr val="91AA52"/>
            </a:solidFill>
            <a:tail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grpSp>
        <p:nvGrpSpPr>
          <p:cNvPr id="680" name="Rounded Rectangle 31"/>
          <p:cNvGrpSpPr/>
          <p:nvPr/>
        </p:nvGrpSpPr>
        <p:grpSpPr>
          <a:xfrm>
            <a:off x="4714924" y="1054458"/>
            <a:ext cx="1080001" cy="544071"/>
            <a:chOff x="0" y="-56034"/>
            <a:chExt cx="1079999" cy="544069"/>
          </a:xfrm>
        </p:grpSpPr>
        <p:sp>
          <p:nvSpPr>
            <p:cNvPr id="678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chemeClr val="accent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79" name="copy that stuff to 2nd ipynb"/>
            <p:cNvSpPr txBox="1"/>
            <p:nvPr/>
          </p:nvSpPr>
          <p:spPr>
            <a:xfrm>
              <a:off x="81096" y="-56035"/>
              <a:ext cx="917808" cy="5440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chemeClr val="accent6"/>
                  </a:solidFill>
                </a:defRPr>
              </a:lvl1pPr>
            </a:lstStyle>
            <a:p>
              <a:r>
                <a:t>copy that stuff to 2nd ipynb</a:t>
              </a:r>
            </a:p>
          </p:txBody>
        </p:sp>
      </p:grpSp>
      <p:grpSp>
        <p:nvGrpSpPr>
          <p:cNvPr id="683" name="Rounded Rectangle 29"/>
          <p:cNvGrpSpPr/>
          <p:nvPr/>
        </p:nvGrpSpPr>
        <p:grpSpPr>
          <a:xfrm>
            <a:off x="2236758" y="2945773"/>
            <a:ext cx="1080001" cy="432001"/>
            <a:chOff x="0" y="0"/>
            <a:chExt cx="1079999" cy="431999"/>
          </a:xfrm>
        </p:grpSpPr>
        <p:sp>
          <p:nvSpPr>
            <p:cNvPr id="681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rgbClr val="26262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82" name="abandon test"/>
            <p:cNvSpPr txBox="1"/>
            <p:nvPr/>
          </p:nvSpPr>
          <p:spPr>
            <a:xfrm>
              <a:off x="81096" y="20165"/>
              <a:ext cx="917808" cy="3916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rgbClr val="262626"/>
                  </a:solidFill>
                </a:defRPr>
              </a:lvl1pPr>
            </a:lstStyle>
            <a:p>
              <a:r>
                <a:t>abandon test</a:t>
              </a:r>
            </a:p>
          </p:txBody>
        </p:sp>
      </p:grpSp>
      <p:grpSp>
        <p:nvGrpSpPr>
          <p:cNvPr id="686" name="Rounded Rectangle 31"/>
          <p:cNvGrpSpPr/>
          <p:nvPr/>
        </p:nvGrpSpPr>
        <p:grpSpPr>
          <a:xfrm>
            <a:off x="5388926" y="1867246"/>
            <a:ext cx="1080001" cy="544071"/>
            <a:chOff x="0" y="-56034"/>
            <a:chExt cx="1079999" cy="544069"/>
          </a:xfrm>
        </p:grpSpPr>
        <p:sp>
          <p:nvSpPr>
            <p:cNvPr id="684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chemeClr val="accent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85" name="change code ever so slightly"/>
            <p:cNvSpPr txBox="1"/>
            <p:nvPr/>
          </p:nvSpPr>
          <p:spPr>
            <a:xfrm>
              <a:off x="81096" y="-56035"/>
              <a:ext cx="917808" cy="5440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chemeClr val="accent6"/>
                  </a:solidFill>
                </a:defRPr>
              </a:lvl1pPr>
            </a:lstStyle>
            <a:p>
              <a:r>
                <a:t>change code ever so slightly</a:t>
              </a:r>
            </a:p>
          </p:txBody>
        </p:sp>
      </p:grpSp>
      <p:sp>
        <p:nvSpPr>
          <p:cNvPr id="687" name="Arc 39"/>
          <p:cNvSpPr/>
          <p:nvPr/>
        </p:nvSpPr>
        <p:spPr>
          <a:xfrm rot="19611346" flipH="1">
            <a:off x="6055026" y="1121774"/>
            <a:ext cx="339000" cy="7318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6200" h="21600" extrusionOk="0">
                <a:moveTo>
                  <a:pt x="16184" y="0"/>
                </a:moveTo>
                <a:lnTo>
                  <a:pt x="16184" y="0"/>
                </a:lnTo>
                <a:cubicBezTo>
                  <a:pt x="-5400" y="6408"/>
                  <a:pt x="-5394" y="15194"/>
                  <a:pt x="16200" y="21600"/>
                </a:cubicBezTo>
              </a:path>
            </a:pathLst>
          </a:custGeom>
          <a:ln w="38100">
            <a:solidFill>
              <a:schemeClr val="accent6"/>
            </a:solidFill>
            <a:tail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sp>
        <p:nvSpPr>
          <p:cNvPr id="688" name="Arc 32"/>
          <p:cNvSpPr/>
          <p:nvPr/>
        </p:nvSpPr>
        <p:spPr>
          <a:xfrm rot="10800000" flipH="1">
            <a:off x="2772230" y="2428734"/>
            <a:ext cx="588920" cy="4129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251" extrusionOk="0">
                <a:moveTo>
                  <a:pt x="21600" y="20074"/>
                </a:moveTo>
                <a:lnTo>
                  <a:pt x="21600" y="20074"/>
                </a:lnTo>
                <a:cubicBezTo>
                  <a:pt x="11903" y="21600"/>
                  <a:pt x="2816" y="13155"/>
                  <a:pt x="0" y="0"/>
                </a:cubicBezTo>
              </a:path>
            </a:pathLst>
          </a:custGeom>
          <a:ln w="38100">
            <a:solidFill>
              <a:srgbClr val="262626"/>
            </a:solidFill>
            <a:tail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grpSp>
        <p:nvGrpSpPr>
          <p:cNvPr id="691" name="Rounded Rectangle 31"/>
          <p:cNvGrpSpPr/>
          <p:nvPr/>
        </p:nvGrpSpPr>
        <p:grpSpPr>
          <a:xfrm>
            <a:off x="4714924" y="1054458"/>
            <a:ext cx="1080001" cy="544071"/>
            <a:chOff x="0" y="-56034"/>
            <a:chExt cx="1079999" cy="544069"/>
          </a:xfrm>
        </p:grpSpPr>
        <p:sp>
          <p:nvSpPr>
            <p:cNvPr id="689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rgbClr val="FF696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90" name="copy that stuff to 2nd ipynb"/>
            <p:cNvSpPr txBox="1"/>
            <p:nvPr/>
          </p:nvSpPr>
          <p:spPr>
            <a:xfrm>
              <a:off x="81096" y="-56035"/>
              <a:ext cx="917808" cy="5440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rgbClr val="FE6966"/>
                  </a:solidFill>
                </a:defRPr>
              </a:lvl1pPr>
            </a:lstStyle>
            <a:p>
              <a:r>
                <a:t>copy that stuff to 2nd ipynb</a:t>
              </a:r>
            </a:p>
          </p:txBody>
        </p:sp>
      </p:grpSp>
      <p:sp>
        <p:nvSpPr>
          <p:cNvPr id="692" name="Arc 27"/>
          <p:cNvSpPr/>
          <p:nvPr/>
        </p:nvSpPr>
        <p:spPr>
          <a:xfrm>
            <a:off x="5215256" y="2127823"/>
            <a:ext cx="196575" cy="11839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6200" h="21600" extrusionOk="0">
                <a:moveTo>
                  <a:pt x="16" y="0"/>
                </a:moveTo>
                <a:lnTo>
                  <a:pt x="16" y="0"/>
                </a:lnTo>
                <a:cubicBezTo>
                  <a:pt x="21600" y="6408"/>
                  <a:pt x="21594" y="15194"/>
                  <a:pt x="0" y="21600"/>
                </a:cubicBezTo>
              </a:path>
            </a:pathLst>
          </a:custGeom>
          <a:ln w="38100">
            <a:solidFill>
              <a:schemeClr val="accent6"/>
            </a:solidFill>
            <a:head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sp>
        <p:nvSpPr>
          <p:cNvPr id="693" name="Arc 28"/>
          <p:cNvSpPr/>
          <p:nvPr/>
        </p:nvSpPr>
        <p:spPr>
          <a:xfrm>
            <a:off x="3481180" y="1729637"/>
            <a:ext cx="1020140" cy="6853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605" extrusionOk="0">
                <a:moveTo>
                  <a:pt x="0" y="20605"/>
                </a:moveTo>
                <a:lnTo>
                  <a:pt x="0" y="20605"/>
                </a:lnTo>
                <a:cubicBezTo>
                  <a:pt x="2987" y="7491"/>
                  <a:pt x="11924" y="-995"/>
                  <a:pt x="21600" y="93"/>
                </a:cubicBezTo>
              </a:path>
            </a:pathLst>
          </a:custGeom>
          <a:ln w="38100">
            <a:solidFill>
              <a:srgbClr val="262626"/>
            </a:solidFill>
            <a:head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grpSp>
        <p:nvGrpSpPr>
          <p:cNvPr id="696" name="Rounded Rectangle 29"/>
          <p:cNvGrpSpPr/>
          <p:nvPr/>
        </p:nvGrpSpPr>
        <p:grpSpPr>
          <a:xfrm>
            <a:off x="2840937" y="2476162"/>
            <a:ext cx="1080001" cy="432001"/>
            <a:chOff x="0" y="0"/>
            <a:chExt cx="1079999" cy="431999"/>
          </a:xfrm>
        </p:grpSpPr>
        <p:sp>
          <p:nvSpPr>
            <p:cNvPr id="694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rgbClr val="26262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95" name="Write test"/>
            <p:cNvSpPr txBox="1"/>
            <p:nvPr/>
          </p:nvSpPr>
          <p:spPr>
            <a:xfrm>
              <a:off x="81096" y="96365"/>
              <a:ext cx="917808" cy="2392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rgbClr val="262626"/>
                  </a:solidFill>
                </a:defRPr>
              </a:lvl1pPr>
            </a:lstStyle>
            <a:p>
              <a:r>
                <a:t>Write test</a:t>
              </a:r>
            </a:p>
          </p:txBody>
        </p:sp>
      </p:grpSp>
      <p:grpSp>
        <p:nvGrpSpPr>
          <p:cNvPr id="699" name="Rounded Rectangle 30"/>
          <p:cNvGrpSpPr/>
          <p:nvPr/>
        </p:nvGrpSpPr>
        <p:grpSpPr>
          <a:xfrm>
            <a:off x="4578829" y="3367530"/>
            <a:ext cx="1080001" cy="432001"/>
            <a:chOff x="0" y="0"/>
            <a:chExt cx="1079999" cy="431999"/>
          </a:xfrm>
        </p:grpSpPr>
        <p:sp>
          <p:nvSpPr>
            <p:cNvPr id="697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chemeClr val="accent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98" name="Test"/>
            <p:cNvSpPr txBox="1"/>
            <p:nvPr/>
          </p:nvSpPr>
          <p:spPr>
            <a:xfrm>
              <a:off x="81096" y="96365"/>
              <a:ext cx="917808" cy="2392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chemeClr val="accent6"/>
                  </a:solidFill>
                </a:defRPr>
              </a:lvl1pPr>
            </a:lstStyle>
            <a:p>
              <a:r>
                <a:t>Test</a:t>
              </a:r>
            </a:p>
          </p:txBody>
        </p:sp>
      </p:grpSp>
      <p:sp>
        <p:nvSpPr>
          <p:cNvPr id="700" name="Arc 32"/>
          <p:cNvSpPr/>
          <p:nvPr/>
        </p:nvSpPr>
        <p:spPr>
          <a:xfrm>
            <a:off x="3475276" y="3005412"/>
            <a:ext cx="1057834" cy="7043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251" extrusionOk="0">
                <a:moveTo>
                  <a:pt x="21600" y="20074"/>
                </a:moveTo>
                <a:lnTo>
                  <a:pt x="21600" y="20074"/>
                </a:lnTo>
                <a:cubicBezTo>
                  <a:pt x="11903" y="21600"/>
                  <a:pt x="2816" y="13155"/>
                  <a:pt x="0" y="0"/>
                </a:cubicBezTo>
              </a:path>
            </a:pathLst>
          </a:custGeom>
          <a:ln w="38100">
            <a:solidFill>
              <a:srgbClr val="262626"/>
            </a:solidFill>
            <a:head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grpSp>
        <p:nvGrpSpPr>
          <p:cNvPr id="703" name="Rounded Rectangle 34"/>
          <p:cNvGrpSpPr/>
          <p:nvPr/>
        </p:nvGrpSpPr>
        <p:grpSpPr>
          <a:xfrm>
            <a:off x="5765593" y="2552967"/>
            <a:ext cx="1080001" cy="432001"/>
            <a:chOff x="0" y="0"/>
            <a:chExt cx="1079999" cy="431999"/>
          </a:xfrm>
        </p:grpSpPr>
        <p:sp>
          <p:nvSpPr>
            <p:cNvPr id="701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chemeClr val="accent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02" name="Document"/>
            <p:cNvSpPr txBox="1"/>
            <p:nvPr/>
          </p:nvSpPr>
          <p:spPr>
            <a:xfrm>
              <a:off x="81096" y="96365"/>
              <a:ext cx="917808" cy="2392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chemeClr val="accent3"/>
                  </a:solidFill>
                </a:defRPr>
              </a:lvl1pPr>
            </a:lstStyle>
            <a:p>
              <a:r>
                <a:t>Document</a:t>
              </a:r>
            </a:p>
          </p:txBody>
        </p:sp>
      </p:grpSp>
      <p:sp>
        <p:nvSpPr>
          <p:cNvPr id="704" name="Arc 39"/>
          <p:cNvSpPr/>
          <p:nvPr/>
        </p:nvSpPr>
        <p:spPr>
          <a:xfrm flipH="1">
            <a:off x="4863911" y="2127823"/>
            <a:ext cx="196575" cy="11839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6200" h="21600" extrusionOk="0">
                <a:moveTo>
                  <a:pt x="16" y="0"/>
                </a:moveTo>
                <a:lnTo>
                  <a:pt x="16" y="0"/>
                </a:lnTo>
                <a:cubicBezTo>
                  <a:pt x="21600" y="6408"/>
                  <a:pt x="21594" y="15194"/>
                  <a:pt x="0" y="21600"/>
                </a:cubicBezTo>
              </a:path>
            </a:pathLst>
          </a:custGeom>
          <a:ln w="38100">
            <a:solidFill>
              <a:schemeClr val="accent6"/>
            </a:solidFill>
            <a:tail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sp>
        <p:nvSpPr>
          <p:cNvPr id="705" name="Arc 28"/>
          <p:cNvSpPr/>
          <p:nvPr/>
        </p:nvSpPr>
        <p:spPr>
          <a:xfrm flipH="1">
            <a:off x="5723174" y="1754455"/>
            <a:ext cx="1020140" cy="6853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605" extrusionOk="0">
                <a:moveTo>
                  <a:pt x="0" y="20605"/>
                </a:moveTo>
                <a:lnTo>
                  <a:pt x="0" y="20605"/>
                </a:lnTo>
                <a:cubicBezTo>
                  <a:pt x="2987" y="7491"/>
                  <a:pt x="11924" y="-995"/>
                  <a:pt x="21600" y="93"/>
                </a:cubicBezTo>
              </a:path>
            </a:pathLst>
          </a:custGeom>
          <a:ln w="38100">
            <a:solidFill>
              <a:srgbClr val="91AA52"/>
            </a:solidFill>
            <a:head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grpSp>
        <p:nvGrpSpPr>
          <p:cNvPr id="708" name="Rounded Rectangle 31"/>
          <p:cNvGrpSpPr/>
          <p:nvPr/>
        </p:nvGrpSpPr>
        <p:grpSpPr>
          <a:xfrm>
            <a:off x="4631159" y="1511727"/>
            <a:ext cx="1080001" cy="432001"/>
            <a:chOff x="0" y="0"/>
            <a:chExt cx="1079999" cy="431999"/>
          </a:xfrm>
        </p:grpSpPr>
        <p:sp>
          <p:nvSpPr>
            <p:cNvPr id="706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chemeClr val="accent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07" name="Move code to package"/>
            <p:cNvSpPr txBox="1"/>
            <p:nvPr/>
          </p:nvSpPr>
          <p:spPr>
            <a:xfrm>
              <a:off x="81096" y="20165"/>
              <a:ext cx="917808" cy="3916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chemeClr val="accent6"/>
                  </a:solidFill>
                </a:defRPr>
              </a:lvl1pPr>
            </a:lstStyle>
            <a:p>
              <a:r>
                <a:t>Move code to package</a:t>
              </a:r>
            </a:p>
          </p:txBody>
        </p:sp>
      </p:grpSp>
      <p:grpSp>
        <p:nvGrpSpPr>
          <p:cNvPr id="711" name="Oval 44"/>
          <p:cNvGrpSpPr/>
          <p:nvPr/>
        </p:nvGrpSpPr>
        <p:grpSpPr>
          <a:xfrm>
            <a:off x="964096" y="1073921"/>
            <a:ext cx="220959" cy="220959"/>
            <a:chOff x="0" y="0"/>
            <a:chExt cx="220958" cy="220958"/>
          </a:xfrm>
        </p:grpSpPr>
        <p:sp>
          <p:nvSpPr>
            <p:cNvPr id="709" name="Circle"/>
            <p:cNvSpPr/>
            <p:nvPr/>
          </p:nvSpPr>
          <p:spPr>
            <a:xfrm>
              <a:off x="-1" y="-1"/>
              <a:ext cx="220960" cy="220960"/>
            </a:xfrm>
            <a:prstGeom prst="ellipse">
              <a:avLst/>
            </a:prstGeom>
            <a:noFill/>
            <a:ln w="25400" cap="flat">
              <a:solidFill>
                <a:schemeClr val="accent4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10" name="1"/>
            <p:cNvSpPr txBox="1"/>
            <p:nvPr/>
          </p:nvSpPr>
          <p:spPr>
            <a:xfrm>
              <a:off x="45057" y="24071"/>
              <a:ext cx="130843" cy="17281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defRPr sz="1200" b="1">
                  <a:solidFill>
                    <a:schemeClr val="accent4"/>
                  </a:solidFill>
                </a:defRPr>
              </a:lvl1pPr>
            </a:lstStyle>
            <a:p>
              <a:r>
                <a:t>1</a:t>
              </a:r>
            </a:p>
          </p:txBody>
        </p:sp>
      </p:grpSp>
      <p:grpSp>
        <p:nvGrpSpPr>
          <p:cNvPr id="714" name="Oval 45"/>
          <p:cNvGrpSpPr/>
          <p:nvPr/>
        </p:nvGrpSpPr>
        <p:grpSpPr>
          <a:xfrm>
            <a:off x="2218620" y="1073921"/>
            <a:ext cx="220959" cy="220959"/>
            <a:chOff x="0" y="0"/>
            <a:chExt cx="220958" cy="220958"/>
          </a:xfrm>
        </p:grpSpPr>
        <p:sp>
          <p:nvSpPr>
            <p:cNvPr id="712" name="Circle"/>
            <p:cNvSpPr/>
            <p:nvPr/>
          </p:nvSpPr>
          <p:spPr>
            <a:xfrm>
              <a:off x="-1" y="-1"/>
              <a:ext cx="220960" cy="220960"/>
            </a:xfrm>
            <a:prstGeom prst="ellipse">
              <a:avLst/>
            </a:prstGeom>
            <a:noFill/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13" name="2"/>
            <p:cNvSpPr txBox="1"/>
            <p:nvPr/>
          </p:nvSpPr>
          <p:spPr>
            <a:xfrm>
              <a:off x="45057" y="24071"/>
              <a:ext cx="130843" cy="17281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defRPr sz="1200" b="1">
                  <a:solidFill>
                    <a:schemeClr val="accent1"/>
                  </a:solidFill>
                </a:defRPr>
              </a:lvl1pPr>
            </a:lstStyle>
            <a:p>
              <a:r>
                <a:t>2</a:t>
              </a:r>
            </a:p>
          </p:txBody>
        </p:sp>
      </p:grpSp>
      <p:grpSp>
        <p:nvGrpSpPr>
          <p:cNvPr id="717" name="Oval 46"/>
          <p:cNvGrpSpPr/>
          <p:nvPr/>
        </p:nvGrpSpPr>
        <p:grpSpPr>
          <a:xfrm>
            <a:off x="7097429" y="1073921"/>
            <a:ext cx="220959" cy="220959"/>
            <a:chOff x="0" y="0"/>
            <a:chExt cx="220958" cy="220958"/>
          </a:xfrm>
        </p:grpSpPr>
        <p:sp>
          <p:nvSpPr>
            <p:cNvPr id="715" name="Circle"/>
            <p:cNvSpPr/>
            <p:nvPr/>
          </p:nvSpPr>
          <p:spPr>
            <a:xfrm>
              <a:off x="-1" y="-1"/>
              <a:ext cx="220960" cy="220960"/>
            </a:xfrm>
            <a:prstGeom prst="ellipse">
              <a:avLst/>
            </a:prstGeom>
            <a:noFill/>
            <a:ln w="25400" cap="flat">
              <a:solidFill>
                <a:schemeClr val="accent5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16" name="3"/>
            <p:cNvSpPr txBox="1"/>
            <p:nvPr/>
          </p:nvSpPr>
          <p:spPr>
            <a:xfrm>
              <a:off x="45057" y="24071"/>
              <a:ext cx="130843" cy="17281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defRPr sz="1200" b="1">
                  <a:solidFill>
                    <a:schemeClr val="accent5"/>
                  </a:solidFill>
                </a:defRPr>
              </a:lvl1pPr>
            </a:lstStyle>
            <a:p>
              <a:r>
                <a:t>3</a:t>
              </a:r>
            </a:p>
          </p:txBody>
        </p:sp>
      </p:grpSp>
      <p:sp>
        <p:nvSpPr>
          <p:cNvPr id="718" name="TextBox 47"/>
          <p:cNvSpPr txBox="1"/>
          <p:nvPr/>
        </p:nvSpPr>
        <p:spPr>
          <a:xfrm>
            <a:off x="1257045" y="1050742"/>
            <a:ext cx="584422" cy="264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1200" b="1">
                <a:solidFill>
                  <a:schemeClr val="accent4"/>
                </a:solidFill>
              </a:defRPr>
            </a:lvl1pPr>
          </a:lstStyle>
          <a:p>
            <a:r>
              <a:t>Create</a:t>
            </a:r>
          </a:p>
        </p:txBody>
      </p:sp>
      <p:sp>
        <p:nvSpPr>
          <p:cNvPr id="719" name="TextBox 51"/>
          <p:cNvSpPr txBox="1"/>
          <p:nvPr/>
        </p:nvSpPr>
        <p:spPr>
          <a:xfrm>
            <a:off x="6989028" y="1600078"/>
            <a:ext cx="1299841" cy="1437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1200">
                <a:latin typeface="Avenir Book"/>
                <a:ea typeface="Avenir Book"/>
                <a:cs typeface="Avenir Book"/>
                <a:sym typeface="Avenir Book"/>
              </a:defRPr>
            </a:pPr>
            <a:r>
              <a:t>In </a:t>
            </a:r>
            <a:r>
              <a:rPr sz="1100">
                <a:latin typeface="Courier"/>
                <a:ea typeface="Courier"/>
                <a:cs typeface="Courier"/>
                <a:sym typeface="Courier"/>
              </a:rPr>
              <a:t>pyproject.toml</a:t>
            </a:r>
            <a:r>
              <a:t> update:</a:t>
            </a:r>
            <a:endParaRPr>
              <a:latin typeface="Courier"/>
              <a:ea typeface="Courier"/>
              <a:cs typeface="Courier"/>
              <a:sym typeface="Courier"/>
            </a:endParaRPr>
          </a:p>
          <a:p>
            <a:pPr>
              <a:defRPr sz="1100">
                <a:latin typeface="Courier"/>
                <a:ea typeface="Courier"/>
                <a:cs typeface="Courier"/>
                <a:sym typeface="Courier"/>
              </a:defRPr>
            </a:pPr>
            <a:r>
              <a:t>version</a:t>
            </a:r>
            <a:endParaRPr sz="1200"/>
          </a:p>
          <a:p>
            <a:pPr>
              <a:defRPr sz="1100">
                <a:latin typeface="Courier"/>
                <a:ea typeface="Courier"/>
                <a:cs typeface="Courier"/>
                <a:sym typeface="Courier"/>
              </a:defRPr>
            </a:pPr>
            <a:r>
              <a:t>requirements</a:t>
            </a:r>
          </a:p>
          <a:p>
            <a:pPr>
              <a:defRPr sz="1200">
                <a:latin typeface="Avenir Book"/>
                <a:ea typeface="Avenir Book"/>
                <a:cs typeface="Avenir Book"/>
                <a:sym typeface="Avenir Book"/>
              </a:defRPr>
            </a:pPr>
            <a:endParaRPr/>
          </a:p>
          <a:p>
            <a:pPr>
              <a:defRPr sz="1200">
                <a:latin typeface="Avenir Book"/>
                <a:ea typeface="Avenir Book"/>
                <a:cs typeface="Avenir Book"/>
                <a:sym typeface="Avenir Book"/>
              </a:defRPr>
            </a:pPr>
            <a:r>
              <a:t>Update</a:t>
            </a:r>
            <a:r>
              <a:rPr>
                <a:latin typeface="Courier"/>
                <a:ea typeface="Courier"/>
                <a:cs typeface="Courier"/>
                <a:sym typeface="Courier"/>
              </a:rPr>
              <a:t> </a:t>
            </a:r>
            <a:r>
              <a:rPr sz="1100">
                <a:latin typeface="Courier"/>
                <a:ea typeface="Courier"/>
                <a:cs typeface="Courier"/>
                <a:sym typeface="Courier"/>
              </a:rPr>
              <a:t>README</a:t>
            </a:r>
          </a:p>
        </p:txBody>
      </p:sp>
      <p:sp>
        <p:nvSpPr>
          <p:cNvPr id="720" name="TextBox 48"/>
          <p:cNvSpPr txBox="1"/>
          <p:nvPr/>
        </p:nvSpPr>
        <p:spPr>
          <a:xfrm>
            <a:off x="7390643" y="1045900"/>
            <a:ext cx="723137" cy="2642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1200" b="1">
                <a:solidFill>
                  <a:schemeClr val="accent5"/>
                </a:solidFill>
              </a:defRPr>
            </a:lvl1pPr>
          </a:lstStyle>
          <a:p>
            <a:r>
              <a:t>Publish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xit" presetSubtype="32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6" dur="200" fill="hold"/>
                                        <p:tgtEl>
                                          <p:spTgt spid="6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200" fill="hold"/>
                                        <p:tgtEl>
                                          <p:spTgt spid="6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"/>
                            </p:stCondLst>
                            <p:childTnLst>
                              <p:par>
                                <p:cTn id="10" presetID="23" presetClass="exit" presetSubtype="32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11" dur="200" fill="hold"/>
                                        <p:tgtEl>
                                          <p:spTgt spid="6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fill="hold"/>
                                        <p:tgtEl>
                                          <p:spTgt spid="6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"/>
                            </p:stCondLst>
                            <p:childTnLst>
                              <p:par>
                                <p:cTn id="15" presetID="23" presetClass="exit" presetSubtype="32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16" dur="200" fill="hold"/>
                                        <p:tgtEl>
                                          <p:spTgt spid="6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fill="hold"/>
                                        <p:tgtEl>
                                          <p:spTgt spid="6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"/>
                            </p:stCondLst>
                            <p:childTnLst>
                              <p:par>
                                <p:cTn id="20" presetID="23" presetClass="exit" presetSubtype="32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21" dur="200" fill="hold"/>
                                        <p:tgtEl>
                                          <p:spTgt spid="6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fill="hold"/>
                                        <p:tgtEl>
                                          <p:spTgt spid="6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800"/>
                            </p:stCondLst>
                            <p:childTnLst>
                              <p:par>
                                <p:cTn id="25" presetID="23" presetClass="exit" presetSubtype="32" fill="hold" grpId="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26" dur="200" fill="hold"/>
                                        <p:tgtEl>
                                          <p:spTgt spid="6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fill="hold"/>
                                        <p:tgtEl>
                                          <p:spTgt spid="6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3" presetClass="exit" presetSubtype="32" fill="hold" grpId="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31" dur="200" fill="hold"/>
                                        <p:tgtEl>
                                          <p:spTgt spid="6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fill="hold"/>
                                        <p:tgtEl>
                                          <p:spTgt spid="6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200"/>
                            </p:stCondLst>
                            <p:childTnLst>
                              <p:par>
                                <p:cTn id="35" presetID="23" presetClass="exit" presetSubtype="32" fill="hold" grpId="7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36" dur="200" fill="hold"/>
                                        <p:tgtEl>
                                          <p:spTgt spid="6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" fill="hold"/>
                                        <p:tgtEl>
                                          <p:spTgt spid="6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400"/>
                            </p:stCondLst>
                            <p:childTnLst>
                              <p:par>
                                <p:cTn id="40" presetID="23" presetClass="exit" presetSubtype="32" fill="hold" grpId="8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41" dur="200" fill="hold"/>
                                        <p:tgtEl>
                                          <p:spTgt spid="6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fill="hold"/>
                                        <p:tgtEl>
                                          <p:spTgt spid="6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600"/>
                            </p:stCondLst>
                            <p:childTnLst>
                              <p:par>
                                <p:cTn id="45" presetID="23" presetClass="exit" presetSubtype="32" fill="hold" grpId="9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46" dur="200" fill="hold"/>
                                        <p:tgtEl>
                                          <p:spTgt spid="6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" fill="hold"/>
                                        <p:tgtEl>
                                          <p:spTgt spid="6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800"/>
                            </p:stCondLst>
                            <p:childTnLst>
                              <p:par>
                                <p:cTn id="50" presetID="23" presetClass="exit" presetSubtype="32" fill="hold" grpId="1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51" dur="200" fill="hold"/>
                                        <p:tgtEl>
                                          <p:spTgt spid="6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" fill="hold"/>
                                        <p:tgtEl>
                                          <p:spTgt spid="6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3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000"/>
                            </p:stCondLst>
                            <p:childTnLst>
                              <p:par>
                                <p:cTn id="55" presetID="23" presetClass="exit" presetSubtype="32" fill="hold" grpId="1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56" dur="200" fill="hold"/>
                                        <p:tgtEl>
                                          <p:spTgt spid="6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" fill="hold"/>
                                        <p:tgtEl>
                                          <p:spTgt spid="6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200"/>
                            </p:stCondLst>
                            <p:childTnLst>
                              <p:par>
                                <p:cTn id="60" presetID="23" presetClass="exit" presetSubtype="32" fill="hold" grpId="1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61" dur="200" fill="hold"/>
                                        <p:tgtEl>
                                          <p:spTgt spid="6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" fill="hold"/>
                                        <p:tgtEl>
                                          <p:spTgt spid="6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3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400"/>
                            </p:stCondLst>
                            <p:childTnLst>
                              <p:par>
                                <p:cTn id="65" presetID="23" presetClass="exit" presetSubtype="32" fill="hold" grpId="1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66" dur="200" fill="hold"/>
                                        <p:tgtEl>
                                          <p:spTgt spid="6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00" fill="hold"/>
                                        <p:tgtEl>
                                          <p:spTgt spid="6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8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600"/>
                            </p:stCondLst>
                            <p:childTnLst>
                              <p:par>
                                <p:cTn id="70" presetID="23" presetClass="exit" presetSubtype="32" fill="hold" grpId="1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71" dur="200" fill="hold"/>
                                        <p:tgtEl>
                                          <p:spTgt spid="6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" fill="hold"/>
                                        <p:tgtEl>
                                          <p:spTgt spid="6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3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800"/>
                            </p:stCondLst>
                            <p:childTnLst>
                              <p:par>
                                <p:cTn id="75" presetID="23" presetClass="exit" presetSubtype="32" fill="hold" grpId="1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76" dur="200" fill="hold"/>
                                        <p:tgtEl>
                                          <p:spTgt spid="6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200" fill="hold"/>
                                        <p:tgtEl>
                                          <p:spTgt spid="6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8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3000"/>
                            </p:stCondLst>
                            <p:childTnLst>
                              <p:par>
                                <p:cTn id="80" presetID="23" presetClass="exit" presetSubtype="32" fill="hold" grpId="1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81" dur="400" fill="hold"/>
                                        <p:tgtEl>
                                          <p:spTgt spid="6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400" fill="hold"/>
                                        <p:tgtEl>
                                          <p:spTgt spid="6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3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3400"/>
                            </p:stCondLst>
                            <p:childTnLst>
                              <p:par>
                                <p:cTn id="85" presetID="23" presetClass="exit" presetSubtype="32" fill="hold" grpId="17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86" dur="400" fill="hold"/>
                                        <p:tgtEl>
                                          <p:spTgt spid="6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400" fill="hold"/>
                                        <p:tgtEl>
                                          <p:spTgt spid="6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8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18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2" fill="hold"/>
                                        <p:tgtEl>
                                          <p:spTgt spid="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3" presetClass="entr" presetSubtype="16" fill="hold" grpId="19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6" fill="hold"/>
                                        <p:tgtEl>
                                          <p:spTgt spid="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400" fill="hold"/>
                                        <p:tgtEl>
                                          <p:spTgt spid="6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400" fill="hold"/>
                                        <p:tgtEl>
                                          <p:spTgt spid="6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400"/>
                            </p:stCondLst>
                            <p:childTnLst>
                              <p:par>
                                <p:cTn id="100" presetID="23" presetClass="entr" presetSubtype="16" fill="hold" grpId="2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1" fill="hold"/>
                                        <p:tgtEl>
                                          <p:spTgt spid="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400" fill="hold"/>
                                        <p:tgtEl>
                                          <p:spTgt spid="7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400" fill="hold"/>
                                        <p:tgtEl>
                                          <p:spTgt spid="7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800"/>
                            </p:stCondLst>
                            <p:childTnLst>
                              <p:par>
                                <p:cTn id="105" presetID="23" presetClass="entr" presetSubtype="16" fill="hold" grpId="2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6" fill="hold"/>
                                        <p:tgtEl>
                                          <p:spTgt spid="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400" fill="hold"/>
                                        <p:tgtEl>
                                          <p:spTgt spid="6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400" fill="hold"/>
                                        <p:tgtEl>
                                          <p:spTgt spid="6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200"/>
                            </p:stCondLst>
                            <p:childTnLst>
                              <p:par>
                                <p:cTn id="110" presetID="23" presetClass="entr" presetSubtype="16" fill="hold" grpId="2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1" fill="hold"/>
                                        <p:tgtEl>
                                          <p:spTgt spid="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400" fill="hold"/>
                                        <p:tgtEl>
                                          <p:spTgt spid="6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400" fill="hold"/>
                                        <p:tgtEl>
                                          <p:spTgt spid="6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600"/>
                            </p:stCondLst>
                            <p:childTnLst>
                              <p:par>
                                <p:cTn id="115" presetID="23" presetClass="entr" presetSubtype="16" fill="hold" grpId="2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6" fill="hold"/>
                                        <p:tgtEl>
                                          <p:spTgt spid="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400" fill="hold"/>
                                        <p:tgtEl>
                                          <p:spTgt spid="7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400" fill="hold"/>
                                        <p:tgtEl>
                                          <p:spTgt spid="7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2000"/>
                            </p:stCondLst>
                            <p:childTnLst>
                              <p:par>
                                <p:cTn id="120" presetID="23" presetClass="entr" presetSubtype="16" fill="hold" grpId="2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1" fill="hold"/>
                                        <p:tgtEl>
                                          <p:spTgt spid="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400" fill="hold"/>
                                        <p:tgtEl>
                                          <p:spTgt spid="6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400" fill="hold"/>
                                        <p:tgtEl>
                                          <p:spTgt spid="6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23" presetClass="entr" presetSubtype="16" fill="hold" grpId="25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7" fill="hold"/>
                                        <p:tgtEl>
                                          <p:spTgt spid="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400" fill="hold"/>
                                        <p:tgtEl>
                                          <p:spTgt spid="7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400" fill="hold"/>
                                        <p:tgtEl>
                                          <p:spTgt spid="7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400"/>
                            </p:stCondLst>
                            <p:childTnLst>
                              <p:par>
                                <p:cTn id="131" presetID="23" presetClass="entr" presetSubtype="16" fill="hold" grpId="2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2" fill="hold"/>
                                        <p:tgtEl>
                                          <p:spTgt spid="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400" fill="hold"/>
                                        <p:tgtEl>
                                          <p:spTgt spid="7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400" fill="hold"/>
                                        <p:tgtEl>
                                          <p:spTgt spid="7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xit" presetSubtype="0" fill="hold" grpId="27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" presetClass="exit" presetSubtype="0" fill="hold" grpId="28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" presetClass="exit" presetSubtype="0" fill="hold" grpId="29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" presetClass="exit" presetSubtype="0" fill="hold" grpId="3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" presetClass="exit" presetSubtype="0" fill="hold" grpId="3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" presetClass="exit" presetSubtype="0" fill="hold" grpId="3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" presetClass="exit" presetSubtype="0" fill="hold" grpId="3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23" presetClass="entr" presetSubtype="16" fill="hold" grpId="3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9" fill="hold"/>
                                        <p:tgtEl>
                                          <p:spTgt spid="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0" dur="0" fill="hold"/>
                                        <p:tgtEl>
                                          <p:spTgt spid="7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0" fill="hold"/>
                                        <p:tgtEl>
                                          <p:spTgt spid="7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23" presetClass="entr" presetSubtype="16" fill="hold" grpId="3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4" fill="hold"/>
                                        <p:tgtEl>
                                          <p:spTgt spid="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5" dur="0" fill="hold"/>
                                        <p:tgtEl>
                                          <p:spTgt spid="7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0" fill="hold"/>
                                        <p:tgtEl>
                                          <p:spTgt spid="7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23" presetClass="entr" presetSubtype="16" fill="hold" grpId="3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9" fill="hold"/>
                                        <p:tgtEl>
                                          <p:spTgt spid="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0" dur="0" fill="hold"/>
                                        <p:tgtEl>
                                          <p:spTgt spid="7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0" fill="hold"/>
                                        <p:tgtEl>
                                          <p:spTgt spid="7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23" presetClass="entr" presetSubtype="16" fill="hold" grpId="37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4" fill="hold"/>
                                        <p:tgtEl>
                                          <p:spTgt spid="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5" dur="0" fill="hold"/>
                                        <p:tgtEl>
                                          <p:spTgt spid="7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0" fill="hold"/>
                                        <p:tgtEl>
                                          <p:spTgt spid="7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23" presetClass="entr" presetSubtype="16" fill="hold" grpId="38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9" fill="hold"/>
                                        <p:tgtEl>
                                          <p:spTgt spid="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0" dur="0" fill="hold"/>
                                        <p:tgtEl>
                                          <p:spTgt spid="7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0" fill="hold"/>
                                        <p:tgtEl>
                                          <p:spTgt spid="7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23" presetClass="entr" presetSubtype="16" fill="hold" grpId="39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4" fill="hold"/>
                                        <p:tgtEl>
                                          <p:spTgt spid="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5" dur="0" fill="hold"/>
                                        <p:tgtEl>
                                          <p:spTgt spid="6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0" fill="hold"/>
                                        <p:tgtEl>
                                          <p:spTgt spid="6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23" presetClass="entr" presetSubtype="16" fill="hold" grpId="4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9" fill="hold"/>
                                        <p:tgtEl>
                                          <p:spTgt spid="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0" dur="0" fill="hold"/>
                                        <p:tgtEl>
                                          <p:spTgt spid="7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0" fill="hold"/>
                                        <p:tgtEl>
                                          <p:spTgt spid="7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6" grpId="39" animBg="1" advAuto="0"/>
      <p:bldP spid="637" grpId="14" animBg="1" advAuto="0"/>
      <p:bldP spid="638" grpId="6" animBg="1" advAuto="0"/>
      <p:bldP spid="639" grpId="9" animBg="1" advAuto="0"/>
      <p:bldP spid="640" grpId="3" animBg="1" advAuto="0"/>
      <p:bldP spid="646" grpId="12" animBg="1" advAuto="0"/>
      <p:bldP spid="648" grpId="2" animBg="1" advAuto="0"/>
      <p:bldP spid="651" grpId="10" animBg="1" advAuto="0"/>
      <p:bldP spid="654" grpId="1" animBg="1" advAuto="0"/>
      <p:bldP spid="658" grpId="11" animBg="1" advAuto="0"/>
      <p:bldP spid="661" grpId="4" animBg="1" advAuto="0"/>
      <p:bldP spid="664" grpId="29" animBg="1" advAuto="0"/>
      <p:bldP spid="667" grpId="30" animBg="1" advAuto="0"/>
      <p:bldP spid="670" grpId="31" animBg="1" advAuto="0"/>
      <p:bldP spid="671" grpId="28" animBg="1" advAuto="0"/>
      <p:bldP spid="672" grpId="27" animBg="1" advAuto="0"/>
      <p:bldP spid="674" grpId="33" animBg="1" advAuto="0"/>
      <p:bldP spid="675" grpId="32" animBg="1" advAuto="0"/>
      <p:bldP spid="677" grpId="5" animBg="1" advAuto="0"/>
      <p:bldP spid="680" grpId="17" animBg="1" advAuto="0"/>
      <p:bldP spid="683" grpId="7" animBg="1" advAuto="0"/>
      <p:bldP spid="686" grpId="13" animBg="1" advAuto="0"/>
      <p:bldP spid="687" grpId="15" animBg="1" advAuto="0"/>
      <p:bldP spid="688" grpId="8" animBg="1" advAuto="0"/>
      <p:bldP spid="691" grpId="16" animBg="1" advAuto="0"/>
      <p:bldP spid="692" grpId="21" animBg="1" advAuto="0"/>
      <p:bldP spid="693" grpId="19" animBg="1" advAuto="0"/>
      <p:bldP spid="696" grpId="22" animBg="1" advAuto="0"/>
      <p:bldP spid="699" grpId="24" animBg="1" advAuto="0"/>
      <p:bldP spid="700" grpId="23" animBg="1" advAuto="0"/>
      <p:bldP spid="703" grpId="26" animBg="1" advAuto="0"/>
      <p:bldP spid="704" grpId="20" animBg="1" advAuto="0"/>
      <p:bldP spid="705" grpId="25" animBg="1" advAuto="0"/>
      <p:bldP spid="708" grpId="18" animBg="1" advAuto="0"/>
      <p:bldP spid="711" grpId="35" animBg="1" advAuto="0"/>
      <p:bldP spid="714" grpId="36" animBg="1" advAuto="0"/>
      <p:bldP spid="717" grpId="37" animBg="1" advAuto="0"/>
      <p:bldP spid="718" grpId="34" animBg="1" advAuto="0"/>
      <p:bldP spid="719" grpId="38" animBg="1" advAuto="0"/>
      <p:bldP spid="720" grpId="40" animBg="1" advAuto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6000"/>
            <a:ext cx="7405698" cy="537324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start with package setup</a:t>
            </a:r>
          </a:p>
        </p:txBody>
      </p:sp>
      <p:sp>
        <p:nvSpPr>
          <p:cNvPr id="540" name="Title 1"/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3799102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/>
              <a:t>Short projects</a:t>
            </a:r>
            <a:endParaRPr dirty="0"/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43</a:t>
            </a:fld>
            <a:endParaRPr/>
          </a:p>
        </p:txBody>
      </p:sp>
      <p:sp>
        <p:nvSpPr>
          <p:cNvPr id="17" name="Rechteck 16">
            <a:extLst>
              <a:ext uri="{FF2B5EF4-FFF2-40B4-BE49-F238E27FC236}">
                <a16:creationId xmlns:a16="http://schemas.microsoft.com/office/drawing/2014/main" id="{F9FE42DB-DEC5-93B1-2471-AD762DB9E1A0}"/>
              </a:ext>
            </a:extLst>
          </p:cNvPr>
          <p:cNvSpPr/>
          <p:nvPr/>
        </p:nvSpPr>
        <p:spPr>
          <a:xfrm>
            <a:off x="2109009" y="1275714"/>
            <a:ext cx="4229914" cy="24621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25400" cap="flat">
            <a:solidFill>
              <a:schemeClr val="accent3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develop</a:t>
            </a:r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 code</a:t>
            </a:r>
          </a:p>
        </p:txBody>
      </p:sp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A66F850F-D254-20B0-33D6-DD820C8514A1}"/>
              </a:ext>
            </a:extLst>
          </p:cNvPr>
          <p:cNvGrpSpPr/>
          <p:nvPr/>
        </p:nvGrpSpPr>
        <p:grpSpPr>
          <a:xfrm>
            <a:off x="887777" y="1275714"/>
            <a:ext cx="1221232" cy="1083387"/>
            <a:chOff x="887777" y="1275714"/>
            <a:chExt cx="1221232" cy="1083387"/>
          </a:xfrm>
        </p:grpSpPr>
        <p:sp>
          <p:nvSpPr>
            <p:cNvPr id="2" name="Rechteck 1">
              <a:extLst>
                <a:ext uri="{FF2B5EF4-FFF2-40B4-BE49-F238E27FC236}">
                  <a16:creationId xmlns:a16="http://schemas.microsoft.com/office/drawing/2014/main" id="{094CBE69-0DCA-6B91-8015-F2800F412DA3}"/>
                </a:ext>
              </a:extLst>
            </p:cNvPr>
            <p:cNvSpPr/>
            <p:nvPr/>
          </p:nvSpPr>
          <p:spPr>
            <a:xfrm>
              <a:off x="1182353" y="1275714"/>
              <a:ext cx="926656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setup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" name="Textfeld 2">
              <a:extLst>
                <a:ext uri="{FF2B5EF4-FFF2-40B4-BE49-F238E27FC236}">
                  <a16:creationId xmlns:a16="http://schemas.microsoft.com/office/drawing/2014/main" id="{9B28C25A-3763-80C2-486F-301BFE40C483}"/>
                </a:ext>
              </a:extLst>
            </p:cNvPr>
            <p:cNvSpPr txBox="1"/>
            <p:nvPr/>
          </p:nvSpPr>
          <p:spPr>
            <a:xfrm>
              <a:off x="887777" y="1528104"/>
              <a:ext cx="1188000" cy="8309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up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folders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set</a:t>
              </a:r>
              <a:r>
                <a:rPr lang="de-DE" sz="800" dirty="0"/>
                <a:t> </a:t>
              </a:r>
              <a:r>
                <a:rPr lang="de-DE" sz="800" dirty="0" err="1"/>
                <a:t>up</a:t>
              </a:r>
              <a:r>
                <a:rPr lang="de-DE" sz="800" dirty="0"/>
                <a:t> </a:t>
              </a:r>
              <a:r>
                <a:rPr lang="de-DE" sz="800" dirty="0" err="1"/>
                <a:t>pyproject.toml</a:t>
              </a:r>
              <a:endParaRPr lang="de-DE" sz="800" dirty="0"/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up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README</a:t>
              </a:r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set</a:t>
              </a:r>
              <a:r>
                <a:rPr lang="de-DE" sz="800" dirty="0"/>
                <a:t> </a:t>
              </a:r>
              <a:r>
                <a:rPr lang="de-DE" sz="800" dirty="0" err="1"/>
                <a:t>up</a:t>
              </a:r>
              <a:r>
                <a:rPr lang="de-DE" sz="800" dirty="0"/>
                <a:t> LICENSE</a:t>
              </a:r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up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new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.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py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files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/>
                <a:t>do </a:t>
              </a:r>
              <a:r>
                <a:rPr lang="de-DE" sz="800" dirty="0" err="1"/>
                <a:t>editable</a:t>
              </a:r>
              <a:r>
                <a:rPr lang="de-DE" sz="800" dirty="0"/>
                <a:t> </a:t>
              </a:r>
              <a:r>
                <a:rPr lang="de-DE" sz="800" dirty="0" err="1"/>
                <a:t>pip</a:t>
              </a:r>
              <a:r>
                <a:rPr lang="de-DE" sz="800" dirty="0"/>
                <a:t> </a:t>
              </a:r>
              <a:r>
                <a:rPr lang="de-DE" sz="800" dirty="0" err="1"/>
                <a:t>install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A4E96643-8AD1-724C-7F70-30D8BDC83EC0}"/>
              </a:ext>
            </a:extLst>
          </p:cNvPr>
          <p:cNvGrpSpPr/>
          <p:nvPr/>
        </p:nvGrpSpPr>
        <p:grpSpPr>
          <a:xfrm>
            <a:off x="1136018" y="2388404"/>
            <a:ext cx="6871964" cy="215444"/>
            <a:chOff x="1136018" y="1838390"/>
            <a:chExt cx="6871964" cy="215444"/>
          </a:xfrm>
        </p:grpSpPr>
        <p:cxnSp>
          <p:nvCxnSpPr>
            <p:cNvPr id="7" name="Gerade Verbindung 6">
              <a:extLst>
                <a:ext uri="{FF2B5EF4-FFF2-40B4-BE49-F238E27FC236}">
                  <a16:creationId xmlns:a16="http://schemas.microsoft.com/office/drawing/2014/main" id="{B6C4A13E-7FE3-007D-165A-840CBDA6B49B}"/>
                </a:ext>
              </a:extLst>
            </p:cNvPr>
            <p:cNvCxnSpPr/>
            <p:nvPr/>
          </p:nvCxnSpPr>
          <p:spPr>
            <a:xfrm>
              <a:off x="1136018" y="1858108"/>
              <a:ext cx="6779294" cy="0"/>
            </a:xfrm>
            <a:prstGeom prst="line">
              <a:avLst/>
            </a:prstGeom>
            <a:ln>
              <a:tailEnd type="triangle" w="lg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" name="Textfeld 7">
              <a:extLst>
                <a:ext uri="{FF2B5EF4-FFF2-40B4-BE49-F238E27FC236}">
                  <a16:creationId xmlns:a16="http://schemas.microsoft.com/office/drawing/2014/main" id="{BE73D7E6-70F3-C37B-D558-EE8FDF32C76E}"/>
                </a:ext>
              </a:extLst>
            </p:cNvPr>
            <p:cNvSpPr txBox="1"/>
            <p:nvPr/>
          </p:nvSpPr>
          <p:spPr>
            <a:xfrm>
              <a:off x="6819982" y="1838390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time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67099697"/>
      </p:ext>
    </p:extLst>
  </p:cSld>
  <p:clrMapOvr>
    <a:masterClrMapping/>
  </p:clrMapOvr>
  <p:transition spd="med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6000"/>
            <a:ext cx="7405698" cy="537324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start with package setup</a:t>
            </a:r>
          </a:p>
        </p:txBody>
      </p:sp>
      <p:sp>
        <p:nvSpPr>
          <p:cNvPr id="540" name="Title 1"/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3799102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/>
              <a:t>Short projects</a:t>
            </a:r>
            <a:endParaRPr dirty="0"/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44</a:t>
            </a:fld>
            <a:endParaRPr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B36D9A19-67A0-E701-A022-DDAA942995AB}"/>
              </a:ext>
            </a:extLst>
          </p:cNvPr>
          <p:cNvSpPr/>
          <p:nvPr/>
        </p:nvSpPr>
        <p:spPr>
          <a:xfrm>
            <a:off x="4547216" y="1281885"/>
            <a:ext cx="485512" cy="2462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update</a:t>
            </a:r>
          </a:p>
        </p:txBody>
      </p:sp>
      <p:grpSp>
        <p:nvGrpSpPr>
          <p:cNvPr id="10" name="Gruppieren 9">
            <a:extLst>
              <a:ext uri="{FF2B5EF4-FFF2-40B4-BE49-F238E27FC236}">
                <a16:creationId xmlns:a16="http://schemas.microsoft.com/office/drawing/2014/main" id="{836E7AD6-4E88-65FF-93BD-EB97C4AFB101}"/>
              </a:ext>
            </a:extLst>
          </p:cNvPr>
          <p:cNvGrpSpPr/>
          <p:nvPr/>
        </p:nvGrpSpPr>
        <p:grpSpPr>
          <a:xfrm>
            <a:off x="2109009" y="1275714"/>
            <a:ext cx="1188000" cy="476574"/>
            <a:chOff x="2109009" y="1275714"/>
            <a:chExt cx="1188000" cy="476574"/>
          </a:xfrm>
        </p:grpSpPr>
        <p:sp>
          <p:nvSpPr>
            <p:cNvPr id="17" name="Rechteck 16">
              <a:extLst>
                <a:ext uri="{FF2B5EF4-FFF2-40B4-BE49-F238E27FC236}">
                  <a16:creationId xmlns:a16="http://schemas.microsoft.com/office/drawing/2014/main" id="{F9FE42DB-DEC5-93B1-2471-AD762DB9E1A0}"/>
                </a:ext>
              </a:extLst>
            </p:cNvPr>
            <p:cNvSpPr/>
            <p:nvPr/>
          </p:nvSpPr>
          <p:spPr>
            <a:xfrm>
              <a:off x="2109009" y="1275714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0" name="Textfeld 19">
              <a:extLst>
                <a:ext uri="{FF2B5EF4-FFF2-40B4-BE49-F238E27FC236}">
                  <a16:creationId xmlns:a16="http://schemas.microsoft.com/office/drawing/2014/main" id="{185B5F31-72F3-8B6E-B5C6-6926F50BE425}"/>
                </a:ext>
              </a:extLst>
            </p:cNvPr>
            <p:cNvSpPr txBox="1"/>
            <p:nvPr/>
          </p:nvSpPr>
          <p:spPr>
            <a:xfrm>
              <a:off x="2109009" y="1536844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data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cleanup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  <p:grpSp>
        <p:nvGrpSpPr>
          <p:cNvPr id="11" name="Gruppieren 10">
            <a:extLst>
              <a:ext uri="{FF2B5EF4-FFF2-40B4-BE49-F238E27FC236}">
                <a16:creationId xmlns:a16="http://schemas.microsoft.com/office/drawing/2014/main" id="{2FE5F6EC-E6BC-0F69-58C4-74CB357F5C06}"/>
              </a:ext>
            </a:extLst>
          </p:cNvPr>
          <p:cNvGrpSpPr/>
          <p:nvPr/>
        </p:nvGrpSpPr>
        <p:grpSpPr>
          <a:xfrm>
            <a:off x="3330241" y="1275432"/>
            <a:ext cx="1188000" cy="481533"/>
            <a:chOff x="3330241" y="1275432"/>
            <a:chExt cx="1188000" cy="481533"/>
          </a:xfrm>
        </p:grpSpPr>
        <p:sp>
          <p:nvSpPr>
            <p:cNvPr id="18" name="Rechteck 17">
              <a:extLst>
                <a:ext uri="{FF2B5EF4-FFF2-40B4-BE49-F238E27FC236}">
                  <a16:creationId xmlns:a16="http://schemas.microsoft.com/office/drawing/2014/main" id="{9F481AE6-4AA7-2DE1-B7B2-4417B1B8A6D3}"/>
                </a:ext>
              </a:extLst>
            </p:cNvPr>
            <p:cNvSpPr/>
            <p:nvPr/>
          </p:nvSpPr>
          <p:spPr>
            <a:xfrm>
              <a:off x="3330241" y="1275432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2" name="Textfeld 21">
              <a:extLst>
                <a:ext uri="{FF2B5EF4-FFF2-40B4-BE49-F238E27FC236}">
                  <a16:creationId xmlns:a16="http://schemas.microsoft.com/office/drawing/2014/main" id="{1AFF33A5-69FA-A9C9-09CC-F86DEB1155E3}"/>
                </a:ext>
              </a:extLst>
            </p:cNvPr>
            <p:cNvSpPr txBox="1"/>
            <p:nvPr/>
          </p:nvSpPr>
          <p:spPr>
            <a:xfrm>
              <a:off x="3330241" y="1541521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implement</a:t>
              </a:r>
              <a:r>
                <a:rPr lang="de-DE" sz="800" dirty="0"/>
                <a:t> </a:t>
              </a:r>
              <a:r>
                <a:rPr lang="de-DE" sz="800" dirty="0" err="1"/>
                <a:t>clustering</a:t>
              </a:r>
              <a:r>
                <a:rPr lang="de-DE" sz="800" dirty="0"/>
                <a:t> </a:t>
              </a:r>
              <a:r>
                <a:rPr lang="de-DE" sz="800" dirty="0" err="1"/>
                <a:t>algorithm</a:t>
              </a:r>
              <a:endParaRPr lang="de-DE" sz="800" dirty="0"/>
            </a:p>
          </p:txBody>
        </p:sp>
      </p:grp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FC457BB1-EC60-A3F4-BB6B-B8BC0CFCA054}"/>
              </a:ext>
            </a:extLst>
          </p:cNvPr>
          <p:cNvGrpSpPr/>
          <p:nvPr/>
        </p:nvGrpSpPr>
        <p:grpSpPr>
          <a:xfrm>
            <a:off x="5050770" y="1281885"/>
            <a:ext cx="1188000" cy="476855"/>
            <a:chOff x="5050770" y="1281885"/>
            <a:chExt cx="1188000" cy="476855"/>
          </a:xfrm>
        </p:grpSpPr>
        <p:sp>
          <p:nvSpPr>
            <p:cNvPr id="19" name="Rechteck 18">
              <a:extLst>
                <a:ext uri="{FF2B5EF4-FFF2-40B4-BE49-F238E27FC236}">
                  <a16:creationId xmlns:a16="http://schemas.microsoft.com/office/drawing/2014/main" id="{E237BFD7-3F10-D2F5-4BB5-F4636199B4AF}"/>
                </a:ext>
              </a:extLst>
            </p:cNvPr>
            <p:cNvSpPr/>
            <p:nvPr/>
          </p:nvSpPr>
          <p:spPr>
            <a:xfrm>
              <a:off x="5050770" y="1281885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3" name="Textfeld 22">
              <a:extLst>
                <a:ext uri="{FF2B5EF4-FFF2-40B4-BE49-F238E27FC236}">
                  <a16:creationId xmlns:a16="http://schemas.microsoft.com/office/drawing/2014/main" id="{AACC8C0E-4A8A-2DE8-31F1-0FDA6CBCF831}"/>
                </a:ext>
              </a:extLst>
            </p:cNvPr>
            <p:cNvSpPr txBox="1"/>
            <p:nvPr/>
          </p:nvSpPr>
          <p:spPr>
            <a:xfrm>
              <a:off x="5050770" y="1543296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test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second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clustering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algorithm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  <p:grpSp>
        <p:nvGrpSpPr>
          <p:cNvPr id="13" name="Gruppieren 12">
            <a:extLst>
              <a:ext uri="{FF2B5EF4-FFF2-40B4-BE49-F238E27FC236}">
                <a16:creationId xmlns:a16="http://schemas.microsoft.com/office/drawing/2014/main" id="{70F0E72E-822C-B1D2-F338-50573276D99E}"/>
              </a:ext>
            </a:extLst>
          </p:cNvPr>
          <p:cNvGrpSpPr/>
          <p:nvPr/>
        </p:nvGrpSpPr>
        <p:grpSpPr>
          <a:xfrm>
            <a:off x="6758457" y="1281885"/>
            <a:ext cx="1203190" cy="476856"/>
            <a:chOff x="6758457" y="1281885"/>
            <a:chExt cx="1203190" cy="476856"/>
          </a:xfrm>
        </p:grpSpPr>
        <p:sp>
          <p:nvSpPr>
            <p:cNvPr id="21" name="Rechteck 20">
              <a:extLst>
                <a:ext uri="{FF2B5EF4-FFF2-40B4-BE49-F238E27FC236}">
                  <a16:creationId xmlns:a16="http://schemas.microsoft.com/office/drawing/2014/main" id="{8284032A-E765-D4D4-8F50-527FA2E67FFF}"/>
                </a:ext>
              </a:extLst>
            </p:cNvPr>
            <p:cNvSpPr/>
            <p:nvPr/>
          </p:nvSpPr>
          <p:spPr>
            <a:xfrm>
              <a:off x="6758457" y="1281885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4" name="Textfeld 23">
              <a:extLst>
                <a:ext uri="{FF2B5EF4-FFF2-40B4-BE49-F238E27FC236}">
                  <a16:creationId xmlns:a16="http://schemas.microsoft.com/office/drawing/2014/main" id="{3B0635A0-6636-C314-2C10-5B6AE8CFEE51}"/>
                </a:ext>
              </a:extLst>
            </p:cNvPr>
            <p:cNvSpPr txBox="1"/>
            <p:nvPr/>
          </p:nvSpPr>
          <p:spPr>
            <a:xfrm>
              <a:off x="6773647" y="1543297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create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figure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  <p:sp>
        <p:nvSpPr>
          <p:cNvPr id="25" name="Rechteck 24">
            <a:extLst>
              <a:ext uri="{FF2B5EF4-FFF2-40B4-BE49-F238E27FC236}">
                <a16:creationId xmlns:a16="http://schemas.microsoft.com/office/drawing/2014/main" id="{93B35A9A-C56C-42A5-20C8-90C5BEE74EB6}"/>
              </a:ext>
            </a:extLst>
          </p:cNvPr>
          <p:cNvSpPr/>
          <p:nvPr/>
        </p:nvSpPr>
        <p:spPr>
          <a:xfrm>
            <a:off x="6256812" y="1281885"/>
            <a:ext cx="485512" cy="2462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update</a:t>
            </a:r>
          </a:p>
        </p:txBody>
      </p:sp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A66F850F-D254-20B0-33D6-DD820C8514A1}"/>
              </a:ext>
            </a:extLst>
          </p:cNvPr>
          <p:cNvGrpSpPr/>
          <p:nvPr/>
        </p:nvGrpSpPr>
        <p:grpSpPr>
          <a:xfrm>
            <a:off x="887777" y="1275714"/>
            <a:ext cx="1221232" cy="1083387"/>
            <a:chOff x="887777" y="1275714"/>
            <a:chExt cx="1221232" cy="1083387"/>
          </a:xfrm>
        </p:grpSpPr>
        <p:sp>
          <p:nvSpPr>
            <p:cNvPr id="2" name="Rechteck 1">
              <a:extLst>
                <a:ext uri="{FF2B5EF4-FFF2-40B4-BE49-F238E27FC236}">
                  <a16:creationId xmlns:a16="http://schemas.microsoft.com/office/drawing/2014/main" id="{094CBE69-0DCA-6B91-8015-F2800F412DA3}"/>
                </a:ext>
              </a:extLst>
            </p:cNvPr>
            <p:cNvSpPr/>
            <p:nvPr/>
          </p:nvSpPr>
          <p:spPr>
            <a:xfrm>
              <a:off x="1182353" y="1275714"/>
              <a:ext cx="926656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setup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" name="Textfeld 2">
              <a:extLst>
                <a:ext uri="{FF2B5EF4-FFF2-40B4-BE49-F238E27FC236}">
                  <a16:creationId xmlns:a16="http://schemas.microsoft.com/office/drawing/2014/main" id="{9B28C25A-3763-80C2-486F-301BFE40C483}"/>
                </a:ext>
              </a:extLst>
            </p:cNvPr>
            <p:cNvSpPr txBox="1"/>
            <p:nvPr/>
          </p:nvSpPr>
          <p:spPr>
            <a:xfrm>
              <a:off x="887777" y="1528104"/>
              <a:ext cx="1188000" cy="8309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up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folders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set</a:t>
              </a:r>
              <a:r>
                <a:rPr lang="de-DE" sz="800" dirty="0"/>
                <a:t> </a:t>
              </a:r>
              <a:r>
                <a:rPr lang="de-DE" sz="800" dirty="0" err="1"/>
                <a:t>up</a:t>
              </a:r>
              <a:r>
                <a:rPr lang="de-DE" sz="800" dirty="0"/>
                <a:t> </a:t>
              </a:r>
              <a:r>
                <a:rPr lang="de-DE" sz="800" dirty="0" err="1"/>
                <a:t>pyproject.toml</a:t>
              </a:r>
              <a:endParaRPr lang="de-DE" sz="800" dirty="0"/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up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README</a:t>
              </a:r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set</a:t>
              </a:r>
              <a:r>
                <a:rPr lang="de-DE" sz="800" dirty="0"/>
                <a:t> </a:t>
              </a:r>
              <a:r>
                <a:rPr lang="de-DE" sz="800" dirty="0" err="1"/>
                <a:t>up</a:t>
              </a:r>
              <a:r>
                <a:rPr lang="de-DE" sz="800" dirty="0"/>
                <a:t> LICENSE</a:t>
              </a:r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up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new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.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py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files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/>
                <a:t>do </a:t>
              </a:r>
              <a:r>
                <a:rPr lang="de-DE" sz="800" dirty="0" err="1"/>
                <a:t>editable</a:t>
              </a:r>
              <a:r>
                <a:rPr lang="de-DE" sz="800" dirty="0"/>
                <a:t> </a:t>
              </a:r>
              <a:r>
                <a:rPr lang="de-DE" sz="800" dirty="0" err="1"/>
                <a:t>pip</a:t>
              </a:r>
              <a:r>
                <a:rPr lang="de-DE" sz="800" dirty="0"/>
                <a:t> </a:t>
              </a:r>
              <a:r>
                <a:rPr lang="de-DE" sz="800" dirty="0" err="1"/>
                <a:t>install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A4E96643-8AD1-724C-7F70-30D8BDC83EC0}"/>
              </a:ext>
            </a:extLst>
          </p:cNvPr>
          <p:cNvGrpSpPr/>
          <p:nvPr/>
        </p:nvGrpSpPr>
        <p:grpSpPr>
          <a:xfrm>
            <a:off x="1136018" y="2388404"/>
            <a:ext cx="6871964" cy="215444"/>
            <a:chOff x="1136018" y="1838390"/>
            <a:chExt cx="6871964" cy="215444"/>
          </a:xfrm>
        </p:grpSpPr>
        <p:cxnSp>
          <p:nvCxnSpPr>
            <p:cNvPr id="7" name="Gerade Verbindung 6">
              <a:extLst>
                <a:ext uri="{FF2B5EF4-FFF2-40B4-BE49-F238E27FC236}">
                  <a16:creationId xmlns:a16="http://schemas.microsoft.com/office/drawing/2014/main" id="{B6C4A13E-7FE3-007D-165A-840CBDA6B49B}"/>
                </a:ext>
              </a:extLst>
            </p:cNvPr>
            <p:cNvCxnSpPr/>
            <p:nvPr/>
          </p:nvCxnSpPr>
          <p:spPr>
            <a:xfrm>
              <a:off x="1136018" y="1858108"/>
              <a:ext cx="6779294" cy="0"/>
            </a:xfrm>
            <a:prstGeom prst="line">
              <a:avLst/>
            </a:prstGeom>
            <a:ln>
              <a:tailEnd type="triangle" w="lg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" name="Textfeld 7">
              <a:extLst>
                <a:ext uri="{FF2B5EF4-FFF2-40B4-BE49-F238E27FC236}">
                  <a16:creationId xmlns:a16="http://schemas.microsoft.com/office/drawing/2014/main" id="{BE73D7E6-70F3-C37B-D558-EE8FDF32C76E}"/>
                </a:ext>
              </a:extLst>
            </p:cNvPr>
            <p:cNvSpPr txBox="1"/>
            <p:nvPr/>
          </p:nvSpPr>
          <p:spPr>
            <a:xfrm>
              <a:off x="6819982" y="1838390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time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300232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5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6000"/>
            <a:ext cx="7405698" cy="3897880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start with package setup</a:t>
            </a:r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r>
              <a:rPr lang="en-US" dirty="0"/>
              <a:t>start without package setup</a:t>
            </a:r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r>
              <a:rPr lang="en-US" sz="1700" dirty="0">
                <a:sym typeface="Wingdings" pitchFamily="2" charset="2"/>
              </a:rPr>
              <a:t> for a small, short project, a package setup might take longer </a:t>
            </a:r>
            <a:br>
              <a:rPr lang="en-US" sz="1700" dirty="0">
                <a:sym typeface="Wingdings" pitchFamily="2" charset="2"/>
              </a:rPr>
            </a:br>
            <a:r>
              <a:rPr lang="en-US" sz="1700" dirty="0">
                <a:sym typeface="Wingdings" pitchFamily="2" charset="2"/>
              </a:rPr>
              <a:t>(but it will still be much better to pick back up later)</a:t>
            </a:r>
            <a:endParaRPr lang="en-US" sz="1700" dirty="0"/>
          </a:p>
          <a:p>
            <a:pPr indent="-330192">
              <a:buSzPts val="1700"/>
              <a:defRPr sz="1700"/>
            </a:pPr>
            <a:endParaRPr lang="en-US" dirty="0"/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45</a:t>
            </a:fld>
            <a:endParaRPr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B36D9A19-67A0-E701-A022-DDAA942995AB}"/>
              </a:ext>
            </a:extLst>
          </p:cNvPr>
          <p:cNvSpPr/>
          <p:nvPr/>
        </p:nvSpPr>
        <p:spPr>
          <a:xfrm>
            <a:off x="4547216" y="1281885"/>
            <a:ext cx="485512" cy="2462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update</a:t>
            </a:r>
          </a:p>
        </p:txBody>
      </p:sp>
      <p:grpSp>
        <p:nvGrpSpPr>
          <p:cNvPr id="10" name="Gruppieren 9">
            <a:extLst>
              <a:ext uri="{FF2B5EF4-FFF2-40B4-BE49-F238E27FC236}">
                <a16:creationId xmlns:a16="http://schemas.microsoft.com/office/drawing/2014/main" id="{836E7AD6-4E88-65FF-93BD-EB97C4AFB101}"/>
              </a:ext>
            </a:extLst>
          </p:cNvPr>
          <p:cNvGrpSpPr/>
          <p:nvPr/>
        </p:nvGrpSpPr>
        <p:grpSpPr>
          <a:xfrm>
            <a:off x="2109009" y="1275714"/>
            <a:ext cx="1188000" cy="476574"/>
            <a:chOff x="2109009" y="1275714"/>
            <a:chExt cx="1188000" cy="476574"/>
          </a:xfrm>
        </p:grpSpPr>
        <p:sp>
          <p:nvSpPr>
            <p:cNvPr id="17" name="Rechteck 16">
              <a:extLst>
                <a:ext uri="{FF2B5EF4-FFF2-40B4-BE49-F238E27FC236}">
                  <a16:creationId xmlns:a16="http://schemas.microsoft.com/office/drawing/2014/main" id="{F9FE42DB-DEC5-93B1-2471-AD762DB9E1A0}"/>
                </a:ext>
              </a:extLst>
            </p:cNvPr>
            <p:cNvSpPr/>
            <p:nvPr/>
          </p:nvSpPr>
          <p:spPr>
            <a:xfrm>
              <a:off x="2109009" y="1275714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0" name="Textfeld 19">
              <a:extLst>
                <a:ext uri="{FF2B5EF4-FFF2-40B4-BE49-F238E27FC236}">
                  <a16:creationId xmlns:a16="http://schemas.microsoft.com/office/drawing/2014/main" id="{185B5F31-72F3-8B6E-B5C6-6926F50BE425}"/>
                </a:ext>
              </a:extLst>
            </p:cNvPr>
            <p:cNvSpPr txBox="1"/>
            <p:nvPr/>
          </p:nvSpPr>
          <p:spPr>
            <a:xfrm>
              <a:off x="2109009" y="1536844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data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cleanup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  <p:grpSp>
        <p:nvGrpSpPr>
          <p:cNvPr id="11" name="Gruppieren 10">
            <a:extLst>
              <a:ext uri="{FF2B5EF4-FFF2-40B4-BE49-F238E27FC236}">
                <a16:creationId xmlns:a16="http://schemas.microsoft.com/office/drawing/2014/main" id="{2FE5F6EC-E6BC-0F69-58C4-74CB357F5C06}"/>
              </a:ext>
            </a:extLst>
          </p:cNvPr>
          <p:cNvGrpSpPr/>
          <p:nvPr/>
        </p:nvGrpSpPr>
        <p:grpSpPr>
          <a:xfrm>
            <a:off x="3330241" y="1275432"/>
            <a:ext cx="1188000" cy="481533"/>
            <a:chOff x="3330241" y="1275432"/>
            <a:chExt cx="1188000" cy="481533"/>
          </a:xfrm>
        </p:grpSpPr>
        <p:sp>
          <p:nvSpPr>
            <p:cNvPr id="18" name="Rechteck 17">
              <a:extLst>
                <a:ext uri="{FF2B5EF4-FFF2-40B4-BE49-F238E27FC236}">
                  <a16:creationId xmlns:a16="http://schemas.microsoft.com/office/drawing/2014/main" id="{9F481AE6-4AA7-2DE1-B7B2-4417B1B8A6D3}"/>
                </a:ext>
              </a:extLst>
            </p:cNvPr>
            <p:cNvSpPr/>
            <p:nvPr/>
          </p:nvSpPr>
          <p:spPr>
            <a:xfrm>
              <a:off x="3330241" y="1275432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2" name="Textfeld 21">
              <a:extLst>
                <a:ext uri="{FF2B5EF4-FFF2-40B4-BE49-F238E27FC236}">
                  <a16:creationId xmlns:a16="http://schemas.microsoft.com/office/drawing/2014/main" id="{1AFF33A5-69FA-A9C9-09CC-F86DEB1155E3}"/>
                </a:ext>
              </a:extLst>
            </p:cNvPr>
            <p:cNvSpPr txBox="1"/>
            <p:nvPr/>
          </p:nvSpPr>
          <p:spPr>
            <a:xfrm>
              <a:off x="3330241" y="1541521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implement</a:t>
              </a:r>
              <a:r>
                <a:rPr lang="de-DE" sz="800" dirty="0"/>
                <a:t> </a:t>
              </a:r>
              <a:r>
                <a:rPr lang="de-DE" sz="800" dirty="0" err="1"/>
                <a:t>clustering</a:t>
              </a:r>
              <a:r>
                <a:rPr lang="de-DE" sz="800" dirty="0"/>
                <a:t> </a:t>
              </a:r>
              <a:r>
                <a:rPr lang="de-DE" sz="800" dirty="0" err="1"/>
                <a:t>algorithm</a:t>
              </a:r>
              <a:endParaRPr lang="de-DE" sz="800" dirty="0"/>
            </a:p>
          </p:txBody>
        </p:sp>
      </p:grp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FC457BB1-EC60-A3F4-BB6B-B8BC0CFCA054}"/>
              </a:ext>
            </a:extLst>
          </p:cNvPr>
          <p:cNvGrpSpPr/>
          <p:nvPr/>
        </p:nvGrpSpPr>
        <p:grpSpPr>
          <a:xfrm>
            <a:off x="5050770" y="1281885"/>
            <a:ext cx="1188000" cy="476855"/>
            <a:chOff x="5050770" y="1281885"/>
            <a:chExt cx="1188000" cy="476855"/>
          </a:xfrm>
        </p:grpSpPr>
        <p:sp>
          <p:nvSpPr>
            <p:cNvPr id="19" name="Rechteck 18">
              <a:extLst>
                <a:ext uri="{FF2B5EF4-FFF2-40B4-BE49-F238E27FC236}">
                  <a16:creationId xmlns:a16="http://schemas.microsoft.com/office/drawing/2014/main" id="{E237BFD7-3F10-D2F5-4BB5-F4636199B4AF}"/>
                </a:ext>
              </a:extLst>
            </p:cNvPr>
            <p:cNvSpPr/>
            <p:nvPr/>
          </p:nvSpPr>
          <p:spPr>
            <a:xfrm>
              <a:off x="5050770" y="1281885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3" name="Textfeld 22">
              <a:extLst>
                <a:ext uri="{FF2B5EF4-FFF2-40B4-BE49-F238E27FC236}">
                  <a16:creationId xmlns:a16="http://schemas.microsoft.com/office/drawing/2014/main" id="{AACC8C0E-4A8A-2DE8-31F1-0FDA6CBCF831}"/>
                </a:ext>
              </a:extLst>
            </p:cNvPr>
            <p:cNvSpPr txBox="1"/>
            <p:nvPr/>
          </p:nvSpPr>
          <p:spPr>
            <a:xfrm>
              <a:off x="5050770" y="1543296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test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second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clustering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algorithm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  <p:grpSp>
        <p:nvGrpSpPr>
          <p:cNvPr id="13" name="Gruppieren 12">
            <a:extLst>
              <a:ext uri="{FF2B5EF4-FFF2-40B4-BE49-F238E27FC236}">
                <a16:creationId xmlns:a16="http://schemas.microsoft.com/office/drawing/2014/main" id="{70F0E72E-822C-B1D2-F338-50573276D99E}"/>
              </a:ext>
            </a:extLst>
          </p:cNvPr>
          <p:cNvGrpSpPr/>
          <p:nvPr/>
        </p:nvGrpSpPr>
        <p:grpSpPr>
          <a:xfrm>
            <a:off x="6758457" y="1281885"/>
            <a:ext cx="1203190" cy="476856"/>
            <a:chOff x="6758457" y="1281885"/>
            <a:chExt cx="1203190" cy="476856"/>
          </a:xfrm>
        </p:grpSpPr>
        <p:sp>
          <p:nvSpPr>
            <p:cNvPr id="21" name="Rechteck 20">
              <a:extLst>
                <a:ext uri="{FF2B5EF4-FFF2-40B4-BE49-F238E27FC236}">
                  <a16:creationId xmlns:a16="http://schemas.microsoft.com/office/drawing/2014/main" id="{8284032A-E765-D4D4-8F50-527FA2E67FFF}"/>
                </a:ext>
              </a:extLst>
            </p:cNvPr>
            <p:cNvSpPr/>
            <p:nvPr/>
          </p:nvSpPr>
          <p:spPr>
            <a:xfrm>
              <a:off x="6758457" y="1281885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4" name="Textfeld 23">
              <a:extLst>
                <a:ext uri="{FF2B5EF4-FFF2-40B4-BE49-F238E27FC236}">
                  <a16:creationId xmlns:a16="http://schemas.microsoft.com/office/drawing/2014/main" id="{3B0635A0-6636-C314-2C10-5B6AE8CFEE51}"/>
                </a:ext>
              </a:extLst>
            </p:cNvPr>
            <p:cNvSpPr txBox="1"/>
            <p:nvPr/>
          </p:nvSpPr>
          <p:spPr>
            <a:xfrm>
              <a:off x="6773647" y="1543297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create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figure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  <p:sp>
        <p:nvSpPr>
          <p:cNvPr id="25" name="Rechteck 24">
            <a:extLst>
              <a:ext uri="{FF2B5EF4-FFF2-40B4-BE49-F238E27FC236}">
                <a16:creationId xmlns:a16="http://schemas.microsoft.com/office/drawing/2014/main" id="{93B35A9A-C56C-42A5-20C8-90C5BEE74EB6}"/>
              </a:ext>
            </a:extLst>
          </p:cNvPr>
          <p:cNvSpPr/>
          <p:nvPr/>
        </p:nvSpPr>
        <p:spPr>
          <a:xfrm>
            <a:off x="6256812" y="1281885"/>
            <a:ext cx="485512" cy="2462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update</a:t>
            </a:r>
          </a:p>
        </p:txBody>
      </p:sp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A66F850F-D254-20B0-33D6-DD820C8514A1}"/>
              </a:ext>
            </a:extLst>
          </p:cNvPr>
          <p:cNvGrpSpPr/>
          <p:nvPr/>
        </p:nvGrpSpPr>
        <p:grpSpPr>
          <a:xfrm>
            <a:off x="887777" y="1275714"/>
            <a:ext cx="1221232" cy="1083387"/>
            <a:chOff x="887777" y="1275714"/>
            <a:chExt cx="1221232" cy="1083387"/>
          </a:xfrm>
        </p:grpSpPr>
        <p:sp>
          <p:nvSpPr>
            <p:cNvPr id="2" name="Rechteck 1">
              <a:extLst>
                <a:ext uri="{FF2B5EF4-FFF2-40B4-BE49-F238E27FC236}">
                  <a16:creationId xmlns:a16="http://schemas.microsoft.com/office/drawing/2014/main" id="{094CBE69-0DCA-6B91-8015-F2800F412DA3}"/>
                </a:ext>
              </a:extLst>
            </p:cNvPr>
            <p:cNvSpPr/>
            <p:nvPr/>
          </p:nvSpPr>
          <p:spPr>
            <a:xfrm>
              <a:off x="1182353" y="1275714"/>
              <a:ext cx="926656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setup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" name="Textfeld 2">
              <a:extLst>
                <a:ext uri="{FF2B5EF4-FFF2-40B4-BE49-F238E27FC236}">
                  <a16:creationId xmlns:a16="http://schemas.microsoft.com/office/drawing/2014/main" id="{9B28C25A-3763-80C2-486F-301BFE40C483}"/>
                </a:ext>
              </a:extLst>
            </p:cNvPr>
            <p:cNvSpPr txBox="1"/>
            <p:nvPr/>
          </p:nvSpPr>
          <p:spPr>
            <a:xfrm>
              <a:off x="887777" y="1528104"/>
              <a:ext cx="1188000" cy="8309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up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folders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set</a:t>
              </a:r>
              <a:r>
                <a:rPr lang="de-DE" sz="800" dirty="0"/>
                <a:t> </a:t>
              </a:r>
              <a:r>
                <a:rPr lang="de-DE" sz="800" dirty="0" err="1"/>
                <a:t>up</a:t>
              </a:r>
              <a:r>
                <a:rPr lang="de-DE" sz="800" dirty="0"/>
                <a:t> </a:t>
              </a:r>
              <a:r>
                <a:rPr lang="de-DE" sz="800" dirty="0" err="1"/>
                <a:t>pyproject.toml</a:t>
              </a:r>
              <a:endParaRPr lang="de-DE" sz="800" dirty="0"/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up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README</a:t>
              </a:r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set</a:t>
              </a:r>
              <a:r>
                <a:rPr lang="de-DE" sz="800" dirty="0"/>
                <a:t> </a:t>
              </a:r>
              <a:r>
                <a:rPr lang="de-DE" sz="800" dirty="0" err="1"/>
                <a:t>up</a:t>
              </a:r>
              <a:r>
                <a:rPr lang="de-DE" sz="800" dirty="0"/>
                <a:t> LICENSE</a:t>
              </a:r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up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new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.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py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files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/>
                <a:t>do </a:t>
              </a:r>
              <a:r>
                <a:rPr lang="de-DE" sz="800" dirty="0" err="1"/>
                <a:t>editable</a:t>
              </a:r>
              <a:r>
                <a:rPr lang="de-DE" sz="800" dirty="0"/>
                <a:t> </a:t>
              </a:r>
              <a:r>
                <a:rPr lang="de-DE" sz="800" dirty="0" err="1"/>
                <a:t>pip</a:t>
              </a:r>
              <a:r>
                <a:rPr lang="de-DE" sz="800" dirty="0"/>
                <a:t> </a:t>
              </a:r>
              <a:r>
                <a:rPr lang="de-DE" sz="800" dirty="0" err="1"/>
                <a:t>install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A4E96643-8AD1-724C-7F70-30D8BDC83EC0}"/>
              </a:ext>
            </a:extLst>
          </p:cNvPr>
          <p:cNvGrpSpPr/>
          <p:nvPr/>
        </p:nvGrpSpPr>
        <p:grpSpPr>
          <a:xfrm>
            <a:off x="1136018" y="2388404"/>
            <a:ext cx="6871964" cy="215444"/>
            <a:chOff x="1136018" y="1838390"/>
            <a:chExt cx="6871964" cy="215444"/>
          </a:xfrm>
        </p:grpSpPr>
        <p:cxnSp>
          <p:nvCxnSpPr>
            <p:cNvPr id="7" name="Gerade Verbindung 6">
              <a:extLst>
                <a:ext uri="{FF2B5EF4-FFF2-40B4-BE49-F238E27FC236}">
                  <a16:creationId xmlns:a16="http://schemas.microsoft.com/office/drawing/2014/main" id="{B6C4A13E-7FE3-007D-165A-840CBDA6B49B}"/>
                </a:ext>
              </a:extLst>
            </p:cNvPr>
            <p:cNvCxnSpPr/>
            <p:nvPr/>
          </p:nvCxnSpPr>
          <p:spPr>
            <a:xfrm>
              <a:off x="1136018" y="1858108"/>
              <a:ext cx="6779294" cy="0"/>
            </a:xfrm>
            <a:prstGeom prst="line">
              <a:avLst/>
            </a:prstGeom>
            <a:ln>
              <a:tailEnd type="triangle" w="lg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" name="Textfeld 7">
              <a:extLst>
                <a:ext uri="{FF2B5EF4-FFF2-40B4-BE49-F238E27FC236}">
                  <a16:creationId xmlns:a16="http://schemas.microsoft.com/office/drawing/2014/main" id="{BE73D7E6-70F3-C37B-D558-EE8FDF32C76E}"/>
                </a:ext>
              </a:extLst>
            </p:cNvPr>
            <p:cNvSpPr txBox="1"/>
            <p:nvPr/>
          </p:nvSpPr>
          <p:spPr>
            <a:xfrm>
              <a:off x="6819982" y="1838390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time</a:t>
              </a:r>
            </a:p>
          </p:txBody>
        </p:sp>
      </p:grpSp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214DABB5-DCBF-AD79-A55F-2DF6FBF3C9DE}"/>
              </a:ext>
            </a:extLst>
          </p:cNvPr>
          <p:cNvGrpSpPr/>
          <p:nvPr/>
        </p:nvGrpSpPr>
        <p:grpSpPr>
          <a:xfrm>
            <a:off x="1182353" y="2974832"/>
            <a:ext cx="4862629" cy="481533"/>
            <a:chOff x="1147742" y="1226234"/>
            <a:chExt cx="4862629" cy="481533"/>
          </a:xfrm>
        </p:grpSpPr>
        <p:sp>
          <p:nvSpPr>
            <p:cNvPr id="14" name="Rechteck 13">
              <a:extLst>
                <a:ext uri="{FF2B5EF4-FFF2-40B4-BE49-F238E27FC236}">
                  <a16:creationId xmlns:a16="http://schemas.microsoft.com/office/drawing/2014/main" id="{DBD05B18-F946-DAE8-8C92-BD819BE352EF}"/>
                </a:ext>
              </a:extLst>
            </p:cNvPr>
            <p:cNvSpPr/>
            <p:nvPr/>
          </p:nvSpPr>
          <p:spPr>
            <a:xfrm>
              <a:off x="1147742" y="1226516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15" name="Rechteck 14">
              <a:extLst>
                <a:ext uri="{FF2B5EF4-FFF2-40B4-BE49-F238E27FC236}">
                  <a16:creationId xmlns:a16="http://schemas.microsoft.com/office/drawing/2014/main" id="{DEE59F3A-610E-517A-DBEA-AD30C3E47222}"/>
                </a:ext>
              </a:extLst>
            </p:cNvPr>
            <p:cNvSpPr/>
            <p:nvPr/>
          </p:nvSpPr>
          <p:spPr>
            <a:xfrm>
              <a:off x="2368974" y="1226234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16" name="Rechteck 15">
              <a:extLst>
                <a:ext uri="{FF2B5EF4-FFF2-40B4-BE49-F238E27FC236}">
                  <a16:creationId xmlns:a16="http://schemas.microsoft.com/office/drawing/2014/main" id="{7D2824FD-C69D-D481-7352-E37E86711235}"/>
                </a:ext>
              </a:extLst>
            </p:cNvPr>
            <p:cNvSpPr/>
            <p:nvPr/>
          </p:nvSpPr>
          <p:spPr>
            <a:xfrm>
              <a:off x="3590206" y="1228008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6" name="Textfeld 25">
              <a:extLst>
                <a:ext uri="{FF2B5EF4-FFF2-40B4-BE49-F238E27FC236}">
                  <a16:creationId xmlns:a16="http://schemas.microsoft.com/office/drawing/2014/main" id="{961B3F0F-A84B-C5C4-FA4A-90B1B0C52C8E}"/>
                </a:ext>
              </a:extLst>
            </p:cNvPr>
            <p:cNvSpPr txBox="1"/>
            <p:nvPr/>
          </p:nvSpPr>
          <p:spPr>
            <a:xfrm>
              <a:off x="1147742" y="1487646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data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cleanup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7" name="Rechteck 26">
              <a:extLst>
                <a:ext uri="{FF2B5EF4-FFF2-40B4-BE49-F238E27FC236}">
                  <a16:creationId xmlns:a16="http://schemas.microsoft.com/office/drawing/2014/main" id="{4940FEDA-DDDC-17EB-71B5-4E009806B1D1}"/>
                </a:ext>
              </a:extLst>
            </p:cNvPr>
            <p:cNvSpPr/>
            <p:nvPr/>
          </p:nvSpPr>
          <p:spPr>
            <a:xfrm>
              <a:off x="4807181" y="1228008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8" name="Textfeld 27">
              <a:extLst>
                <a:ext uri="{FF2B5EF4-FFF2-40B4-BE49-F238E27FC236}">
                  <a16:creationId xmlns:a16="http://schemas.microsoft.com/office/drawing/2014/main" id="{3D131D2B-F5F5-DCEA-F1B7-274C8C9431C5}"/>
                </a:ext>
              </a:extLst>
            </p:cNvPr>
            <p:cNvSpPr txBox="1"/>
            <p:nvPr/>
          </p:nvSpPr>
          <p:spPr>
            <a:xfrm>
              <a:off x="2368974" y="1492323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implement</a:t>
              </a:r>
              <a:r>
                <a:rPr lang="de-DE" sz="800" dirty="0"/>
                <a:t> </a:t>
              </a:r>
              <a:r>
                <a:rPr lang="de-DE" sz="800" dirty="0" err="1"/>
                <a:t>clustering</a:t>
              </a:r>
              <a:r>
                <a:rPr lang="de-DE" sz="800" dirty="0"/>
                <a:t> </a:t>
              </a:r>
              <a:r>
                <a:rPr lang="de-DE" sz="800" dirty="0" err="1"/>
                <a:t>algorithm</a:t>
              </a:r>
              <a:endParaRPr lang="de-DE" sz="800" dirty="0"/>
            </a:p>
          </p:txBody>
        </p:sp>
        <p:sp>
          <p:nvSpPr>
            <p:cNvPr id="29" name="Textfeld 28">
              <a:extLst>
                <a:ext uri="{FF2B5EF4-FFF2-40B4-BE49-F238E27FC236}">
                  <a16:creationId xmlns:a16="http://schemas.microsoft.com/office/drawing/2014/main" id="{1EBFEC3A-BEFA-1355-BE20-7837625426DF}"/>
                </a:ext>
              </a:extLst>
            </p:cNvPr>
            <p:cNvSpPr txBox="1"/>
            <p:nvPr/>
          </p:nvSpPr>
          <p:spPr>
            <a:xfrm>
              <a:off x="3590206" y="1489419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test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second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clustering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algorithm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0" name="Textfeld 29">
              <a:extLst>
                <a:ext uri="{FF2B5EF4-FFF2-40B4-BE49-F238E27FC236}">
                  <a16:creationId xmlns:a16="http://schemas.microsoft.com/office/drawing/2014/main" id="{58F5F069-F1DF-0361-BEA0-A4343E9CAF80}"/>
                </a:ext>
              </a:extLst>
            </p:cNvPr>
            <p:cNvSpPr txBox="1"/>
            <p:nvPr/>
          </p:nvSpPr>
          <p:spPr>
            <a:xfrm>
              <a:off x="4822371" y="1489420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create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figure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  <p:sp>
        <p:nvSpPr>
          <p:cNvPr id="33" name="Title 1">
            <a:extLst>
              <a:ext uri="{FF2B5EF4-FFF2-40B4-BE49-F238E27FC236}">
                <a16:creationId xmlns:a16="http://schemas.microsoft.com/office/drawing/2014/main" id="{5EDFC724-E34B-BE16-F4C1-C32927A5EDFC}"/>
              </a:ext>
            </a:extLst>
          </p:cNvPr>
          <p:cNvSpPr txBox="1">
            <a:spLocks/>
          </p:cNvSpPr>
          <p:nvPr/>
        </p:nvSpPr>
        <p:spPr>
          <a:xfrm>
            <a:off x="869152" y="0"/>
            <a:ext cx="3799102" cy="91237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t">
            <a:normAutofit/>
          </a:bodyPr>
          <a:lstStyle>
            <a:lvl1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1pPr>
            <a:lvl2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2pPr>
            <a:lvl3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3pPr>
            <a:lvl4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4pPr>
            <a:lvl5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5pPr>
            <a:lvl6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6pPr>
            <a:lvl7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7pPr>
            <a:lvl8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8pPr>
            <a:lvl9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9pPr>
          </a:lstStyle>
          <a:p>
            <a:pPr hangingPunct="1"/>
            <a:r>
              <a:rPr lang="en-US"/>
              <a:t>Short projects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6989569"/>
      </p:ext>
    </p:extLst>
  </p:cSld>
  <p:clrMapOvr>
    <a:masterClrMapping/>
  </p:clrMapOvr>
  <p:transition spd="med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6000"/>
            <a:ext cx="7405698" cy="3897880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start with package setup</a:t>
            </a:r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r>
              <a:rPr lang="en-US" dirty="0"/>
              <a:t>start without package setup</a:t>
            </a:r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r>
              <a:rPr lang="en-US" sz="1700" dirty="0">
                <a:sym typeface="Wingdings" pitchFamily="2" charset="2"/>
              </a:rPr>
              <a:t> for a longer project, having a structure from the start will pay off!</a:t>
            </a:r>
            <a:endParaRPr lang="en-US" sz="1700" dirty="0"/>
          </a:p>
          <a:p>
            <a:pPr indent="-330192">
              <a:buSzPts val="1700"/>
              <a:defRPr sz="1700"/>
            </a:pPr>
            <a:endParaRPr lang="en-US" dirty="0"/>
          </a:p>
        </p:txBody>
      </p:sp>
      <p:sp>
        <p:nvSpPr>
          <p:cNvPr id="524" name="Rechteck 523">
            <a:extLst>
              <a:ext uri="{FF2B5EF4-FFF2-40B4-BE49-F238E27FC236}">
                <a16:creationId xmlns:a16="http://schemas.microsoft.com/office/drawing/2014/main" id="{7A9D8F4F-9481-DE3A-4C27-8E41CFA3F075}"/>
              </a:ext>
            </a:extLst>
          </p:cNvPr>
          <p:cNvSpPr/>
          <p:nvPr/>
        </p:nvSpPr>
        <p:spPr>
          <a:xfrm>
            <a:off x="1136018" y="2796175"/>
            <a:ext cx="5601666" cy="24621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25400" cap="flat">
            <a:solidFill>
              <a:schemeClr val="accent3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develop</a:t>
            </a: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46</a:t>
            </a:fld>
            <a:endParaRPr/>
          </a:p>
        </p:txBody>
      </p:sp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A4E96643-8AD1-724C-7F70-30D8BDC83EC0}"/>
              </a:ext>
            </a:extLst>
          </p:cNvPr>
          <p:cNvGrpSpPr/>
          <p:nvPr/>
        </p:nvGrpSpPr>
        <p:grpSpPr>
          <a:xfrm>
            <a:off x="1136018" y="1996519"/>
            <a:ext cx="6871964" cy="215444"/>
            <a:chOff x="1136018" y="1838390"/>
            <a:chExt cx="6871964" cy="215444"/>
          </a:xfrm>
        </p:grpSpPr>
        <p:cxnSp>
          <p:nvCxnSpPr>
            <p:cNvPr id="7" name="Gerade Verbindung 6">
              <a:extLst>
                <a:ext uri="{FF2B5EF4-FFF2-40B4-BE49-F238E27FC236}">
                  <a16:creationId xmlns:a16="http://schemas.microsoft.com/office/drawing/2014/main" id="{B6C4A13E-7FE3-007D-165A-840CBDA6B49B}"/>
                </a:ext>
              </a:extLst>
            </p:cNvPr>
            <p:cNvCxnSpPr/>
            <p:nvPr/>
          </p:nvCxnSpPr>
          <p:spPr>
            <a:xfrm>
              <a:off x="1136018" y="1858108"/>
              <a:ext cx="6779294" cy="0"/>
            </a:xfrm>
            <a:prstGeom prst="line">
              <a:avLst/>
            </a:prstGeom>
            <a:ln>
              <a:tailEnd type="triangle" w="lg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" name="Textfeld 7">
              <a:extLst>
                <a:ext uri="{FF2B5EF4-FFF2-40B4-BE49-F238E27FC236}">
                  <a16:creationId xmlns:a16="http://schemas.microsoft.com/office/drawing/2014/main" id="{BE73D7E6-70F3-C37B-D558-EE8FDF32C76E}"/>
                </a:ext>
              </a:extLst>
            </p:cNvPr>
            <p:cNvSpPr txBox="1"/>
            <p:nvPr/>
          </p:nvSpPr>
          <p:spPr>
            <a:xfrm>
              <a:off x="6819982" y="1838390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time</a:t>
              </a:r>
            </a:p>
          </p:txBody>
        </p:sp>
      </p:grpSp>
      <p:sp>
        <p:nvSpPr>
          <p:cNvPr id="34" name="Rechteck 33">
            <a:extLst>
              <a:ext uri="{FF2B5EF4-FFF2-40B4-BE49-F238E27FC236}">
                <a16:creationId xmlns:a16="http://schemas.microsoft.com/office/drawing/2014/main" id="{E45BC446-59C7-7C6F-CA18-5C55F9F89A63}"/>
              </a:ext>
            </a:extLst>
          </p:cNvPr>
          <p:cNvSpPr/>
          <p:nvPr/>
        </p:nvSpPr>
        <p:spPr>
          <a:xfrm>
            <a:off x="1136018" y="1266311"/>
            <a:ext cx="417289" cy="2462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setup</a:t>
            </a: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39" name="Rechteck 38">
            <a:extLst>
              <a:ext uri="{FF2B5EF4-FFF2-40B4-BE49-F238E27FC236}">
                <a16:creationId xmlns:a16="http://schemas.microsoft.com/office/drawing/2014/main" id="{41994090-D6F8-0FC6-38DA-A383C3E2F4BE}"/>
              </a:ext>
            </a:extLst>
          </p:cNvPr>
          <p:cNvSpPr/>
          <p:nvPr/>
        </p:nvSpPr>
        <p:spPr>
          <a:xfrm>
            <a:off x="1553307" y="1266311"/>
            <a:ext cx="4469358" cy="24621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25400" cap="flat">
            <a:solidFill>
              <a:schemeClr val="accent3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develop</a:t>
            </a: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41" name="Rechteck 40">
            <a:extLst>
              <a:ext uri="{FF2B5EF4-FFF2-40B4-BE49-F238E27FC236}">
                <a16:creationId xmlns:a16="http://schemas.microsoft.com/office/drawing/2014/main" id="{89FA771E-0CA9-9381-D856-25AA261EE35A}"/>
              </a:ext>
            </a:extLst>
          </p:cNvPr>
          <p:cNvSpPr/>
          <p:nvPr/>
        </p:nvSpPr>
        <p:spPr>
          <a:xfrm>
            <a:off x="2394049" y="1266311"/>
            <a:ext cx="45719" cy="2462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43" name="Rechteck 42">
            <a:extLst>
              <a:ext uri="{FF2B5EF4-FFF2-40B4-BE49-F238E27FC236}">
                <a16:creationId xmlns:a16="http://schemas.microsoft.com/office/drawing/2014/main" id="{06C8C965-6268-F2C8-8E32-99EB58F202D9}"/>
              </a:ext>
            </a:extLst>
          </p:cNvPr>
          <p:cNvSpPr/>
          <p:nvPr/>
        </p:nvSpPr>
        <p:spPr>
          <a:xfrm>
            <a:off x="2879068" y="1266311"/>
            <a:ext cx="45719" cy="2462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46" name="Rechteck 45">
            <a:extLst>
              <a:ext uri="{FF2B5EF4-FFF2-40B4-BE49-F238E27FC236}">
                <a16:creationId xmlns:a16="http://schemas.microsoft.com/office/drawing/2014/main" id="{A2D7BFA7-8654-8201-08B1-1D908632B26B}"/>
              </a:ext>
            </a:extLst>
          </p:cNvPr>
          <p:cNvSpPr/>
          <p:nvPr/>
        </p:nvSpPr>
        <p:spPr>
          <a:xfrm>
            <a:off x="4210686" y="1266311"/>
            <a:ext cx="45719" cy="2462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49" name="Rechteck 48">
            <a:extLst>
              <a:ext uri="{FF2B5EF4-FFF2-40B4-BE49-F238E27FC236}">
                <a16:creationId xmlns:a16="http://schemas.microsoft.com/office/drawing/2014/main" id="{84C7CD35-5D44-D5F1-A942-A95B324270E0}"/>
              </a:ext>
            </a:extLst>
          </p:cNvPr>
          <p:cNvSpPr/>
          <p:nvPr/>
        </p:nvSpPr>
        <p:spPr>
          <a:xfrm>
            <a:off x="5140404" y="1266311"/>
            <a:ext cx="45719" cy="2462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520" name="Rechteck 519">
            <a:extLst>
              <a:ext uri="{FF2B5EF4-FFF2-40B4-BE49-F238E27FC236}">
                <a16:creationId xmlns:a16="http://schemas.microsoft.com/office/drawing/2014/main" id="{37B241A0-4EA5-4D09-8174-ED83F36211C8}"/>
              </a:ext>
            </a:extLst>
          </p:cNvPr>
          <p:cNvSpPr/>
          <p:nvPr/>
        </p:nvSpPr>
        <p:spPr>
          <a:xfrm>
            <a:off x="2388924" y="2653703"/>
            <a:ext cx="417289" cy="553996"/>
          </a:xfrm>
          <a:prstGeom prst="rect">
            <a:avLst/>
          </a:prstGeom>
          <a:solidFill>
            <a:schemeClr val="accent2"/>
          </a:solidFill>
          <a:ln w="25400" cap="flat">
            <a:solidFill>
              <a:schemeClr val="accent2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fix </a:t>
            </a: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imports</a:t>
            </a: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521" name="Rechteck 520">
            <a:extLst>
              <a:ext uri="{FF2B5EF4-FFF2-40B4-BE49-F238E27FC236}">
                <a16:creationId xmlns:a16="http://schemas.microsoft.com/office/drawing/2014/main" id="{4ACF556F-5A60-CEE8-F3C9-CCA0C407E8A2}"/>
              </a:ext>
            </a:extLst>
          </p:cNvPr>
          <p:cNvSpPr/>
          <p:nvPr/>
        </p:nvSpPr>
        <p:spPr>
          <a:xfrm>
            <a:off x="3636481" y="2743266"/>
            <a:ext cx="592892" cy="400108"/>
          </a:xfrm>
          <a:prstGeom prst="rect">
            <a:avLst/>
          </a:prstGeom>
          <a:solidFill>
            <a:schemeClr val="accent2"/>
          </a:solidFill>
          <a:ln w="25400" cap="flat">
            <a:solidFill>
              <a:schemeClr val="accent2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search</a:t>
            </a:r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 </a:t>
            </a: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for</a:t>
            </a:r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 code</a:t>
            </a:r>
          </a:p>
        </p:txBody>
      </p:sp>
      <p:sp>
        <p:nvSpPr>
          <p:cNvPr id="522" name="Rechteck 521">
            <a:extLst>
              <a:ext uri="{FF2B5EF4-FFF2-40B4-BE49-F238E27FC236}">
                <a16:creationId xmlns:a16="http://schemas.microsoft.com/office/drawing/2014/main" id="{E4A9CC10-C736-E2F2-78DE-836DC93561C3}"/>
              </a:ext>
            </a:extLst>
          </p:cNvPr>
          <p:cNvSpPr/>
          <p:nvPr/>
        </p:nvSpPr>
        <p:spPr>
          <a:xfrm>
            <a:off x="5100670" y="2657461"/>
            <a:ext cx="554406" cy="553996"/>
          </a:xfrm>
          <a:prstGeom prst="rect">
            <a:avLst/>
          </a:prstGeom>
          <a:solidFill>
            <a:schemeClr val="accent2"/>
          </a:solidFill>
          <a:ln w="25400" cap="flat">
            <a:solidFill>
              <a:schemeClr val="accent2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de-DE" sz="1000" dirty="0" err="1"/>
              <a:t>restructure</a:t>
            </a:r>
            <a:endParaRPr lang="de-DE" sz="1000" dirty="0"/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523" name="Title 1">
            <a:extLst>
              <a:ext uri="{FF2B5EF4-FFF2-40B4-BE49-F238E27FC236}">
                <a16:creationId xmlns:a16="http://schemas.microsoft.com/office/drawing/2014/main" id="{F1ABC31A-71C4-DABC-E7C3-FAF9571A5B6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6906686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/>
              <a:t>Longer (=research) projects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67995503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6000"/>
            <a:ext cx="7405698" cy="3897880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start with package setup</a:t>
            </a:r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r>
              <a:rPr lang="en-US" dirty="0"/>
              <a:t>start without package setup</a:t>
            </a:r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r>
              <a:rPr lang="en-US" sz="1700" dirty="0">
                <a:sym typeface="Wingdings" pitchFamily="2" charset="2"/>
              </a:rPr>
              <a:t> for a longer project, having a structure from the start will pay off!</a:t>
            </a:r>
            <a:endParaRPr lang="en-US" sz="1700" dirty="0"/>
          </a:p>
          <a:p>
            <a:pPr indent="-330192">
              <a:buSzPts val="1700"/>
              <a:defRPr sz="1700"/>
            </a:pPr>
            <a:endParaRPr lang="en-US" dirty="0"/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47</a:t>
            </a:fld>
            <a:endParaRPr/>
          </a:p>
        </p:txBody>
      </p:sp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A4E96643-8AD1-724C-7F70-30D8BDC83EC0}"/>
              </a:ext>
            </a:extLst>
          </p:cNvPr>
          <p:cNvGrpSpPr/>
          <p:nvPr/>
        </p:nvGrpSpPr>
        <p:grpSpPr>
          <a:xfrm>
            <a:off x="1136018" y="1996519"/>
            <a:ext cx="6871964" cy="215444"/>
            <a:chOff x="1136018" y="1838390"/>
            <a:chExt cx="6871964" cy="215444"/>
          </a:xfrm>
        </p:grpSpPr>
        <p:cxnSp>
          <p:nvCxnSpPr>
            <p:cNvPr id="7" name="Gerade Verbindung 6">
              <a:extLst>
                <a:ext uri="{FF2B5EF4-FFF2-40B4-BE49-F238E27FC236}">
                  <a16:creationId xmlns:a16="http://schemas.microsoft.com/office/drawing/2014/main" id="{B6C4A13E-7FE3-007D-165A-840CBDA6B49B}"/>
                </a:ext>
              </a:extLst>
            </p:cNvPr>
            <p:cNvCxnSpPr/>
            <p:nvPr/>
          </p:nvCxnSpPr>
          <p:spPr>
            <a:xfrm>
              <a:off x="1136018" y="1858108"/>
              <a:ext cx="6779294" cy="0"/>
            </a:xfrm>
            <a:prstGeom prst="line">
              <a:avLst/>
            </a:prstGeom>
            <a:ln>
              <a:tailEnd type="triangle" w="lg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" name="Textfeld 7">
              <a:extLst>
                <a:ext uri="{FF2B5EF4-FFF2-40B4-BE49-F238E27FC236}">
                  <a16:creationId xmlns:a16="http://schemas.microsoft.com/office/drawing/2014/main" id="{BE73D7E6-70F3-C37B-D558-EE8FDF32C76E}"/>
                </a:ext>
              </a:extLst>
            </p:cNvPr>
            <p:cNvSpPr txBox="1"/>
            <p:nvPr/>
          </p:nvSpPr>
          <p:spPr>
            <a:xfrm>
              <a:off x="6819982" y="1838390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time</a:t>
              </a:r>
            </a:p>
          </p:txBody>
        </p:sp>
      </p:grpSp>
      <p:grpSp>
        <p:nvGrpSpPr>
          <p:cNvPr id="54" name="Gruppieren 53">
            <a:extLst>
              <a:ext uri="{FF2B5EF4-FFF2-40B4-BE49-F238E27FC236}">
                <a16:creationId xmlns:a16="http://schemas.microsoft.com/office/drawing/2014/main" id="{68867F35-B462-15D7-D1E7-9DA8C9735A49}"/>
              </a:ext>
            </a:extLst>
          </p:cNvPr>
          <p:cNvGrpSpPr/>
          <p:nvPr/>
        </p:nvGrpSpPr>
        <p:grpSpPr>
          <a:xfrm>
            <a:off x="1136018" y="1266160"/>
            <a:ext cx="4483761" cy="618329"/>
            <a:chOff x="1136018" y="1266160"/>
            <a:chExt cx="4483761" cy="618329"/>
          </a:xfrm>
        </p:grpSpPr>
        <p:sp>
          <p:nvSpPr>
            <p:cNvPr id="34" name="Rechteck 33">
              <a:extLst>
                <a:ext uri="{FF2B5EF4-FFF2-40B4-BE49-F238E27FC236}">
                  <a16:creationId xmlns:a16="http://schemas.microsoft.com/office/drawing/2014/main" id="{E45BC446-59C7-7C6F-CA18-5C55F9F89A63}"/>
                </a:ext>
              </a:extLst>
            </p:cNvPr>
            <p:cNvSpPr/>
            <p:nvPr/>
          </p:nvSpPr>
          <p:spPr>
            <a:xfrm>
              <a:off x="1136018" y="1266311"/>
              <a:ext cx="417289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setup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5" name="Textfeld 34">
              <a:extLst>
                <a:ext uri="{FF2B5EF4-FFF2-40B4-BE49-F238E27FC236}">
                  <a16:creationId xmlns:a16="http://schemas.microsoft.com/office/drawing/2014/main" id="{2D2C0F8D-96B7-1D58-1917-3E5B90D9DB45}"/>
                </a:ext>
              </a:extLst>
            </p:cNvPr>
            <p:cNvSpPr txBox="1"/>
            <p:nvPr/>
          </p:nvSpPr>
          <p:spPr>
            <a:xfrm>
              <a:off x="1546325" y="1527441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data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</a:p>
          </p:txBody>
        </p:sp>
        <p:sp>
          <p:nvSpPr>
            <p:cNvPr id="36" name="Textfeld 35">
              <a:extLst>
                <a:ext uri="{FF2B5EF4-FFF2-40B4-BE49-F238E27FC236}">
                  <a16:creationId xmlns:a16="http://schemas.microsoft.com/office/drawing/2014/main" id="{9855B2CC-60A4-796C-3FE9-760F8F22B59F}"/>
                </a:ext>
              </a:extLst>
            </p:cNvPr>
            <p:cNvSpPr txBox="1"/>
            <p:nvPr/>
          </p:nvSpPr>
          <p:spPr>
            <a:xfrm>
              <a:off x="1963613" y="1545935"/>
              <a:ext cx="417289" cy="3385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clust</a:t>
              </a:r>
              <a:r>
                <a:rPr lang="de-DE" sz="800" dirty="0"/>
                <a:t> </a:t>
              </a:r>
              <a:r>
                <a:rPr lang="de-DE" sz="800" dirty="0" err="1"/>
                <a:t>alg</a:t>
              </a:r>
              <a:r>
                <a:rPr lang="de-DE" sz="800" dirty="0"/>
                <a:t> 1</a:t>
              </a:r>
            </a:p>
          </p:txBody>
        </p:sp>
        <p:sp>
          <p:nvSpPr>
            <p:cNvPr id="37" name="Textfeld 36">
              <a:extLst>
                <a:ext uri="{FF2B5EF4-FFF2-40B4-BE49-F238E27FC236}">
                  <a16:creationId xmlns:a16="http://schemas.microsoft.com/office/drawing/2014/main" id="{81FC7D7B-451B-DA6B-2AE4-ED6A746F639E}"/>
                </a:ext>
              </a:extLst>
            </p:cNvPr>
            <p:cNvSpPr txBox="1"/>
            <p:nvPr/>
          </p:nvSpPr>
          <p:spPr>
            <a:xfrm>
              <a:off x="3467528" y="1540953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…</a:t>
              </a:r>
            </a:p>
          </p:txBody>
        </p:sp>
        <p:sp>
          <p:nvSpPr>
            <p:cNvPr id="38" name="Textfeld 37">
              <a:extLst>
                <a:ext uri="{FF2B5EF4-FFF2-40B4-BE49-F238E27FC236}">
                  <a16:creationId xmlns:a16="http://schemas.microsoft.com/office/drawing/2014/main" id="{C72BD7A0-81AB-9CC7-795B-4D598732D143}"/>
                </a:ext>
              </a:extLst>
            </p:cNvPr>
            <p:cNvSpPr txBox="1"/>
            <p:nvPr/>
          </p:nvSpPr>
          <p:spPr>
            <a:xfrm>
              <a:off x="3085409" y="1548344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fig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9" name="Rechteck 38">
              <a:extLst>
                <a:ext uri="{FF2B5EF4-FFF2-40B4-BE49-F238E27FC236}">
                  <a16:creationId xmlns:a16="http://schemas.microsoft.com/office/drawing/2014/main" id="{41994090-D6F8-0FC6-38DA-A383C3E2F4BE}"/>
                </a:ext>
              </a:extLst>
            </p:cNvPr>
            <p:cNvSpPr/>
            <p:nvPr/>
          </p:nvSpPr>
          <p:spPr>
            <a:xfrm>
              <a:off x="1553307" y="1266311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0" name="Rechteck 39">
              <a:extLst>
                <a:ext uri="{FF2B5EF4-FFF2-40B4-BE49-F238E27FC236}">
                  <a16:creationId xmlns:a16="http://schemas.microsoft.com/office/drawing/2014/main" id="{A911B085-A15C-D18A-E84A-E73272C9B7F0}"/>
                </a:ext>
              </a:extLst>
            </p:cNvPr>
            <p:cNvSpPr/>
            <p:nvPr/>
          </p:nvSpPr>
          <p:spPr>
            <a:xfrm>
              <a:off x="1970596" y="1266311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1" name="Rechteck 40">
              <a:extLst>
                <a:ext uri="{FF2B5EF4-FFF2-40B4-BE49-F238E27FC236}">
                  <a16:creationId xmlns:a16="http://schemas.microsoft.com/office/drawing/2014/main" id="{89FA771E-0CA9-9381-D856-25AA261EE35A}"/>
                </a:ext>
              </a:extLst>
            </p:cNvPr>
            <p:cNvSpPr/>
            <p:nvPr/>
          </p:nvSpPr>
          <p:spPr>
            <a:xfrm>
              <a:off x="2394049" y="1266311"/>
              <a:ext cx="45719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2" name="Rechteck 41">
              <a:extLst>
                <a:ext uri="{FF2B5EF4-FFF2-40B4-BE49-F238E27FC236}">
                  <a16:creationId xmlns:a16="http://schemas.microsoft.com/office/drawing/2014/main" id="{E83D5C00-248B-9320-944B-AD2C5A3C1DA8}"/>
                </a:ext>
              </a:extLst>
            </p:cNvPr>
            <p:cNvSpPr/>
            <p:nvPr/>
          </p:nvSpPr>
          <p:spPr>
            <a:xfrm>
              <a:off x="2461778" y="1266311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3" name="Rechteck 42">
              <a:extLst>
                <a:ext uri="{FF2B5EF4-FFF2-40B4-BE49-F238E27FC236}">
                  <a16:creationId xmlns:a16="http://schemas.microsoft.com/office/drawing/2014/main" id="{06C8C965-6268-F2C8-8E32-99EB58F202D9}"/>
                </a:ext>
              </a:extLst>
            </p:cNvPr>
            <p:cNvSpPr/>
            <p:nvPr/>
          </p:nvSpPr>
          <p:spPr>
            <a:xfrm>
              <a:off x="2879068" y="1266311"/>
              <a:ext cx="45719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4" name="Rechteck 43">
              <a:extLst>
                <a:ext uri="{FF2B5EF4-FFF2-40B4-BE49-F238E27FC236}">
                  <a16:creationId xmlns:a16="http://schemas.microsoft.com/office/drawing/2014/main" id="{15C2C78D-7A98-462E-60D5-48BD90D55278}"/>
                </a:ext>
              </a:extLst>
            </p:cNvPr>
            <p:cNvSpPr/>
            <p:nvPr/>
          </p:nvSpPr>
          <p:spPr>
            <a:xfrm>
              <a:off x="3376107" y="1266311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5" name="Rechteck 44">
              <a:extLst>
                <a:ext uri="{FF2B5EF4-FFF2-40B4-BE49-F238E27FC236}">
                  <a16:creationId xmlns:a16="http://schemas.microsoft.com/office/drawing/2014/main" id="{77FD37ED-646B-223F-334D-47066753A14A}"/>
                </a:ext>
              </a:extLst>
            </p:cNvPr>
            <p:cNvSpPr/>
            <p:nvPr/>
          </p:nvSpPr>
          <p:spPr>
            <a:xfrm>
              <a:off x="3793396" y="1266311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6" name="Rechteck 45">
              <a:extLst>
                <a:ext uri="{FF2B5EF4-FFF2-40B4-BE49-F238E27FC236}">
                  <a16:creationId xmlns:a16="http://schemas.microsoft.com/office/drawing/2014/main" id="{A2D7BFA7-8654-8201-08B1-1D908632B26B}"/>
                </a:ext>
              </a:extLst>
            </p:cNvPr>
            <p:cNvSpPr/>
            <p:nvPr/>
          </p:nvSpPr>
          <p:spPr>
            <a:xfrm>
              <a:off x="4210686" y="1266311"/>
              <a:ext cx="45719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8" name="Rechteck 47">
              <a:extLst>
                <a:ext uri="{FF2B5EF4-FFF2-40B4-BE49-F238E27FC236}">
                  <a16:creationId xmlns:a16="http://schemas.microsoft.com/office/drawing/2014/main" id="{DCCACE4C-8629-4F61-7670-814C955A67D0}"/>
                </a:ext>
              </a:extLst>
            </p:cNvPr>
            <p:cNvSpPr/>
            <p:nvPr/>
          </p:nvSpPr>
          <p:spPr>
            <a:xfrm>
              <a:off x="4723114" y="1266311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9" name="Rechteck 48">
              <a:extLst>
                <a:ext uri="{FF2B5EF4-FFF2-40B4-BE49-F238E27FC236}">
                  <a16:creationId xmlns:a16="http://schemas.microsoft.com/office/drawing/2014/main" id="{84C7CD35-5D44-D5F1-A942-A95B324270E0}"/>
                </a:ext>
              </a:extLst>
            </p:cNvPr>
            <p:cNvSpPr/>
            <p:nvPr/>
          </p:nvSpPr>
          <p:spPr>
            <a:xfrm>
              <a:off x="5140404" y="1266311"/>
              <a:ext cx="45719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0" name="Textfeld 49">
              <a:extLst>
                <a:ext uri="{FF2B5EF4-FFF2-40B4-BE49-F238E27FC236}">
                  <a16:creationId xmlns:a16="http://schemas.microsoft.com/office/drawing/2014/main" id="{244125FC-5284-ABA2-69FB-D80C2E9D5AE1}"/>
                </a:ext>
              </a:extLst>
            </p:cNvPr>
            <p:cNvSpPr txBox="1"/>
            <p:nvPr/>
          </p:nvSpPr>
          <p:spPr>
            <a:xfrm>
              <a:off x="2509856" y="1540953"/>
              <a:ext cx="417289" cy="3385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clust</a:t>
              </a:r>
              <a:r>
                <a:rPr lang="de-DE" sz="800" dirty="0"/>
                <a:t> </a:t>
              </a:r>
              <a:r>
                <a:rPr lang="de-DE" sz="800" dirty="0" err="1"/>
                <a:t>alg</a:t>
              </a:r>
              <a:r>
                <a:rPr lang="de-DE" sz="800" dirty="0"/>
                <a:t> 2</a:t>
              </a:r>
            </a:p>
          </p:txBody>
        </p:sp>
        <p:sp>
          <p:nvSpPr>
            <p:cNvPr id="51" name="Rechteck 50">
              <a:extLst>
                <a:ext uri="{FF2B5EF4-FFF2-40B4-BE49-F238E27FC236}">
                  <a16:creationId xmlns:a16="http://schemas.microsoft.com/office/drawing/2014/main" id="{60320A55-2BD2-95EA-AABB-84F8E703C1D3}"/>
                </a:ext>
              </a:extLst>
            </p:cNvPr>
            <p:cNvSpPr/>
            <p:nvPr/>
          </p:nvSpPr>
          <p:spPr>
            <a:xfrm>
              <a:off x="2940399" y="1266310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" name="Rechteck 51">
              <a:extLst>
                <a:ext uri="{FF2B5EF4-FFF2-40B4-BE49-F238E27FC236}">
                  <a16:creationId xmlns:a16="http://schemas.microsoft.com/office/drawing/2014/main" id="{7440CAF7-37CC-9F5D-471A-A27D499C076D}"/>
                </a:ext>
              </a:extLst>
            </p:cNvPr>
            <p:cNvSpPr/>
            <p:nvPr/>
          </p:nvSpPr>
          <p:spPr>
            <a:xfrm>
              <a:off x="4274262" y="1266214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3" name="Rechteck 52">
              <a:extLst>
                <a:ext uri="{FF2B5EF4-FFF2-40B4-BE49-F238E27FC236}">
                  <a16:creationId xmlns:a16="http://schemas.microsoft.com/office/drawing/2014/main" id="{3D4260E6-8C45-E043-5F7F-8F4A08F4A8E7}"/>
                </a:ext>
              </a:extLst>
            </p:cNvPr>
            <p:cNvSpPr/>
            <p:nvPr/>
          </p:nvSpPr>
          <p:spPr>
            <a:xfrm>
              <a:off x="5202490" y="1266160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  <p:grpSp>
        <p:nvGrpSpPr>
          <p:cNvPr id="56" name="Gruppieren 55">
            <a:extLst>
              <a:ext uri="{FF2B5EF4-FFF2-40B4-BE49-F238E27FC236}">
                <a16:creationId xmlns:a16="http://schemas.microsoft.com/office/drawing/2014/main" id="{BDCE08CD-91A5-7201-75F3-D499AC53BDA9}"/>
              </a:ext>
            </a:extLst>
          </p:cNvPr>
          <p:cNvGrpSpPr/>
          <p:nvPr/>
        </p:nvGrpSpPr>
        <p:grpSpPr>
          <a:xfrm>
            <a:off x="1147742" y="2653703"/>
            <a:ext cx="5357580" cy="760650"/>
            <a:chOff x="1147742" y="2289317"/>
            <a:chExt cx="5357580" cy="760650"/>
          </a:xfrm>
        </p:grpSpPr>
        <p:sp>
          <p:nvSpPr>
            <p:cNvPr id="57" name="Rechteck 56">
              <a:extLst>
                <a:ext uri="{FF2B5EF4-FFF2-40B4-BE49-F238E27FC236}">
                  <a16:creationId xmlns:a16="http://schemas.microsoft.com/office/drawing/2014/main" id="{DB3DAE48-88AA-6A0D-5A83-A2C213EDA486}"/>
                </a:ext>
              </a:extLst>
            </p:cNvPr>
            <p:cNvSpPr/>
            <p:nvPr/>
          </p:nvSpPr>
          <p:spPr>
            <a:xfrm>
              <a:off x="1147742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8" name="Textfeld 57">
              <a:extLst>
                <a:ext uri="{FF2B5EF4-FFF2-40B4-BE49-F238E27FC236}">
                  <a16:creationId xmlns:a16="http://schemas.microsoft.com/office/drawing/2014/main" id="{92A38A22-A550-CF55-5820-EFAA02901D52}"/>
                </a:ext>
              </a:extLst>
            </p:cNvPr>
            <p:cNvSpPr txBox="1"/>
            <p:nvPr/>
          </p:nvSpPr>
          <p:spPr>
            <a:xfrm>
              <a:off x="1147742" y="2692919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data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</a:p>
          </p:txBody>
        </p:sp>
        <p:sp>
          <p:nvSpPr>
            <p:cNvPr id="59" name="Textfeld 58">
              <a:extLst>
                <a:ext uri="{FF2B5EF4-FFF2-40B4-BE49-F238E27FC236}">
                  <a16:creationId xmlns:a16="http://schemas.microsoft.com/office/drawing/2014/main" id="{A86B5D46-BC31-94FA-D8C5-411108C3A295}"/>
                </a:ext>
              </a:extLst>
            </p:cNvPr>
            <p:cNvSpPr txBox="1"/>
            <p:nvPr/>
          </p:nvSpPr>
          <p:spPr>
            <a:xfrm>
              <a:off x="1565030" y="2711413"/>
              <a:ext cx="417289" cy="3385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clust</a:t>
              </a:r>
              <a:r>
                <a:rPr lang="de-DE" sz="800" dirty="0"/>
                <a:t> </a:t>
              </a:r>
              <a:r>
                <a:rPr lang="de-DE" sz="800" dirty="0" err="1"/>
                <a:t>alg</a:t>
              </a:r>
              <a:r>
                <a:rPr lang="de-DE" sz="800" dirty="0"/>
                <a:t> 1</a:t>
              </a:r>
            </a:p>
          </p:txBody>
        </p:sp>
        <p:sp>
          <p:nvSpPr>
            <p:cNvPr id="60" name="Textfeld 59">
              <a:extLst>
                <a:ext uri="{FF2B5EF4-FFF2-40B4-BE49-F238E27FC236}">
                  <a16:creationId xmlns:a16="http://schemas.microsoft.com/office/drawing/2014/main" id="{1B069624-06F9-8612-8AA6-208FC114A027}"/>
                </a:ext>
              </a:extLst>
            </p:cNvPr>
            <p:cNvSpPr txBox="1"/>
            <p:nvPr/>
          </p:nvSpPr>
          <p:spPr>
            <a:xfrm>
              <a:off x="3221347" y="2706431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…</a:t>
              </a:r>
            </a:p>
          </p:txBody>
        </p:sp>
        <p:sp>
          <p:nvSpPr>
            <p:cNvPr id="61" name="Textfeld 60">
              <a:extLst>
                <a:ext uri="{FF2B5EF4-FFF2-40B4-BE49-F238E27FC236}">
                  <a16:creationId xmlns:a16="http://schemas.microsoft.com/office/drawing/2014/main" id="{B795805F-CFA5-B3E0-A6E4-CA7C5A022840}"/>
                </a:ext>
              </a:extLst>
            </p:cNvPr>
            <p:cNvSpPr txBox="1"/>
            <p:nvPr/>
          </p:nvSpPr>
          <p:spPr>
            <a:xfrm>
              <a:off x="2804058" y="2713822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fig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62" name="Rechteck 61">
              <a:extLst>
                <a:ext uri="{FF2B5EF4-FFF2-40B4-BE49-F238E27FC236}">
                  <a16:creationId xmlns:a16="http://schemas.microsoft.com/office/drawing/2014/main" id="{9D02AEB0-9A2C-C44D-4299-D36053C4CF27}"/>
                </a:ext>
              </a:extLst>
            </p:cNvPr>
            <p:cNvSpPr/>
            <p:nvPr/>
          </p:nvSpPr>
          <p:spPr>
            <a:xfrm>
              <a:off x="1565031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63" name="Rechteck 62">
              <a:extLst>
                <a:ext uri="{FF2B5EF4-FFF2-40B4-BE49-F238E27FC236}">
                  <a16:creationId xmlns:a16="http://schemas.microsoft.com/office/drawing/2014/main" id="{01823FDF-8079-6073-2208-05C5E63336D6}"/>
                </a:ext>
              </a:extLst>
            </p:cNvPr>
            <p:cNvSpPr/>
            <p:nvPr/>
          </p:nvSpPr>
          <p:spPr>
            <a:xfrm>
              <a:off x="1982320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12" name="Rechteck 511">
              <a:extLst>
                <a:ext uri="{FF2B5EF4-FFF2-40B4-BE49-F238E27FC236}">
                  <a16:creationId xmlns:a16="http://schemas.microsoft.com/office/drawing/2014/main" id="{70A6BB18-356E-AAA2-D17B-02A9423EDD10}"/>
                </a:ext>
              </a:extLst>
            </p:cNvPr>
            <p:cNvSpPr/>
            <p:nvPr/>
          </p:nvSpPr>
          <p:spPr>
            <a:xfrm>
              <a:off x="2816088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13" name="Rechteck 512">
              <a:extLst>
                <a:ext uri="{FF2B5EF4-FFF2-40B4-BE49-F238E27FC236}">
                  <a16:creationId xmlns:a16="http://schemas.microsoft.com/office/drawing/2014/main" id="{05556484-CFF4-46A7-41C2-B0B27581380D}"/>
                </a:ext>
              </a:extLst>
            </p:cNvPr>
            <p:cNvSpPr/>
            <p:nvPr/>
          </p:nvSpPr>
          <p:spPr>
            <a:xfrm>
              <a:off x="3238774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15" name="Rechteck 514">
              <a:extLst>
                <a:ext uri="{FF2B5EF4-FFF2-40B4-BE49-F238E27FC236}">
                  <a16:creationId xmlns:a16="http://schemas.microsoft.com/office/drawing/2014/main" id="{735B2692-2CC2-ED62-D7E9-AEC6BF4BFBD3}"/>
                </a:ext>
              </a:extLst>
            </p:cNvPr>
            <p:cNvSpPr/>
            <p:nvPr/>
          </p:nvSpPr>
          <p:spPr>
            <a:xfrm>
              <a:off x="4249832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16" name="Rechteck 515">
              <a:extLst>
                <a:ext uri="{FF2B5EF4-FFF2-40B4-BE49-F238E27FC236}">
                  <a16:creationId xmlns:a16="http://schemas.microsoft.com/office/drawing/2014/main" id="{D44EB5A5-427B-FD86-FE23-715D937BFBA6}"/>
                </a:ext>
              </a:extLst>
            </p:cNvPr>
            <p:cNvSpPr/>
            <p:nvPr/>
          </p:nvSpPr>
          <p:spPr>
            <a:xfrm>
              <a:off x="4667121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17" name="Rechteck 516">
              <a:extLst>
                <a:ext uri="{FF2B5EF4-FFF2-40B4-BE49-F238E27FC236}">
                  <a16:creationId xmlns:a16="http://schemas.microsoft.com/office/drawing/2014/main" id="{1F53BCD2-F1CD-4C47-09A9-151593EBFD2B}"/>
                </a:ext>
              </a:extLst>
            </p:cNvPr>
            <p:cNvSpPr/>
            <p:nvPr/>
          </p:nvSpPr>
          <p:spPr>
            <a:xfrm>
              <a:off x="5664580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18" name="Rechteck 517">
              <a:extLst>
                <a:ext uri="{FF2B5EF4-FFF2-40B4-BE49-F238E27FC236}">
                  <a16:creationId xmlns:a16="http://schemas.microsoft.com/office/drawing/2014/main" id="{C2C0BF31-71B0-B583-6E7D-80FC8B0F5B0C}"/>
                </a:ext>
              </a:extLst>
            </p:cNvPr>
            <p:cNvSpPr/>
            <p:nvPr/>
          </p:nvSpPr>
          <p:spPr>
            <a:xfrm>
              <a:off x="6088033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19" name="Textfeld 518">
              <a:extLst>
                <a:ext uri="{FF2B5EF4-FFF2-40B4-BE49-F238E27FC236}">
                  <a16:creationId xmlns:a16="http://schemas.microsoft.com/office/drawing/2014/main" id="{1DFDFF6F-1B6A-144D-785C-149E5D5812B3}"/>
                </a:ext>
              </a:extLst>
            </p:cNvPr>
            <p:cNvSpPr txBox="1"/>
            <p:nvPr/>
          </p:nvSpPr>
          <p:spPr>
            <a:xfrm>
              <a:off x="1982319" y="2706431"/>
              <a:ext cx="417289" cy="3385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clust</a:t>
              </a:r>
              <a:r>
                <a:rPr lang="de-DE" sz="800" dirty="0"/>
                <a:t> </a:t>
              </a:r>
              <a:r>
                <a:rPr lang="de-DE" sz="800" dirty="0" err="1"/>
                <a:t>alg</a:t>
              </a:r>
              <a:r>
                <a:rPr lang="de-DE" sz="800" dirty="0"/>
                <a:t> 2</a:t>
              </a:r>
            </a:p>
          </p:txBody>
        </p:sp>
        <p:sp>
          <p:nvSpPr>
            <p:cNvPr id="520" name="Rechteck 519">
              <a:extLst>
                <a:ext uri="{FF2B5EF4-FFF2-40B4-BE49-F238E27FC236}">
                  <a16:creationId xmlns:a16="http://schemas.microsoft.com/office/drawing/2014/main" id="{37B241A0-4EA5-4D09-8174-ED83F36211C8}"/>
                </a:ext>
              </a:extLst>
            </p:cNvPr>
            <p:cNvSpPr/>
            <p:nvPr/>
          </p:nvSpPr>
          <p:spPr>
            <a:xfrm>
              <a:off x="2388924" y="2289317"/>
              <a:ext cx="417289" cy="553996"/>
            </a:xfrm>
            <a:prstGeom prst="rect">
              <a:avLst/>
            </a:prstGeom>
            <a:solidFill>
              <a:schemeClr val="accent2"/>
            </a:solidFill>
            <a:ln w="25400" cap="flat">
              <a:solidFill>
                <a:schemeClr val="accent2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fix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imports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1" name="Rechteck 520">
              <a:extLst>
                <a:ext uri="{FF2B5EF4-FFF2-40B4-BE49-F238E27FC236}">
                  <a16:creationId xmlns:a16="http://schemas.microsoft.com/office/drawing/2014/main" id="{4ACF556F-5A60-CEE8-F3C9-CCA0C407E8A2}"/>
                </a:ext>
              </a:extLst>
            </p:cNvPr>
            <p:cNvSpPr/>
            <p:nvPr/>
          </p:nvSpPr>
          <p:spPr>
            <a:xfrm>
              <a:off x="3636481" y="2378880"/>
              <a:ext cx="592892" cy="400108"/>
            </a:xfrm>
            <a:prstGeom prst="rect">
              <a:avLst/>
            </a:prstGeom>
            <a:solidFill>
              <a:schemeClr val="accent2"/>
            </a:solidFill>
            <a:ln w="25400" cap="flat">
              <a:solidFill>
                <a:schemeClr val="accent2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search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for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code</a:t>
              </a:r>
            </a:p>
          </p:txBody>
        </p:sp>
        <p:sp>
          <p:nvSpPr>
            <p:cNvPr id="522" name="Rechteck 521">
              <a:extLst>
                <a:ext uri="{FF2B5EF4-FFF2-40B4-BE49-F238E27FC236}">
                  <a16:creationId xmlns:a16="http://schemas.microsoft.com/office/drawing/2014/main" id="{E4A9CC10-C736-E2F2-78DE-836DC93561C3}"/>
                </a:ext>
              </a:extLst>
            </p:cNvPr>
            <p:cNvSpPr/>
            <p:nvPr/>
          </p:nvSpPr>
          <p:spPr>
            <a:xfrm>
              <a:off x="5100670" y="2293075"/>
              <a:ext cx="554406" cy="553996"/>
            </a:xfrm>
            <a:prstGeom prst="rect">
              <a:avLst/>
            </a:prstGeom>
            <a:solidFill>
              <a:schemeClr val="accent2"/>
            </a:solidFill>
            <a:ln w="25400" cap="flat">
              <a:solidFill>
                <a:schemeClr val="accent2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de-DE" sz="1000" dirty="0" err="1"/>
                <a:t>restructure</a:t>
              </a:r>
              <a:endParaRPr lang="de-DE" sz="1000" dirty="0"/>
            </a:p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  <p:sp>
        <p:nvSpPr>
          <p:cNvPr id="523" name="Title 1">
            <a:extLst>
              <a:ext uri="{FF2B5EF4-FFF2-40B4-BE49-F238E27FC236}">
                <a16:creationId xmlns:a16="http://schemas.microsoft.com/office/drawing/2014/main" id="{F1ABC31A-71C4-DABC-E7C3-FAF9571A5B6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6906686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/>
              <a:t>Longer (=research) projects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401839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6000"/>
            <a:ext cx="7405698" cy="3897880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start with package setup</a:t>
            </a:r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r>
              <a:rPr lang="en-US" dirty="0"/>
              <a:t>start without package setup</a:t>
            </a:r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r>
              <a:rPr lang="en-US" sz="1700" dirty="0">
                <a:sym typeface="Wingdings" pitchFamily="2" charset="2"/>
              </a:rPr>
              <a:t> for a longer project, having a structure from the start will pay off!</a:t>
            </a:r>
            <a:br>
              <a:rPr lang="en-US" sz="1700" dirty="0">
                <a:sym typeface="Wingdings" pitchFamily="2" charset="2"/>
              </a:rPr>
            </a:br>
            <a:r>
              <a:rPr lang="en-US" sz="1700" dirty="0">
                <a:sym typeface="Wingdings" pitchFamily="2" charset="2"/>
              </a:rPr>
              <a:t>especially when you want to </a:t>
            </a:r>
            <a:r>
              <a:rPr lang="en-US" sz="1700" b="1" dirty="0">
                <a:sym typeface="Wingdings" pitchFamily="2" charset="2"/>
              </a:rPr>
              <a:t>share or publish your code</a:t>
            </a:r>
            <a:endParaRPr lang="en-US" sz="1700" b="1" dirty="0"/>
          </a:p>
          <a:p>
            <a:pPr indent="-330192">
              <a:buSzPts val="1700"/>
              <a:defRPr sz="1700"/>
            </a:pPr>
            <a:endParaRPr lang="en-US" dirty="0"/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48</a:t>
            </a:fld>
            <a:endParaRPr/>
          </a:p>
        </p:txBody>
      </p:sp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A4E96643-8AD1-724C-7F70-30D8BDC83EC0}"/>
              </a:ext>
            </a:extLst>
          </p:cNvPr>
          <p:cNvGrpSpPr/>
          <p:nvPr/>
        </p:nvGrpSpPr>
        <p:grpSpPr>
          <a:xfrm>
            <a:off x="1136018" y="1996519"/>
            <a:ext cx="6871964" cy="215444"/>
            <a:chOff x="1136018" y="1838390"/>
            <a:chExt cx="6871964" cy="215444"/>
          </a:xfrm>
        </p:grpSpPr>
        <p:cxnSp>
          <p:nvCxnSpPr>
            <p:cNvPr id="7" name="Gerade Verbindung 6">
              <a:extLst>
                <a:ext uri="{FF2B5EF4-FFF2-40B4-BE49-F238E27FC236}">
                  <a16:creationId xmlns:a16="http://schemas.microsoft.com/office/drawing/2014/main" id="{B6C4A13E-7FE3-007D-165A-840CBDA6B49B}"/>
                </a:ext>
              </a:extLst>
            </p:cNvPr>
            <p:cNvCxnSpPr/>
            <p:nvPr/>
          </p:nvCxnSpPr>
          <p:spPr>
            <a:xfrm>
              <a:off x="1136018" y="1858108"/>
              <a:ext cx="6779294" cy="0"/>
            </a:xfrm>
            <a:prstGeom prst="line">
              <a:avLst/>
            </a:prstGeom>
            <a:ln>
              <a:tailEnd type="triangle" w="lg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" name="Textfeld 7">
              <a:extLst>
                <a:ext uri="{FF2B5EF4-FFF2-40B4-BE49-F238E27FC236}">
                  <a16:creationId xmlns:a16="http://schemas.microsoft.com/office/drawing/2014/main" id="{BE73D7E6-70F3-C37B-D558-EE8FDF32C76E}"/>
                </a:ext>
              </a:extLst>
            </p:cNvPr>
            <p:cNvSpPr txBox="1"/>
            <p:nvPr/>
          </p:nvSpPr>
          <p:spPr>
            <a:xfrm>
              <a:off x="6819982" y="1838390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time</a:t>
              </a:r>
            </a:p>
          </p:txBody>
        </p:sp>
      </p:grpSp>
      <p:sp>
        <p:nvSpPr>
          <p:cNvPr id="32" name="Rechteck 31">
            <a:extLst>
              <a:ext uri="{FF2B5EF4-FFF2-40B4-BE49-F238E27FC236}">
                <a16:creationId xmlns:a16="http://schemas.microsoft.com/office/drawing/2014/main" id="{BB591B53-14F9-9CE8-CB1B-1AF112E01A84}"/>
              </a:ext>
            </a:extLst>
          </p:cNvPr>
          <p:cNvSpPr/>
          <p:nvPr/>
        </p:nvSpPr>
        <p:spPr>
          <a:xfrm>
            <a:off x="5647725" y="1266159"/>
            <a:ext cx="495058" cy="24621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25400" cap="flat">
            <a:solidFill>
              <a:schemeClr val="accent5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publish</a:t>
            </a:r>
          </a:p>
        </p:txBody>
      </p:sp>
      <p:grpSp>
        <p:nvGrpSpPr>
          <p:cNvPr id="54" name="Gruppieren 53">
            <a:extLst>
              <a:ext uri="{FF2B5EF4-FFF2-40B4-BE49-F238E27FC236}">
                <a16:creationId xmlns:a16="http://schemas.microsoft.com/office/drawing/2014/main" id="{68867F35-B462-15D7-D1E7-9DA8C9735A49}"/>
              </a:ext>
            </a:extLst>
          </p:cNvPr>
          <p:cNvGrpSpPr/>
          <p:nvPr/>
        </p:nvGrpSpPr>
        <p:grpSpPr>
          <a:xfrm>
            <a:off x="1136018" y="1266160"/>
            <a:ext cx="4483761" cy="618329"/>
            <a:chOff x="1136018" y="1266160"/>
            <a:chExt cx="4483761" cy="618329"/>
          </a:xfrm>
        </p:grpSpPr>
        <p:sp>
          <p:nvSpPr>
            <p:cNvPr id="34" name="Rechteck 33">
              <a:extLst>
                <a:ext uri="{FF2B5EF4-FFF2-40B4-BE49-F238E27FC236}">
                  <a16:creationId xmlns:a16="http://schemas.microsoft.com/office/drawing/2014/main" id="{E45BC446-59C7-7C6F-CA18-5C55F9F89A63}"/>
                </a:ext>
              </a:extLst>
            </p:cNvPr>
            <p:cNvSpPr/>
            <p:nvPr/>
          </p:nvSpPr>
          <p:spPr>
            <a:xfrm>
              <a:off x="1136018" y="1266311"/>
              <a:ext cx="417289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setup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5" name="Textfeld 34">
              <a:extLst>
                <a:ext uri="{FF2B5EF4-FFF2-40B4-BE49-F238E27FC236}">
                  <a16:creationId xmlns:a16="http://schemas.microsoft.com/office/drawing/2014/main" id="{2D2C0F8D-96B7-1D58-1917-3E5B90D9DB45}"/>
                </a:ext>
              </a:extLst>
            </p:cNvPr>
            <p:cNvSpPr txBox="1"/>
            <p:nvPr/>
          </p:nvSpPr>
          <p:spPr>
            <a:xfrm>
              <a:off x="1546325" y="1527441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data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</a:p>
          </p:txBody>
        </p:sp>
        <p:sp>
          <p:nvSpPr>
            <p:cNvPr id="36" name="Textfeld 35">
              <a:extLst>
                <a:ext uri="{FF2B5EF4-FFF2-40B4-BE49-F238E27FC236}">
                  <a16:creationId xmlns:a16="http://schemas.microsoft.com/office/drawing/2014/main" id="{9855B2CC-60A4-796C-3FE9-760F8F22B59F}"/>
                </a:ext>
              </a:extLst>
            </p:cNvPr>
            <p:cNvSpPr txBox="1"/>
            <p:nvPr/>
          </p:nvSpPr>
          <p:spPr>
            <a:xfrm>
              <a:off x="1963613" y="1545935"/>
              <a:ext cx="417289" cy="3385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clust</a:t>
              </a:r>
              <a:r>
                <a:rPr lang="de-DE" sz="800" dirty="0"/>
                <a:t> </a:t>
              </a:r>
              <a:r>
                <a:rPr lang="de-DE" sz="800" dirty="0" err="1"/>
                <a:t>alg</a:t>
              </a:r>
              <a:r>
                <a:rPr lang="de-DE" sz="800" dirty="0"/>
                <a:t> 1</a:t>
              </a:r>
            </a:p>
          </p:txBody>
        </p:sp>
        <p:sp>
          <p:nvSpPr>
            <p:cNvPr id="37" name="Textfeld 36">
              <a:extLst>
                <a:ext uri="{FF2B5EF4-FFF2-40B4-BE49-F238E27FC236}">
                  <a16:creationId xmlns:a16="http://schemas.microsoft.com/office/drawing/2014/main" id="{81FC7D7B-451B-DA6B-2AE4-ED6A746F639E}"/>
                </a:ext>
              </a:extLst>
            </p:cNvPr>
            <p:cNvSpPr txBox="1"/>
            <p:nvPr/>
          </p:nvSpPr>
          <p:spPr>
            <a:xfrm>
              <a:off x="3467528" y="1540953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…</a:t>
              </a:r>
            </a:p>
          </p:txBody>
        </p:sp>
        <p:sp>
          <p:nvSpPr>
            <p:cNvPr id="38" name="Textfeld 37">
              <a:extLst>
                <a:ext uri="{FF2B5EF4-FFF2-40B4-BE49-F238E27FC236}">
                  <a16:creationId xmlns:a16="http://schemas.microsoft.com/office/drawing/2014/main" id="{C72BD7A0-81AB-9CC7-795B-4D598732D143}"/>
                </a:ext>
              </a:extLst>
            </p:cNvPr>
            <p:cNvSpPr txBox="1"/>
            <p:nvPr/>
          </p:nvSpPr>
          <p:spPr>
            <a:xfrm>
              <a:off x="3085409" y="1548344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fig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9" name="Rechteck 38">
              <a:extLst>
                <a:ext uri="{FF2B5EF4-FFF2-40B4-BE49-F238E27FC236}">
                  <a16:creationId xmlns:a16="http://schemas.microsoft.com/office/drawing/2014/main" id="{41994090-D6F8-0FC6-38DA-A383C3E2F4BE}"/>
                </a:ext>
              </a:extLst>
            </p:cNvPr>
            <p:cNvSpPr/>
            <p:nvPr/>
          </p:nvSpPr>
          <p:spPr>
            <a:xfrm>
              <a:off x="1553307" y="1266311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0" name="Rechteck 39">
              <a:extLst>
                <a:ext uri="{FF2B5EF4-FFF2-40B4-BE49-F238E27FC236}">
                  <a16:creationId xmlns:a16="http://schemas.microsoft.com/office/drawing/2014/main" id="{A911B085-A15C-D18A-E84A-E73272C9B7F0}"/>
                </a:ext>
              </a:extLst>
            </p:cNvPr>
            <p:cNvSpPr/>
            <p:nvPr/>
          </p:nvSpPr>
          <p:spPr>
            <a:xfrm>
              <a:off x="1970596" y="1266311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1" name="Rechteck 40">
              <a:extLst>
                <a:ext uri="{FF2B5EF4-FFF2-40B4-BE49-F238E27FC236}">
                  <a16:creationId xmlns:a16="http://schemas.microsoft.com/office/drawing/2014/main" id="{89FA771E-0CA9-9381-D856-25AA261EE35A}"/>
                </a:ext>
              </a:extLst>
            </p:cNvPr>
            <p:cNvSpPr/>
            <p:nvPr/>
          </p:nvSpPr>
          <p:spPr>
            <a:xfrm>
              <a:off x="2394049" y="1266311"/>
              <a:ext cx="45719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2" name="Rechteck 41">
              <a:extLst>
                <a:ext uri="{FF2B5EF4-FFF2-40B4-BE49-F238E27FC236}">
                  <a16:creationId xmlns:a16="http://schemas.microsoft.com/office/drawing/2014/main" id="{E83D5C00-248B-9320-944B-AD2C5A3C1DA8}"/>
                </a:ext>
              </a:extLst>
            </p:cNvPr>
            <p:cNvSpPr/>
            <p:nvPr/>
          </p:nvSpPr>
          <p:spPr>
            <a:xfrm>
              <a:off x="2461778" y="1266311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3" name="Rechteck 42">
              <a:extLst>
                <a:ext uri="{FF2B5EF4-FFF2-40B4-BE49-F238E27FC236}">
                  <a16:creationId xmlns:a16="http://schemas.microsoft.com/office/drawing/2014/main" id="{06C8C965-6268-F2C8-8E32-99EB58F202D9}"/>
                </a:ext>
              </a:extLst>
            </p:cNvPr>
            <p:cNvSpPr/>
            <p:nvPr/>
          </p:nvSpPr>
          <p:spPr>
            <a:xfrm>
              <a:off x="2879068" y="1266311"/>
              <a:ext cx="45719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4" name="Rechteck 43">
              <a:extLst>
                <a:ext uri="{FF2B5EF4-FFF2-40B4-BE49-F238E27FC236}">
                  <a16:creationId xmlns:a16="http://schemas.microsoft.com/office/drawing/2014/main" id="{15C2C78D-7A98-462E-60D5-48BD90D55278}"/>
                </a:ext>
              </a:extLst>
            </p:cNvPr>
            <p:cNvSpPr/>
            <p:nvPr/>
          </p:nvSpPr>
          <p:spPr>
            <a:xfrm>
              <a:off x="3376107" y="1266311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5" name="Rechteck 44">
              <a:extLst>
                <a:ext uri="{FF2B5EF4-FFF2-40B4-BE49-F238E27FC236}">
                  <a16:creationId xmlns:a16="http://schemas.microsoft.com/office/drawing/2014/main" id="{77FD37ED-646B-223F-334D-47066753A14A}"/>
                </a:ext>
              </a:extLst>
            </p:cNvPr>
            <p:cNvSpPr/>
            <p:nvPr/>
          </p:nvSpPr>
          <p:spPr>
            <a:xfrm>
              <a:off x="3793396" y="1266311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6" name="Rechteck 45">
              <a:extLst>
                <a:ext uri="{FF2B5EF4-FFF2-40B4-BE49-F238E27FC236}">
                  <a16:creationId xmlns:a16="http://schemas.microsoft.com/office/drawing/2014/main" id="{A2D7BFA7-8654-8201-08B1-1D908632B26B}"/>
                </a:ext>
              </a:extLst>
            </p:cNvPr>
            <p:cNvSpPr/>
            <p:nvPr/>
          </p:nvSpPr>
          <p:spPr>
            <a:xfrm>
              <a:off x="4210686" y="1266311"/>
              <a:ext cx="45719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8" name="Rechteck 47">
              <a:extLst>
                <a:ext uri="{FF2B5EF4-FFF2-40B4-BE49-F238E27FC236}">
                  <a16:creationId xmlns:a16="http://schemas.microsoft.com/office/drawing/2014/main" id="{DCCACE4C-8629-4F61-7670-814C955A67D0}"/>
                </a:ext>
              </a:extLst>
            </p:cNvPr>
            <p:cNvSpPr/>
            <p:nvPr/>
          </p:nvSpPr>
          <p:spPr>
            <a:xfrm>
              <a:off x="4723114" y="1266311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9" name="Rechteck 48">
              <a:extLst>
                <a:ext uri="{FF2B5EF4-FFF2-40B4-BE49-F238E27FC236}">
                  <a16:creationId xmlns:a16="http://schemas.microsoft.com/office/drawing/2014/main" id="{84C7CD35-5D44-D5F1-A942-A95B324270E0}"/>
                </a:ext>
              </a:extLst>
            </p:cNvPr>
            <p:cNvSpPr/>
            <p:nvPr/>
          </p:nvSpPr>
          <p:spPr>
            <a:xfrm>
              <a:off x="5140404" y="1266311"/>
              <a:ext cx="45719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0" name="Textfeld 49">
              <a:extLst>
                <a:ext uri="{FF2B5EF4-FFF2-40B4-BE49-F238E27FC236}">
                  <a16:creationId xmlns:a16="http://schemas.microsoft.com/office/drawing/2014/main" id="{244125FC-5284-ABA2-69FB-D80C2E9D5AE1}"/>
                </a:ext>
              </a:extLst>
            </p:cNvPr>
            <p:cNvSpPr txBox="1"/>
            <p:nvPr/>
          </p:nvSpPr>
          <p:spPr>
            <a:xfrm>
              <a:off x="2509856" y="1540953"/>
              <a:ext cx="417289" cy="3385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clust</a:t>
              </a:r>
              <a:r>
                <a:rPr lang="de-DE" sz="800" dirty="0"/>
                <a:t> </a:t>
              </a:r>
              <a:r>
                <a:rPr lang="de-DE" sz="800" dirty="0" err="1"/>
                <a:t>alg</a:t>
              </a:r>
              <a:r>
                <a:rPr lang="de-DE" sz="800" dirty="0"/>
                <a:t> 2</a:t>
              </a:r>
            </a:p>
          </p:txBody>
        </p:sp>
        <p:sp>
          <p:nvSpPr>
            <p:cNvPr id="51" name="Rechteck 50">
              <a:extLst>
                <a:ext uri="{FF2B5EF4-FFF2-40B4-BE49-F238E27FC236}">
                  <a16:creationId xmlns:a16="http://schemas.microsoft.com/office/drawing/2014/main" id="{60320A55-2BD2-95EA-AABB-84F8E703C1D3}"/>
                </a:ext>
              </a:extLst>
            </p:cNvPr>
            <p:cNvSpPr/>
            <p:nvPr/>
          </p:nvSpPr>
          <p:spPr>
            <a:xfrm>
              <a:off x="2940399" y="1266310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" name="Rechteck 51">
              <a:extLst>
                <a:ext uri="{FF2B5EF4-FFF2-40B4-BE49-F238E27FC236}">
                  <a16:creationId xmlns:a16="http://schemas.microsoft.com/office/drawing/2014/main" id="{7440CAF7-37CC-9F5D-471A-A27D499C076D}"/>
                </a:ext>
              </a:extLst>
            </p:cNvPr>
            <p:cNvSpPr/>
            <p:nvPr/>
          </p:nvSpPr>
          <p:spPr>
            <a:xfrm>
              <a:off x="4274262" y="1266214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3" name="Rechteck 52">
              <a:extLst>
                <a:ext uri="{FF2B5EF4-FFF2-40B4-BE49-F238E27FC236}">
                  <a16:creationId xmlns:a16="http://schemas.microsoft.com/office/drawing/2014/main" id="{3D4260E6-8C45-E043-5F7F-8F4A08F4A8E7}"/>
                </a:ext>
              </a:extLst>
            </p:cNvPr>
            <p:cNvSpPr/>
            <p:nvPr/>
          </p:nvSpPr>
          <p:spPr>
            <a:xfrm>
              <a:off x="5202490" y="1266160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  <p:sp>
        <p:nvSpPr>
          <p:cNvPr id="55" name="Rechteck 54">
            <a:extLst>
              <a:ext uri="{FF2B5EF4-FFF2-40B4-BE49-F238E27FC236}">
                <a16:creationId xmlns:a16="http://schemas.microsoft.com/office/drawing/2014/main" id="{DCF941F1-A5C5-92F8-E283-8787BF63C174}"/>
              </a:ext>
            </a:extLst>
          </p:cNvPr>
          <p:cNvSpPr/>
          <p:nvPr/>
        </p:nvSpPr>
        <p:spPr>
          <a:xfrm>
            <a:off x="6530704" y="2798773"/>
            <a:ext cx="2132879" cy="24621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25400" cap="flat">
            <a:solidFill>
              <a:schemeClr val="accent5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publish (</a:t>
            </a: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restructure</a:t>
            </a:r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, fix)</a:t>
            </a:r>
          </a:p>
        </p:txBody>
      </p:sp>
      <p:grpSp>
        <p:nvGrpSpPr>
          <p:cNvPr id="56" name="Gruppieren 55">
            <a:extLst>
              <a:ext uri="{FF2B5EF4-FFF2-40B4-BE49-F238E27FC236}">
                <a16:creationId xmlns:a16="http://schemas.microsoft.com/office/drawing/2014/main" id="{BDCE08CD-91A5-7201-75F3-D499AC53BDA9}"/>
              </a:ext>
            </a:extLst>
          </p:cNvPr>
          <p:cNvGrpSpPr/>
          <p:nvPr/>
        </p:nvGrpSpPr>
        <p:grpSpPr>
          <a:xfrm>
            <a:off x="1147742" y="2653703"/>
            <a:ext cx="5357580" cy="760650"/>
            <a:chOff x="1147742" y="2289317"/>
            <a:chExt cx="5357580" cy="760650"/>
          </a:xfrm>
        </p:grpSpPr>
        <p:sp>
          <p:nvSpPr>
            <p:cNvPr id="57" name="Rechteck 56">
              <a:extLst>
                <a:ext uri="{FF2B5EF4-FFF2-40B4-BE49-F238E27FC236}">
                  <a16:creationId xmlns:a16="http://schemas.microsoft.com/office/drawing/2014/main" id="{DB3DAE48-88AA-6A0D-5A83-A2C213EDA486}"/>
                </a:ext>
              </a:extLst>
            </p:cNvPr>
            <p:cNvSpPr/>
            <p:nvPr/>
          </p:nvSpPr>
          <p:spPr>
            <a:xfrm>
              <a:off x="1147742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8" name="Textfeld 57">
              <a:extLst>
                <a:ext uri="{FF2B5EF4-FFF2-40B4-BE49-F238E27FC236}">
                  <a16:creationId xmlns:a16="http://schemas.microsoft.com/office/drawing/2014/main" id="{92A38A22-A550-CF55-5820-EFAA02901D52}"/>
                </a:ext>
              </a:extLst>
            </p:cNvPr>
            <p:cNvSpPr txBox="1"/>
            <p:nvPr/>
          </p:nvSpPr>
          <p:spPr>
            <a:xfrm>
              <a:off x="1147742" y="2692919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data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</a:p>
          </p:txBody>
        </p:sp>
        <p:sp>
          <p:nvSpPr>
            <p:cNvPr id="59" name="Textfeld 58">
              <a:extLst>
                <a:ext uri="{FF2B5EF4-FFF2-40B4-BE49-F238E27FC236}">
                  <a16:creationId xmlns:a16="http://schemas.microsoft.com/office/drawing/2014/main" id="{A86B5D46-BC31-94FA-D8C5-411108C3A295}"/>
                </a:ext>
              </a:extLst>
            </p:cNvPr>
            <p:cNvSpPr txBox="1"/>
            <p:nvPr/>
          </p:nvSpPr>
          <p:spPr>
            <a:xfrm>
              <a:off x="1565030" y="2711413"/>
              <a:ext cx="417289" cy="3385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clust</a:t>
              </a:r>
              <a:r>
                <a:rPr lang="de-DE" sz="800" dirty="0"/>
                <a:t> </a:t>
              </a:r>
              <a:r>
                <a:rPr lang="de-DE" sz="800" dirty="0" err="1"/>
                <a:t>alg</a:t>
              </a:r>
              <a:r>
                <a:rPr lang="de-DE" sz="800" dirty="0"/>
                <a:t> 1</a:t>
              </a:r>
            </a:p>
          </p:txBody>
        </p:sp>
        <p:sp>
          <p:nvSpPr>
            <p:cNvPr id="60" name="Textfeld 59">
              <a:extLst>
                <a:ext uri="{FF2B5EF4-FFF2-40B4-BE49-F238E27FC236}">
                  <a16:creationId xmlns:a16="http://schemas.microsoft.com/office/drawing/2014/main" id="{1B069624-06F9-8612-8AA6-208FC114A027}"/>
                </a:ext>
              </a:extLst>
            </p:cNvPr>
            <p:cNvSpPr txBox="1"/>
            <p:nvPr/>
          </p:nvSpPr>
          <p:spPr>
            <a:xfrm>
              <a:off x="3221347" y="2706431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…</a:t>
              </a:r>
            </a:p>
          </p:txBody>
        </p:sp>
        <p:sp>
          <p:nvSpPr>
            <p:cNvPr id="61" name="Textfeld 60">
              <a:extLst>
                <a:ext uri="{FF2B5EF4-FFF2-40B4-BE49-F238E27FC236}">
                  <a16:creationId xmlns:a16="http://schemas.microsoft.com/office/drawing/2014/main" id="{B795805F-CFA5-B3E0-A6E4-CA7C5A022840}"/>
                </a:ext>
              </a:extLst>
            </p:cNvPr>
            <p:cNvSpPr txBox="1"/>
            <p:nvPr/>
          </p:nvSpPr>
          <p:spPr>
            <a:xfrm>
              <a:off x="2804058" y="2713822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fig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62" name="Rechteck 61">
              <a:extLst>
                <a:ext uri="{FF2B5EF4-FFF2-40B4-BE49-F238E27FC236}">
                  <a16:creationId xmlns:a16="http://schemas.microsoft.com/office/drawing/2014/main" id="{9D02AEB0-9A2C-C44D-4299-D36053C4CF27}"/>
                </a:ext>
              </a:extLst>
            </p:cNvPr>
            <p:cNvSpPr/>
            <p:nvPr/>
          </p:nvSpPr>
          <p:spPr>
            <a:xfrm>
              <a:off x="1565031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63" name="Rechteck 62">
              <a:extLst>
                <a:ext uri="{FF2B5EF4-FFF2-40B4-BE49-F238E27FC236}">
                  <a16:creationId xmlns:a16="http://schemas.microsoft.com/office/drawing/2014/main" id="{01823FDF-8079-6073-2208-05C5E63336D6}"/>
                </a:ext>
              </a:extLst>
            </p:cNvPr>
            <p:cNvSpPr/>
            <p:nvPr/>
          </p:nvSpPr>
          <p:spPr>
            <a:xfrm>
              <a:off x="1982320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12" name="Rechteck 511">
              <a:extLst>
                <a:ext uri="{FF2B5EF4-FFF2-40B4-BE49-F238E27FC236}">
                  <a16:creationId xmlns:a16="http://schemas.microsoft.com/office/drawing/2014/main" id="{70A6BB18-356E-AAA2-D17B-02A9423EDD10}"/>
                </a:ext>
              </a:extLst>
            </p:cNvPr>
            <p:cNvSpPr/>
            <p:nvPr/>
          </p:nvSpPr>
          <p:spPr>
            <a:xfrm>
              <a:off x="2816088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13" name="Rechteck 512">
              <a:extLst>
                <a:ext uri="{FF2B5EF4-FFF2-40B4-BE49-F238E27FC236}">
                  <a16:creationId xmlns:a16="http://schemas.microsoft.com/office/drawing/2014/main" id="{05556484-CFF4-46A7-41C2-B0B27581380D}"/>
                </a:ext>
              </a:extLst>
            </p:cNvPr>
            <p:cNvSpPr/>
            <p:nvPr/>
          </p:nvSpPr>
          <p:spPr>
            <a:xfrm>
              <a:off x="3238774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15" name="Rechteck 514">
              <a:extLst>
                <a:ext uri="{FF2B5EF4-FFF2-40B4-BE49-F238E27FC236}">
                  <a16:creationId xmlns:a16="http://schemas.microsoft.com/office/drawing/2014/main" id="{735B2692-2CC2-ED62-D7E9-AEC6BF4BFBD3}"/>
                </a:ext>
              </a:extLst>
            </p:cNvPr>
            <p:cNvSpPr/>
            <p:nvPr/>
          </p:nvSpPr>
          <p:spPr>
            <a:xfrm>
              <a:off x="4249832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16" name="Rechteck 515">
              <a:extLst>
                <a:ext uri="{FF2B5EF4-FFF2-40B4-BE49-F238E27FC236}">
                  <a16:creationId xmlns:a16="http://schemas.microsoft.com/office/drawing/2014/main" id="{D44EB5A5-427B-FD86-FE23-715D937BFBA6}"/>
                </a:ext>
              </a:extLst>
            </p:cNvPr>
            <p:cNvSpPr/>
            <p:nvPr/>
          </p:nvSpPr>
          <p:spPr>
            <a:xfrm>
              <a:off x="4667121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17" name="Rechteck 516">
              <a:extLst>
                <a:ext uri="{FF2B5EF4-FFF2-40B4-BE49-F238E27FC236}">
                  <a16:creationId xmlns:a16="http://schemas.microsoft.com/office/drawing/2014/main" id="{1F53BCD2-F1CD-4C47-09A9-151593EBFD2B}"/>
                </a:ext>
              </a:extLst>
            </p:cNvPr>
            <p:cNvSpPr/>
            <p:nvPr/>
          </p:nvSpPr>
          <p:spPr>
            <a:xfrm>
              <a:off x="5664580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18" name="Rechteck 517">
              <a:extLst>
                <a:ext uri="{FF2B5EF4-FFF2-40B4-BE49-F238E27FC236}">
                  <a16:creationId xmlns:a16="http://schemas.microsoft.com/office/drawing/2014/main" id="{C2C0BF31-71B0-B583-6E7D-80FC8B0F5B0C}"/>
                </a:ext>
              </a:extLst>
            </p:cNvPr>
            <p:cNvSpPr/>
            <p:nvPr/>
          </p:nvSpPr>
          <p:spPr>
            <a:xfrm>
              <a:off x="6088033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19" name="Textfeld 518">
              <a:extLst>
                <a:ext uri="{FF2B5EF4-FFF2-40B4-BE49-F238E27FC236}">
                  <a16:creationId xmlns:a16="http://schemas.microsoft.com/office/drawing/2014/main" id="{1DFDFF6F-1B6A-144D-785C-149E5D5812B3}"/>
                </a:ext>
              </a:extLst>
            </p:cNvPr>
            <p:cNvSpPr txBox="1"/>
            <p:nvPr/>
          </p:nvSpPr>
          <p:spPr>
            <a:xfrm>
              <a:off x="1982319" y="2706431"/>
              <a:ext cx="417289" cy="3385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clust</a:t>
              </a:r>
              <a:r>
                <a:rPr lang="de-DE" sz="800" dirty="0"/>
                <a:t> </a:t>
              </a:r>
              <a:r>
                <a:rPr lang="de-DE" sz="800" dirty="0" err="1"/>
                <a:t>alg</a:t>
              </a:r>
              <a:r>
                <a:rPr lang="de-DE" sz="800" dirty="0"/>
                <a:t> 2</a:t>
              </a:r>
            </a:p>
          </p:txBody>
        </p:sp>
        <p:sp>
          <p:nvSpPr>
            <p:cNvPr id="520" name="Rechteck 519">
              <a:extLst>
                <a:ext uri="{FF2B5EF4-FFF2-40B4-BE49-F238E27FC236}">
                  <a16:creationId xmlns:a16="http://schemas.microsoft.com/office/drawing/2014/main" id="{37B241A0-4EA5-4D09-8174-ED83F36211C8}"/>
                </a:ext>
              </a:extLst>
            </p:cNvPr>
            <p:cNvSpPr/>
            <p:nvPr/>
          </p:nvSpPr>
          <p:spPr>
            <a:xfrm>
              <a:off x="2388924" y="2289317"/>
              <a:ext cx="417289" cy="553996"/>
            </a:xfrm>
            <a:prstGeom prst="rect">
              <a:avLst/>
            </a:prstGeom>
            <a:solidFill>
              <a:schemeClr val="accent2"/>
            </a:solidFill>
            <a:ln w="25400" cap="flat">
              <a:solidFill>
                <a:schemeClr val="accent2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fix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imports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1" name="Rechteck 520">
              <a:extLst>
                <a:ext uri="{FF2B5EF4-FFF2-40B4-BE49-F238E27FC236}">
                  <a16:creationId xmlns:a16="http://schemas.microsoft.com/office/drawing/2014/main" id="{4ACF556F-5A60-CEE8-F3C9-CCA0C407E8A2}"/>
                </a:ext>
              </a:extLst>
            </p:cNvPr>
            <p:cNvSpPr/>
            <p:nvPr/>
          </p:nvSpPr>
          <p:spPr>
            <a:xfrm>
              <a:off x="3636481" y="2378880"/>
              <a:ext cx="592892" cy="400108"/>
            </a:xfrm>
            <a:prstGeom prst="rect">
              <a:avLst/>
            </a:prstGeom>
            <a:solidFill>
              <a:schemeClr val="accent2"/>
            </a:solidFill>
            <a:ln w="25400" cap="flat">
              <a:solidFill>
                <a:schemeClr val="accent2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search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for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code</a:t>
              </a:r>
            </a:p>
          </p:txBody>
        </p:sp>
        <p:sp>
          <p:nvSpPr>
            <p:cNvPr id="522" name="Rechteck 521">
              <a:extLst>
                <a:ext uri="{FF2B5EF4-FFF2-40B4-BE49-F238E27FC236}">
                  <a16:creationId xmlns:a16="http://schemas.microsoft.com/office/drawing/2014/main" id="{E4A9CC10-C736-E2F2-78DE-836DC93561C3}"/>
                </a:ext>
              </a:extLst>
            </p:cNvPr>
            <p:cNvSpPr/>
            <p:nvPr/>
          </p:nvSpPr>
          <p:spPr>
            <a:xfrm>
              <a:off x="5100670" y="2293075"/>
              <a:ext cx="554406" cy="553996"/>
            </a:xfrm>
            <a:prstGeom prst="rect">
              <a:avLst/>
            </a:prstGeom>
            <a:solidFill>
              <a:schemeClr val="accent2"/>
            </a:solidFill>
            <a:ln w="25400" cap="flat">
              <a:solidFill>
                <a:schemeClr val="accent2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de-DE" sz="1000" dirty="0" err="1"/>
                <a:t>restructure</a:t>
              </a:r>
              <a:endParaRPr lang="de-DE" sz="1000" dirty="0"/>
            </a:p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  <p:sp>
        <p:nvSpPr>
          <p:cNvPr id="523" name="Title 1">
            <a:extLst>
              <a:ext uri="{FF2B5EF4-FFF2-40B4-BE49-F238E27FC236}">
                <a16:creationId xmlns:a16="http://schemas.microsoft.com/office/drawing/2014/main" id="{F1ABC31A-71C4-DABC-E7C3-FAF9571A5B6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6906686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/>
              <a:t>Longer (=research) projects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05417882"/>
      </p:ext>
    </p:extLst>
  </p:cSld>
  <p:clrMapOvr>
    <a:masterClrMapping/>
  </p:clrMapOvr>
  <p:transition spd="med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4455682" cy="3775947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Within-module standard order:</a:t>
            </a:r>
          </a:p>
          <a:p>
            <a:pPr marL="927085" lvl="1" indent="-342900">
              <a:buSzPts val="1700"/>
              <a:buFont typeface="+mj-lt"/>
              <a:buAutoNum type="arabicPeriod"/>
              <a:defRPr sz="1700"/>
            </a:pPr>
            <a:r>
              <a:rPr lang="en-US" b="1" dirty="0">
                <a:highlight>
                  <a:srgbClr val="FF00FF"/>
                </a:highlight>
              </a:rPr>
              <a:t>imports</a:t>
            </a:r>
          </a:p>
          <a:p>
            <a:pPr marL="1384273" lvl="2" indent="-342900">
              <a:buSzPts val="1700"/>
              <a:buFont typeface="+mj-lt"/>
              <a:buAutoNum type="alphaLcParenR"/>
              <a:defRPr sz="1700"/>
            </a:pPr>
            <a:r>
              <a:rPr lang="en-US" b="1" dirty="0"/>
              <a:t>standard library</a:t>
            </a:r>
          </a:p>
          <a:p>
            <a:pPr marL="1384273" lvl="2" indent="-342900">
              <a:buSzPts val="1700"/>
              <a:buFont typeface="+mj-lt"/>
              <a:buAutoNum type="alphaLcParenR"/>
              <a:defRPr sz="1700"/>
            </a:pPr>
            <a:r>
              <a:rPr lang="en-US" b="1" dirty="0"/>
              <a:t>installed packages</a:t>
            </a:r>
          </a:p>
          <a:p>
            <a:pPr marL="1384273" lvl="2" indent="-342900">
              <a:buSzPts val="1700"/>
              <a:buFont typeface="+mj-lt"/>
              <a:buAutoNum type="alphaLcParenR"/>
              <a:defRPr sz="1700"/>
            </a:pPr>
            <a:r>
              <a:rPr lang="en-US" b="1" dirty="0"/>
              <a:t>local modules</a:t>
            </a:r>
          </a:p>
          <a:p>
            <a:pPr marL="1041373" lvl="2" indent="0">
              <a:buSzPts val="1700"/>
              <a:buNone/>
              <a:defRPr sz="1700"/>
            </a:pPr>
            <a:endParaRPr lang="en-US" b="1" dirty="0"/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49</a:t>
            </a:fld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185848-9117-DBC3-D06F-0C2616355B2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5346018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 fontScale="90000"/>
          </a:bodyPr>
          <a:lstStyle/>
          <a:p>
            <a:r>
              <a:rPr lang="en-US" dirty="0" err="1"/>
              <a:t>Organising</a:t>
            </a:r>
            <a:r>
              <a:rPr lang="en-US" dirty="0"/>
              <a:t> file contents</a:t>
            </a:r>
            <a:endParaRPr dirty="0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599B172C-3EA4-4222-26C9-F7ABC7BD62A0}"/>
              </a:ext>
            </a:extLst>
          </p:cNvPr>
          <p:cNvSpPr txBox="1"/>
          <p:nvPr/>
        </p:nvSpPr>
        <p:spPr>
          <a:xfrm>
            <a:off x="5324833" y="912373"/>
            <a:ext cx="3331029" cy="364715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os</a:t>
            </a:r>
            <a:endParaRPr lang="de-DE" sz="1100" b="1" dirty="0">
              <a:solidFill>
                <a:srgbClr val="002060"/>
              </a:solidFill>
              <a:highlight>
                <a:srgbClr val="FF00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pandas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as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pd</a:t>
            </a:r>
            <a:endParaRPr lang="de-DE" sz="1100" b="1" dirty="0">
              <a:solidFill>
                <a:srgbClr val="002060"/>
              </a:solidFill>
              <a:highlight>
                <a:srgbClr val="FF00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from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my_io_module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load_data</a:t>
            </a:r>
            <a:endParaRPr lang="de-DE" sz="1100" b="1" dirty="0">
              <a:solidFill>
                <a:srgbClr val="002060"/>
              </a:solidFill>
              <a:highlight>
                <a:srgbClr val="FF00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DATA_DIR = "/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path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to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</a:p>
          <a:p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class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DataProcessor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__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init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self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config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self.config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config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clean(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self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remove_outliers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fill_missing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load_data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file_path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pd.read_csv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file_path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__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name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 == "__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main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__":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load_data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("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data.csv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")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processor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DataProcessor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processor.clean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207113655"/>
      </p:ext>
    </p:extLst>
  </p:cSld>
  <p:clrMapOvr>
    <a:masterClrMapping/>
  </p:clrMapOvr>
  <p:transition spd="med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4455682" cy="3775947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Within-module standard order:</a:t>
            </a:r>
          </a:p>
          <a:p>
            <a:pPr marL="927085" lvl="1" indent="-342900">
              <a:buSzPts val="1700"/>
              <a:buFont typeface="+mj-lt"/>
              <a:buAutoNum type="arabicPeriod"/>
              <a:defRPr sz="1700"/>
            </a:pPr>
            <a:r>
              <a:rPr lang="en-US" b="1" dirty="0"/>
              <a:t>imports</a:t>
            </a:r>
          </a:p>
          <a:p>
            <a:pPr marL="1384273" lvl="2" indent="-342900">
              <a:buSzPts val="1700"/>
              <a:buFont typeface="+mj-lt"/>
              <a:buAutoNum type="alphaLcParenR"/>
              <a:defRPr sz="1700"/>
            </a:pPr>
            <a:r>
              <a:rPr lang="en-US" b="1" dirty="0"/>
              <a:t>standard library</a:t>
            </a:r>
          </a:p>
          <a:p>
            <a:pPr marL="1384273" lvl="2" indent="-342900">
              <a:buSzPts val="1700"/>
              <a:buFont typeface="+mj-lt"/>
              <a:buAutoNum type="alphaLcParenR"/>
              <a:defRPr sz="1700"/>
            </a:pPr>
            <a:r>
              <a:rPr lang="en-US" b="1" dirty="0"/>
              <a:t>installed packages</a:t>
            </a:r>
          </a:p>
          <a:p>
            <a:pPr marL="1384273" lvl="2" indent="-342900">
              <a:buSzPts val="1700"/>
              <a:buFont typeface="+mj-lt"/>
              <a:buAutoNum type="alphaLcParenR"/>
              <a:defRPr sz="1700"/>
            </a:pPr>
            <a:r>
              <a:rPr lang="en-US" b="1" dirty="0"/>
              <a:t>local modules</a:t>
            </a:r>
          </a:p>
          <a:p>
            <a:pPr marL="927085" lvl="1" indent="-342900">
              <a:buSzPts val="1700"/>
              <a:buFont typeface="+mj-lt"/>
              <a:buAutoNum type="arabicPeriod"/>
              <a:defRPr sz="1700"/>
            </a:pPr>
            <a:r>
              <a:rPr lang="en-US" b="1" dirty="0">
                <a:highlight>
                  <a:srgbClr val="FF00FF"/>
                </a:highlight>
              </a:rPr>
              <a:t>constants</a:t>
            </a:r>
          </a:p>
          <a:p>
            <a:pPr marL="1041373" lvl="2" indent="0">
              <a:buSzPts val="1700"/>
              <a:buNone/>
              <a:defRPr sz="1700"/>
            </a:pPr>
            <a:endParaRPr lang="en-US" b="1" dirty="0"/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50</a:t>
            </a:fld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185848-9117-DBC3-D06F-0C2616355B2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5346018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 fontScale="90000"/>
          </a:bodyPr>
          <a:lstStyle/>
          <a:p>
            <a:r>
              <a:rPr lang="en-US" dirty="0" err="1"/>
              <a:t>Organising</a:t>
            </a:r>
            <a:r>
              <a:rPr lang="en-US" dirty="0"/>
              <a:t> file contents</a:t>
            </a:r>
            <a:endParaRPr dirty="0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599B172C-3EA4-4222-26C9-F7ABC7BD62A0}"/>
              </a:ext>
            </a:extLst>
          </p:cNvPr>
          <p:cNvSpPr txBox="1"/>
          <p:nvPr/>
        </p:nvSpPr>
        <p:spPr>
          <a:xfrm>
            <a:off x="5324833" y="912373"/>
            <a:ext cx="3331029" cy="364715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os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pandas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as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pd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from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my_io_module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load_data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DATA_DIR = "/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path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to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</a:p>
          <a:p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class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DataProcessor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__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init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self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config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self.config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config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clean(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self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remove_outliers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fill_missing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load_data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file_path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pd.read_csv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file_path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__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name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 == "__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main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__":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load_data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("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data.csv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")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processor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DataProcessor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processor.clean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081200119"/>
      </p:ext>
    </p:extLst>
  </p:cSld>
  <p:clrMapOvr>
    <a:masterClrMapping/>
  </p:clrMapOvr>
  <p:transition spd="med"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4455682" cy="3775947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Within-module standard order:</a:t>
            </a:r>
          </a:p>
          <a:p>
            <a:pPr marL="927085" lvl="1" indent="-342900">
              <a:buSzPts val="1700"/>
              <a:buFont typeface="+mj-lt"/>
              <a:buAutoNum type="arabicPeriod"/>
              <a:defRPr sz="1700"/>
            </a:pPr>
            <a:r>
              <a:rPr lang="en-US" b="1" dirty="0"/>
              <a:t>imports</a:t>
            </a:r>
          </a:p>
          <a:p>
            <a:pPr marL="1384273" lvl="2" indent="-342900">
              <a:buSzPts val="1700"/>
              <a:buFont typeface="+mj-lt"/>
              <a:buAutoNum type="alphaLcParenR"/>
              <a:defRPr sz="1700"/>
            </a:pPr>
            <a:r>
              <a:rPr lang="en-US" b="1" dirty="0"/>
              <a:t>standard library</a:t>
            </a:r>
          </a:p>
          <a:p>
            <a:pPr marL="1384273" lvl="2" indent="-342900">
              <a:buSzPts val="1700"/>
              <a:buFont typeface="+mj-lt"/>
              <a:buAutoNum type="alphaLcParenR"/>
              <a:defRPr sz="1700"/>
            </a:pPr>
            <a:r>
              <a:rPr lang="en-US" b="1" dirty="0"/>
              <a:t>installed packages</a:t>
            </a:r>
          </a:p>
          <a:p>
            <a:pPr marL="1384273" lvl="2" indent="-342900">
              <a:buSzPts val="1700"/>
              <a:buFont typeface="+mj-lt"/>
              <a:buAutoNum type="alphaLcParenR"/>
              <a:defRPr sz="1700"/>
            </a:pPr>
            <a:r>
              <a:rPr lang="en-US" b="1" dirty="0"/>
              <a:t>local modules</a:t>
            </a:r>
          </a:p>
          <a:p>
            <a:pPr marL="927085" lvl="1" indent="-342900">
              <a:buSzPts val="1700"/>
              <a:buFont typeface="+mj-lt"/>
              <a:buAutoNum type="arabicPeriod"/>
              <a:defRPr sz="1700"/>
            </a:pPr>
            <a:r>
              <a:rPr lang="en-US" b="1" dirty="0"/>
              <a:t>constants</a:t>
            </a:r>
          </a:p>
          <a:p>
            <a:pPr marL="927085" lvl="1" indent="-342900">
              <a:buSzPts val="1700"/>
              <a:buFont typeface="+mj-lt"/>
              <a:buAutoNum type="arabicPeriod"/>
              <a:defRPr sz="1700"/>
            </a:pPr>
            <a:r>
              <a:rPr lang="en-US" b="1" dirty="0">
                <a:highlight>
                  <a:srgbClr val="FF00FF"/>
                </a:highlight>
              </a:rPr>
              <a:t>classes and functions</a:t>
            </a:r>
          </a:p>
          <a:p>
            <a:pPr marL="1041373" lvl="2" indent="0">
              <a:buSzPts val="1700"/>
              <a:buNone/>
              <a:defRPr sz="1700"/>
            </a:pPr>
            <a:endParaRPr lang="en-US" b="1" dirty="0"/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51</a:t>
            </a:fld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185848-9117-DBC3-D06F-0C2616355B2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5346018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 fontScale="90000"/>
          </a:bodyPr>
          <a:lstStyle/>
          <a:p>
            <a:r>
              <a:rPr lang="en-US" dirty="0" err="1"/>
              <a:t>Organising</a:t>
            </a:r>
            <a:r>
              <a:rPr lang="en-US" dirty="0"/>
              <a:t> file contents</a:t>
            </a:r>
            <a:endParaRPr dirty="0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599B172C-3EA4-4222-26C9-F7ABC7BD62A0}"/>
              </a:ext>
            </a:extLst>
          </p:cNvPr>
          <p:cNvSpPr txBox="1"/>
          <p:nvPr/>
        </p:nvSpPr>
        <p:spPr>
          <a:xfrm>
            <a:off x="5324833" y="912373"/>
            <a:ext cx="3331029" cy="364715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os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pandas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as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pd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from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my_io_module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load_data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DATA_DIR = "/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path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to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</a:p>
          <a:p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class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DataProcessor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__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init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__(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self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config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</a:p>
          <a:p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self.config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config</a:t>
            </a:r>
            <a:endParaRPr lang="de-DE" sz="1100" b="1" dirty="0">
              <a:solidFill>
                <a:srgbClr val="002060"/>
              </a:solidFill>
              <a:highlight>
                <a:srgbClr val="FF00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de-DE" sz="1100" b="1" dirty="0">
              <a:solidFill>
                <a:srgbClr val="002060"/>
              </a:solidFill>
              <a:highlight>
                <a:srgbClr val="FF00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clean(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self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</a:p>
          <a:p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= _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remove_outliers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_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fill_missing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endParaRPr lang="de-DE" sz="1100" b="1" dirty="0">
              <a:solidFill>
                <a:srgbClr val="002060"/>
              </a:solidFill>
              <a:highlight>
                <a:srgbClr val="FF00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load_data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file_path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</a:p>
          <a:p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pd.read_csv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file_path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__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name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 == "__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main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__":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load_data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("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data.csv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")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processor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DataProcessor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processor.clean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184534914"/>
      </p:ext>
    </p:extLst>
  </p:cSld>
  <p:clrMapOvr>
    <a:masterClrMapping/>
  </p:clrMapOvr>
  <p:transition spd="med"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4455682" cy="3775947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Within-module standard order:</a:t>
            </a:r>
          </a:p>
          <a:p>
            <a:pPr marL="927085" lvl="1" indent="-342900">
              <a:buSzPts val="1700"/>
              <a:buFont typeface="+mj-lt"/>
              <a:buAutoNum type="arabicPeriod"/>
              <a:defRPr sz="1700"/>
            </a:pPr>
            <a:r>
              <a:rPr lang="en-US" b="1" dirty="0"/>
              <a:t>imports</a:t>
            </a:r>
          </a:p>
          <a:p>
            <a:pPr marL="1384273" lvl="2" indent="-342900">
              <a:buSzPts val="1700"/>
              <a:buFont typeface="+mj-lt"/>
              <a:buAutoNum type="alphaLcParenR"/>
              <a:defRPr sz="1700"/>
            </a:pPr>
            <a:r>
              <a:rPr lang="en-US" b="1" dirty="0"/>
              <a:t>standard library</a:t>
            </a:r>
          </a:p>
          <a:p>
            <a:pPr marL="1384273" lvl="2" indent="-342900">
              <a:buSzPts val="1700"/>
              <a:buFont typeface="+mj-lt"/>
              <a:buAutoNum type="alphaLcParenR"/>
              <a:defRPr sz="1700"/>
            </a:pPr>
            <a:r>
              <a:rPr lang="en-US" b="1" dirty="0"/>
              <a:t>installed packages</a:t>
            </a:r>
          </a:p>
          <a:p>
            <a:pPr marL="1384273" lvl="2" indent="-342900">
              <a:buSzPts val="1700"/>
              <a:buFont typeface="+mj-lt"/>
              <a:buAutoNum type="alphaLcParenR"/>
              <a:defRPr sz="1700"/>
            </a:pPr>
            <a:r>
              <a:rPr lang="en-US" b="1" dirty="0"/>
              <a:t>local modules</a:t>
            </a:r>
          </a:p>
          <a:p>
            <a:pPr marL="927085" lvl="1" indent="-342900">
              <a:buSzPts val="1700"/>
              <a:buFont typeface="+mj-lt"/>
              <a:buAutoNum type="arabicPeriod"/>
              <a:defRPr sz="1700"/>
            </a:pPr>
            <a:r>
              <a:rPr lang="en-US" b="1" dirty="0"/>
              <a:t>constants</a:t>
            </a:r>
          </a:p>
          <a:p>
            <a:pPr marL="927085" lvl="1" indent="-342900">
              <a:buSzPts val="1700"/>
              <a:buFont typeface="+mj-lt"/>
              <a:buAutoNum type="arabicPeriod"/>
              <a:defRPr sz="1700"/>
            </a:pPr>
            <a:r>
              <a:rPr lang="en-US" b="1" dirty="0"/>
              <a:t>classes and functions</a:t>
            </a:r>
          </a:p>
          <a:p>
            <a:pPr marL="927085" lvl="1" indent="-342900">
              <a:buSzPts val="1700"/>
              <a:buFont typeface="+mj-lt"/>
              <a:buAutoNum type="arabicPeriod"/>
              <a:defRPr sz="1700"/>
            </a:pPr>
            <a:r>
              <a:rPr lang="en-US" b="1" dirty="0">
                <a:highlight>
                  <a:srgbClr val="FF00FF"/>
                </a:highlight>
              </a:rPr>
              <a:t>main execution block</a:t>
            </a:r>
          </a:p>
          <a:p>
            <a:pPr marL="1041373" lvl="2" indent="0">
              <a:buSzPts val="1700"/>
              <a:buNone/>
              <a:defRPr sz="1700"/>
            </a:pPr>
            <a:endParaRPr lang="en-US" b="1" dirty="0"/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52</a:t>
            </a:fld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185848-9117-DBC3-D06F-0C2616355B2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5346018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 fontScale="90000"/>
          </a:bodyPr>
          <a:lstStyle/>
          <a:p>
            <a:r>
              <a:rPr lang="en-US" dirty="0" err="1"/>
              <a:t>Organising</a:t>
            </a:r>
            <a:r>
              <a:rPr lang="en-US" dirty="0"/>
              <a:t> file contents</a:t>
            </a:r>
            <a:endParaRPr dirty="0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599B172C-3EA4-4222-26C9-F7ABC7BD62A0}"/>
              </a:ext>
            </a:extLst>
          </p:cNvPr>
          <p:cNvSpPr txBox="1"/>
          <p:nvPr/>
        </p:nvSpPr>
        <p:spPr>
          <a:xfrm>
            <a:off x="5324833" y="912373"/>
            <a:ext cx="3331029" cy="364715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os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pandas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as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pd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from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my_io_module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load_data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DATA_DIR = "/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path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to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</a:p>
          <a:p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class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DataProcessor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__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init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self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config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self.config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config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clean(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self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remove_outliers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fill_missing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load_data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file_path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pd.read_csv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file_path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__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name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__ == "__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main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__":</a:t>
            </a:r>
          </a:p>
          <a:p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load_data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("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data.csv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")</a:t>
            </a:r>
          </a:p>
          <a:p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processor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DataProcessor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processor.clean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712490016"/>
      </p:ext>
    </p:extLst>
  </p:cSld>
  <p:clrMapOvr>
    <a:masterClrMapping/>
  </p:clrMapOvr>
  <p:transition spd="med"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4455682" cy="3775947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Within-module standard order:</a:t>
            </a:r>
          </a:p>
          <a:p>
            <a:pPr marL="927085" lvl="1" indent="-342900">
              <a:buSzPts val="1700"/>
              <a:buFont typeface="+mj-lt"/>
              <a:buAutoNum type="arabicPeriod"/>
              <a:defRPr sz="1700"/>
            </a:pPr>
            <a:r>
              <a:rPr lang="en-US" b="1" dirty="0"/>
              <a:t>imports</a:t>
            </a:r>
          </a:p>
          <a:p>
            <a:pPr marL="1384273" lvl="2" indent="-342900">
              <a:buSzPts val="1700"/>
              <a:buFont typeface="+mj-lt"/>
              <a:buAutoNum type="alphaLcParenR"/>
              <a:defRPr sz="1700"/>
            </a:pPr>
            <a:r>
              <a:rPr lang="en-US" b="1" dirty="0"/>
              <a:t>standard library</a:t>
            </a:r>
          </a:p>
          <a:p>
            <a:pPr marL="1384273" lvl="2" indent="-342900">
              <a:buSzPts val="1700"/>
              <a:buFont typeface="+mj-lt"/>
              <a:buAutoNum type="alphaLcParenR"/>
              <a:defRPr sz="1700"/>
            </a:pPr>
            <a:r>
              <a:rPr lang="en-US" b="1" dirty="0"/>
              <a:t>installed packages</a:t>
            </a:r>
          </a:p>
          <a:p>
            <a:pPr marL="1384273" lvl="2" indent="-342900">
              <a:buSzPts val="1700"/>
              <a:buFont typeface="+mj-lt"/>
              <a:buAutoNum type="alphaLcParenR"/>
              <a:defRPr sz="1700"/>
            </a:pPr>
            <a:r>
              <a:rPr lang="en-US" b="1" dirty="0"/>
              <a:t>local modules</a:t>
            </a:r>
          </a:p>
          <a:p>
            <a:pPr marL="927085" lvl="1" indent="-342900">
              <a:buSzPts val="1700"/>
              <a:buFont typeface="+mj-lt"/>
              <a:buAutoNum type="arabicPeriod"/>
              <a:defRPr sz="1700"/>
            </a:pPr>
            <a:r>
              <a:rPr lang="en-US" b="1" dirty="0"/>
              <a:t>constants</a:t>
            </a:r>
          </a:p>
          <a:p>
            <a:pPr marL="927085" lvl="1" indent="-342900">
              <a:buSzPts val="1700"/>
              <a:buFont typeface="+mj-lt"/>
              <a:buAutoNum type="arabicPeriod"/>
              <a:defRPr sz="1700"/>
            </a:pPr>
            <a:r>
              <a:rPr lang="en-US" b="1" dirty="0"/>
              <a:t>classes and functions</a:t>
            </a:r>
          </a:p>
          <a:p>
            <a:pPr marL="927085" lvl="1" indent="-342900">
              <a:buSzPts val="1700"/>
              <a:buFont typeface="+mj-lt"/>
              <a:buAutoNum type="arabicPeriod"/>
              <a:defRPr sz="1700"/>
            </a:pPr>
            <a:r>
              <a:rPr lang="en-US" b="1" dirty="0"/>
              <a:t>main execution block</a:t>
            </a:r>
          </a:p>
          <a:p>
            <a:pPr marL="1041373" lvl="2" indent="0">
              <a:buSzPts val="1700"/>
              <a:buNone/>
              <a:defRPr sz="1700"/>
            </a:pPr>
            <a:endParaRPr lang="en-US" b="1" dirty="0"/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53</a:t>
            </a:fld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185848-9117-DBC3-D06F-0C2616355B2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5346018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 fontScale="90000"/>
          </a:bodyPr>
          <a:lstStyle/>
          <a:p>
            <a:r>
              <a:rPr lang="en-US" dirty="0" err="1"/>
              <a:t>Organising</a:t>
            </a:r>
            <a:r>
              <a:rPr lang="en-US" dirty="0"/>
              <a:t> file contents</a:t>
            </a:r>
            <a:endParaRPr dirty="0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599B172C-3EA4-4222-26C9-F7ABC7BD62A0}"/>
              </a:ext>
            </a:extLst>
          </p:cNvPr>
          <p:cNvSpPr txBox="1"/>
          <p:nvPr/>
        </p:nvSpPr>
        <p:spPr>
          <a:xfrm>
            <a:off x="5324833" y="912373"/>
            <a:ext cx="3331029" cy="364715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os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pandas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as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pd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from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my_io_module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load_data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DATA_DIR = "/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path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to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</a:p>
          <a:p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class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DataProcessor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__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init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self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config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self.config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config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clean(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self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remove_outliers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fill_missing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load_data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file_path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pd.read_csv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file_path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__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name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 == "__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main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__":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load_data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("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data.csv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")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processor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DataProcessor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processor.clean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303017640"/>
      </p:ext>
    </p:extLst>
  </p:cSld>
  <p:clrMapOvr>
    <a:masterClrMapping/>
  </p:clrMapOvr>
  <p:transition spd="med"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7405698" cy="3775947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Like in many other areas in life, </a:t>
            </a:r>
            <a:br>
              <a:rPr lang="en-US" dirty="0"/>
            </a:br>
            <a:r>
              <a:rPr lang="en-US" dirty="0"/>
              <a:t>code is often organized </a:t>
            </a:r>
            <a:r>
              <a:rPr lang="en-US" b="1" i="1" dirty="0"/>
              <a:t>thematically</a:t>
            </a:r>
            <a:br>
              <a:rPr lang="en-US" b="1" i="1" dirty="0"/>
            </a:br>
            <a:r>
              <a:rPr lang="en-US" b="1" i="1" dirty="0"/>
              <a:t>(</a:t>
            </a:r>
            <a:r>
              <a:rPr lang="en-US" dirty="0"/>
              <a:t>think closets, fridges, personal docs…)</a:t>
            </a:r>
          </a:p>
          <a:p>
            <a:pPr lvl="1"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r>
              <a:rPr lang="en-US" dirty="0"/>
              <a:t>Separate code into files/folders by</a:t>
            </a:r>
          </a:p>
          <a:p>
            <a:pPr lvl="1" indent="-330192">
              <a:buSzPts val="1700"/>
              <a:defRPr sz="1700"/>
            </a:pPr>
            <a:r>
              <a:rPr lang="en-US" b="1" i="1" dirty="0"/>
              <a:t>theme</a:t>
            </a:r>
            <a:r>
              <a:rPr lang="en-US" dirty="0"/>
              <a:t> – data handling, algorithm, </a:t>
            </a:r>
            <a:br>
              <a:rPr lang="en-US" dirty="0"/>
            </a:br>
            <a:r>
              <a:rPr lang="en-US" dirty="0"/>
              <a:t>plotting, …</a:t>
            </a:r>
          </a:p>
          <a:p>
            <a:pPr lvl="1" indent="-330192">
              <a:buSzPts val="1700"/>
              <a:defRPr sz="1700"/>
            </a:pPr>
            <a:r>
              <a:rPr lang="en-US" b="1" i="1" dirty="0"/>
              <a:t>type</a:t>
            </a:r>
            <a:r>
              <a:rPr lang="en-US" dirty="0"/>
              <a:t> – </a:t>
            </a:r>
            <a:r>
              <a:rPr lang="en-US" dirty="0" err="1"/>
              <a:t>i</a:t>
            </a:r>
            <a:r>
              <a:rPr lang="en-US" dirty="0"/>
              <a:t>/o config, parameters, </a:t>
            </a:r>
            <a:br>
              <a:rPr lang="en-US" dirty="0"/>
            </a:br>
            <a:r>
              <a:rPr lang="en-US" dirty="0"/>
              <a:t>functions</a:t>
            </a:r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54</a:t>
            </a:fld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185848-9117-DBC3-D06F-0C2616355B2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5346018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 fontScale="90000"/>
          </a:bodyPr>
          <a:lstStyle/>
          <a:p>
            <a:r>
              <a:rPr lang="en-US" dirty="0" err="1"/>
              <a:t>Organising</a:t>
            </a:r>
            <a:r>
              <a:rPr lang="en-US" dirty="0"/>
              <a:t> file contents</a:t>
            </a:r>
            <a:endParaRPr dirty="0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599B172C-3EA4-4222-26C9-F7ABC7BD62A0}"/>
              </a:ext>
            </a:extLst>
          </p:cNvPr>
          <p:cNvSpPr txBox="1"/>
          <p:nvPr/>
        </p:nvSpPr>
        <p:spPr>
          <a:xfrm>
            <a:off x="5324833" y="1226679"/>
            <a:ext cx="3331029" cy="34778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my_project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notebooks_scripts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demo.ipynb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recreate_paper_figures.py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pyproject.toml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README.md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requirements.txt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src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package_name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__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init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__.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analysis.py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constants.py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data_preprocessing.py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data_visualization.py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file_io.py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models.py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tests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test_analysis.py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test_data_processing.py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test_models.py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3287268"/>
      </p:ext>
    </p:extLst>
  </p:cSld>
  <p:clrMapOvr>
    <a:masterClrMapping/>
  </p:clrMapOvr>
  <p:transition spd="med"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6000"/>
            <a:ext cx="7405698" cy="537324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start without package setup, testing</a:t>
            </a:r>
          </a:p>
        </p:txBody>
      </p:sp>
      <p:sp>
        <p:nvSpPr>
          <p:cNvPr id="540" name="Title 1"/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6906686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/>
              <a:t>Longer (=research) projects</a:t>
            </a:r>
            <a:endParaRPr dirty="0"/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55</a:t>
            </a:fld>
            <a:endParaRPr/>
          </a:p>
        </p:txBody>
      </p:sp>
      <p:sp>
        <p:nvSpPr>
          <p:cNvPr id="28" name="Textfeld 27">
            <a:extLst>
              <a:ext uri="{FF2B5EF4-FFF2-40B4-BE49-F238E27FC236}">
                <a16:creationId xmlns:a16="http://schemas.microsoft.com/office/drawing/2014/main" id="{8C29E82B-68AD-9EF6-DE13-76D47DCD5ACD}"/>
              </a:ext>
            </a:extLst>
          </p:cNvPr>
          <p:cNvSpPr txBox="1"/>
          <p:nvPr/>
        </p:nvSpPr>
        <p:spPr>
          <a:xfrm>
            <a:off x="6819982" y="1838390"/>
            <a:ext cx="1188000" cy="21544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R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time</a:t>
            </a:r>
          </a:p>
        </p:txBody>
      </p:sp>
      <p:grpSp>
        <p:nvGrpSpPr>
          <p:cNvPr id="537" name="Gruppieren 536">
            <a:extLst>
              <a:ext uri="{FF2B5EF4-FFF2-40B4-BE49-F238E27FC236}">
                <a16:creationId xmlns:a16="http://schemas.microsoft.com/office/drawing/2014/main" id="{4536C478-5ACA-9B89-6320-596572D76C84}"/>
              </a:ext>
            </a:extLst>
          </p:cNvPr>
          <p:cNvGrpSpPr/>
          <p:nvPr/>
        </p:nvGrpSpPr>
        <p:grpSpPr>
          <a:xfrm>
            <a:off x="1147742" y="1226516"/>
            <a:ext cx="6349165" cy="618178"/>
            <a:chOff x="1147742" y="1226516"/>
            <a:chExt cx="6349165" cy="618178"/>
          </a:xfrm>
        </p:grpSpPr>
        <p:sp>
          <p:nvSpPr>
            <p:cNvPr id="4" name="Rechteck 3">
              <a:extLst>
                <a:ext uri="{FF2B5EF4-FFF2-40B4-BE49-F238E27FC236}">
                  <a16:creationId xmlns:a16="http://schemas.microsoft.com/office/drawing/2014/main" id="{711592A1-2ABF-CDB8-97D9-F642D1AA8C94}"/>
                </a:ext>
              </a:extLst>
            </p:cNvPr>
            <p:cNvSpPr/>
            <p:nvPr/>
          </p:nvSpPr>
          <p:spPr>
            <a:xfrm>
              <a:off x="5357806" y="1229114"/>
              <a:ext cx="2139101" cy="246219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25400" cap="flat">
              <a:solidFill>
                <a:schemeClr val="accent5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publish (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restructure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, fix)</a:t>
              </a:r>
            </a:p>
          </p:txBody>
        </p:sp>
        <p:sp>
          <p:nvSpPr>
            <p:cNvPr id="7" name="Rechteck 6">
              <a:extLst>
                <a:ext uri="{FF2B5EF4-FFF2-40B4-BE49-F238E27FC236}">
                  <a16:creationId xmlns:a16="http://schemas.microsoft.com/office/drawing/2014/main" id="{6CF244AA-6C44-EA87-B2F9-93C718780779}"/>
                </a:ext>
              </a:extLst>
            </p:cNvPr>
            <p:cNvSpPr/>
            <p:nvPr/>
          </p:nvSpPr>
          <p:spPr>
            <a:xfrm>
              <a:off x="1147742" y="122651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11" name="Textfeld 10">
              <a:extLst>
                <a:ext uri="{FF2B5EF4-FFF2-40B4-BE49-F238E27FC236}">
                  <a16:creationId xmlns:a16="http://schemas.microsoft.com/office/drawing/2014/main" id="{4D5014B6-6A67-2F26-9DB9-74AC363BF44A}"/>
                </a:ext>
              </a:extLst>
            </p:cNvPr>
            <p:cNvSpPr txBox="1"/>
            <p:nvPr/>
          </p:nvSpPr>
          <p:spPr>
            <a:xfrm>
              <a:off x="1147742" y="1487646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data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</a:p>
          </p:txBody>
        </p:sp>
        <p:sp>
          <p:nvSpPr>
            <p:cNvPr id="13" name="Textfeld 12">
              <a:extLst>
                <a:ext uri="{FF2B5EF4-FFF2-40B4-BE49-F238E27FC236}">
                  <a16:creationId xmlns:a16="http://schemas.microsoft.com/office/drawing/2014/main" id="{1AA7DA3D-363C-6A1F-5DB1-BF9DF1B3AAAD}"/>
                </a:ext>
              </a:extLst>
            </p:cNvPr>
            <p:cNvSpPr txBox="1"/>
            <p:nvPr/>
          </p:nvSpPr>
          <p:spPr>
            <a:xfrm>
              <a:off x="1565030" y="1506140"/>
              <a:ext cx="417289" cy="3385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clust</a:t>
              </a:r>
              <a:r>
                <a:rPr lang="de-DE" sz="800" dirty="0"/>
                <a:t> </a:t>
              </a:r>
              <a:r>
                <a:rPr lang="de-DE" sz="800" dirty="0" err="1"/>
                <a:t>alg</a:t>
              </a:r>
              <a:r>
                <a:rPr lang="de-DE" sz="800" dirty="0"/>
                <a:t> 1</a:t>
              </a:r>
            </a:p>
          </p:txBody>
        </p:sp>
        <p:sp>
          <p:nvSpPr>
            <p:cNvPr id="14" name="Textfeld 13">
              <a:extLst>
                <a:ext uri="{FF2B5EF4-FFF2-40B4-BE49-F238E27FC236}">
                  <a16:creationId xmlns:a16="http://schemas.microsoft.com/office/drawing/2014/main" id="{CFD3D42B-ADF9-DEAC-0296-80FF50869688}"/>
                </a:ext>
              </a:extLst>
            </p:cNvPr>
            <p:cNvSpPr txBox="1"/>
            <p:nvPr/>
          </p:nvSpPr>
          <p:spPr>
            <a:xfrm>
              <a:off x="2816896" y="1501158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…</a:t>
              </a:r>
            </a:p>
          </p:txBody>
        </p:sp>
        <p:sp>
          <p:nvSpPr>
            <p:cNvPr id="15" name="Textfeld 14">
              <a:extLst>
                <a:ext uri="{FF2B5EF4-FFF2-40B4-BE49-F238E27FC236}">
                  <a16:creationId xmlns:a16="http://schemas.microsoft.com/office/drawing/2014/main" id="{AC88BABA-A4E8-4925-D3C8-B2A28BE8FF96}"/>
                </a:ext>
              </a:extLst>
            </p:cNvPr>
            <p:cNvSpPr txBox="1"/>
            <p:nvPr/>
          </p:nvSpPr>
          <p:spPr>
            <a:xfrm>
              <a:off x="2399607" y="1508549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fig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" name="Rechteck 2">
              <a:extLst>
                <a:ext uri="{FF2B5EF4-FFF2-40B4-BE49-F238E27FC236}">
                  <a16:creationId xmlns:a16="http://schemas.microsoft.com/office/drawing/2014/main" id="{4B12D04E-78B1-E240-9A42-E27B772A3C13}"/>
                </a:ext>
              </a:extLst>
            </p:cNvPr>
            <p:cNvSpPr/>
            <p:nvPr/>
          </p:nvSpPr>
          <p:spPr>
            <a:xfrm>
              <a:off x="1565031" y="122651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6" name="Rechteck 5">
              <a:extLst>
                <a:ext uri="{FF2B5EF4-FFF2-40B4-BE49-F238E27FC236}">
                  <a16:creationId xmlns:a16="http://schemas.microsoft.com/office/drawing/2014/main" id="{445BFAFB-7151-90C8-9781-7D5E9E94D01C}"/>
                </a:ext>
              </a:extLst>
            </p:cNvPr>
            <p:cNvSpPr/>
            <p:nvPr/>
          </p:nvSpPr>
          <p:spPr>
            <a:xfrm>
              <a:off x="1982320" y="122651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10" name="Rechteck 9">
              <a:extLst>
                <a:ext uri="{FF2B5EF4-FFF2-40B4-BE49-F238E27FC236}">
                  <a16:creationId xmlns:a16="http://schemas.microsoft.com/office/drawing/2014/main" id="{D68268E2-D963-6EA6-117E-2C828CDA7A25}"/>
                </a:ext>
              </a:extLst>
            </p:cNvPr>
            <p:cNvSpPr/>
            <p:nvPr/>
          </p:nvSpPr>
          <p:spPr>
            <a:xfrm>
              <a:off x="2405773" y="122651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6" name="Rechteck 25">
              <a:extLst>
                <a:ext uri="{FF2B5EF4-FFF2-40B4-BE49-F238E27FC236}">
                  <a16:creationId xmlns:a16="http://schemas.microsoft.com/office/drawing/2014/main" id="{C20FDE98-E3FF-617B-0B39-7A8A3F1956D7}"/>
                </a:ext>
              </a:extLst>
            </p:cNvPr>
            <p:cNvSpPr/>
            <p:nvPr/>
          </p:nvSpPr>
          <p:spPr>
            <a:xfrm>
              <a:off x="2828459" y="122651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0" name="Rechteck 29">
              <a:extLst>
                <a:ext uri="{FF2B5EF4-FFF2-40B4-BE49-F238E27FC236}">
                  <a16:creationId xmlns:a16="http://schemas.microsoft.com/office/drawing/2014/main" id="{4ACD8086-F74C-F1DD-562F-F22644F3570D}"/>
                </a:ext>
              </a:extLst>
            </p:cNvPr>
            <p:cNvSpPr/>
            <p:nvPr/>
          </p:nvSpPr>
          <p:spPr>
            <a:xfrm>
              <a:off x="3245748" y="122651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2" name="Rechteck 31">
              <a:extLst>
                <a:ext uri="{FF2B5EF4-FFF2-40B4-BE49-F238E27FC236}">
                  <a16:creationId xmlns:a16="http://schemas.microsoft.com/office/drawing/2014/main" id="{6AD80C30-CE81-D037-2F92-F2FE3E0FF23C}"/>
                </a:ext>
              </a:extLst>
            </p:cNvPr>
            <p:cNvSpPr/>
            <p:nvPr/>
          </p:nvSpPr>
          <p:spPr>
            <a:xfrm>
              <a:off x="3670855" y="122651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3" name="Rechteck 32">
              <a:extLst>
                <a:ext uri="{FF2B5EF4-FFF2-40B4-BE49-F238E27FC236}">
                  <a16:creationId xmlns:a16="http://schemas.microsoft.com/office/drawing/2014/main" id="{E34A9DD8-B90A-7716-2F1D-8685D98E5855}"/>
                </a:ext>
              </a:extLst>
            </p:cNvPr>
            <p:cNvSpPr/>
            <p:nvPr/>
          </p:nvSpPr>
          <p:spPr>
            <a:xfrm>
              <a:off x="4088144" y="122651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4" name="Rechteck 33">
              <a:extLst>
                <a:ext uri="{FF2B5EF4-FFF2-40B4-BE49-F238E27FC236}">
                  <a16:creationId xmlns:a16="http://schemas.microsoft.com/office/drawing/2014/main" id="{26F122C4-3956-83B2-9441-B94F1D40F077}"/>
                </a:ext>
              </a:extLst>
            </p:cNvPr>
            <p:cNvSpPr/>
            <p:nvPr/>
          </p:nvSpPr>
          <p:spPr>
            <a:xfrm>
              <a:off x="4505433" y="122651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5" name="Rechteck 34">
              <a:extLst>
                <a:ext uri="{FF2B5EF4-FFF2-40B4-BE49-F238E27FC236}">
                  <a16:creationId xmlns:a16="http://schemas.microsoft.com/office/drawing/2014/main" id="{5793E959-4E2F-AC67-1D2F-2D3E0C76FCF7}"/>
                </a:ext>
              </a:extLst>
            </p:cNvPr>
            <p:cNvSpPr/>
            <p:nvPr/>
          </p:nvSpPr>
          <p:spPr>
            <a:xfrm>
              <a:off x="4928886" y="122651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8" name="Textfeld 37">
              <a:extLst>
                <a:ext uri="{FF2B5EF4-FFF2-40B4-BE49-F238E27FC236}">
                  <a16:creationId xmlns:a16="http://schemas.microsoft.com/office/drawing/2014/main" id="{808B4CDB-7792-3539-6F10-2238BFEEEE90}"/>
                </a:ext>
              </a:extLst>
            </p:cNvPr>
            <p:cNvSpPr txBox="1"/>
            <p:nvPr/>
          </p:nvSpPr>
          <p:spPr>
            <a:xfrm>
              <a:off x="1982319" y="1501158"/>
              <a:ext cx="417289" cy="3385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clust</a:t>
              </a:r>
              <a:r>
                <a:rPr lang="de-DE" sz="800" dirty="0"/>
                <a:t> </a:t>
              </a:r>
              <a:r>
                <a:rPr lang="de-DE" sz="800" dirty="0" err="1"/>
                <a:t>alg</a:t>
              </a:r>
              <a:r>
                <a:rPr lang="de-DE" sz="800" dirty="0"/>
                <a:t> 2</a:t>
              </a:r>
            </a:p>
          </p:txBody>
        </p:sp>
      </p:grp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2BF7789F-AF5C-0368-03BE-BA6B21FFBFC7}"/>
              </a:ext>
            </a:extLst>
          </p:cNvPr>
          <p:cNvSpPr txBox="1">
            <a:spLocks/>
          </p:cNvSpPr>
          <p:nvPr/>
        </p:nvSpPr>
        <p:spPr>
          <a:xfrm>
            <a:off x="869151" y="3200401"/>
            <a:ext cx="7405698" cy="15005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normAutofit/>
          </a:bodyPr>
          <a:lstStyle>
            <a:lvl1pPr marL="457189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▪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1pPr>
            <a:lvl2pPr marL="914377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□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2pPr>
            <a:lvl3pPr marL="1371565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□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3pPr>
            <a:lvl4pPr marL="1828754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□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4pPr>
            <a:lvl5pPr marL="2285943" marR="0" indent="-355591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○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5pPr>
            <a:lvl6pPr marL="27432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6pPr>
            <a:lvl7pPr marL="32004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●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7pPr>
            <a:lvl8pPr marL="36576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○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8pPr>
            <a:lvl9pPr marL="41148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9pPr>
          </a:lstStyle>
          <a:p>
            <a:pPr indent="-330192" hangingPunct="1">
              <a:buSzPts val="1700"/>
              <a:defRPr sz="1700"/>
            </a:pPr>
            <a:r>
              <a:rPr lang="en-US" sz="1700" dirty="0"/>
              <a:t>do package setup</a:t>
            </a:r>
          </a:p>
          <a:p>
            <a:pPr indent="-330192" hangingPunct="1">
              <a:buSzPts val="1700"/>
              <a:defRPr sz="1700"/>
            </a:pPr>
            <a:endParaRPr lang="en-US" sz="1700" dirty="0"/>
          </a:p>
          <a:p>
            <a:pPr marL="126997" indent="0" hangingPunct="1">
              <a:buSzPts val="1700"/>
              <a:buNone/>
              <a:defRPr sz="1700"/>
            </a:pPr>
            <a:endParaRPr lang="en-US" sz="1700" dirty="0"/>
          </a:p>
          <a:p>
            <a:pPr indent="-330192" hangingPunct="1">
              <a:buSzPts val="1700"/>
              <a:defRPr sz="1700"/>
            </a:pPr>
            <a:r>
              <a:rPr lang="en-US" sz="1700" dirty="0">
                <a:sym typeface="Wingdings" pitchFamily="2" charset="2"/>
              </a:rPr>
              <a:t> for longer project, a package setup will save you time!</a:t>
            </a:r>
            <a:endParaRPr lang="en-US" sz="1700" dirty="0"/>
          </a:p>
        </p:txBody>
      </p:sp>
      <p:grpSp>
        <p:nvGrpSpPr>
          <p:cNvPr id="542" name="Gruppieren 541">
            <a:extLst>
              <a:ext uri="{FF2B5EF4-FFF2-40B4-BE49-F238E27FC236}">
                <a16:creationId xmlns:a16="http://schemas.microsoft.com/office/drawing/2014/main" id="{692B12E9-045E-FA55-3DE0-73FBDEE4B136}"/>
              </a:ext>
            </a:extLst>
          </p:cNvPr>
          <p:cNvGrpSpPr/>
          <p:nvPr/>
        </p:nvGrpSpPr>
        <p:grpSpPr>
          <a:xfrm>
            <a:off x="1143189" y="3611124"/>
            <a:ext cx="5668886" cy="618330"/>
            <a:chOff x="1143189" y="3611124"/>
            <a:chExt cx="5668886" cy="618330"/>
          </a:xfrm>
        </p:grpSpPr>
        <p:sp>
          <p:nvSpPr>
            <p:cNvPr id="39" name="Rechteck 38">
              <a:extLst>
                <a:ext uri="{FF2B5EF4-FFF2-40B4-BE49-F238E27FC236}">
                  <a16:creationId xmlns:a16="http://schemas.microsoft.com/office/drawing/2014/main" id="{DA5CEC2A-4099-B155-E885-F92D34C8F4A8}"/>
                </a:ext>
              </a:extLst>
            </p:cNvPr>
            <p:cNvSpPr/>
            <p:nvPr/>
          </p:nvSpPr>
          <p:spPr>
            <a:xfrm>
              <a:off x="6314912" y="3611124"/>
              <a:ext cx="497163" cy="246219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25400" cap="flat">
              <a:solidFill>
                <a:schemeClr val="accent5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publish</a:t>
              </a:r>
            </a:p>
          </p:txBody>
        </p:sp>
        <p:sp>
          <p:nvSpPr>
            <p:cNvPr id="40" name="Rechteck 39">
              <a:extLst>
                <a:ext uri="{FF2B5EF4-FFF2-40B4-BE49-F238E27FC236}">
                  <a16:creationId xmlns:a16="http://schemas.microsoft.com/office/drawing/2014/main" id="{63E6B26A-47CF-9995-05A6-FA4F17FEDD73}"/>
                </a:ext>
              </a:extLst>
            </p:cNvPr>
            <p:cNvSpPr/>
            <p:nvPr/>
          </p:nvSpPr>
          <p:spPr>
            <a:xfrm>
              <a:off x="1143189" y="3611276"/>
              <a:ext cx="417289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setup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1" name="Textfeld 40">
              <a:extLst>
                <a:ext uri="{FF2B5EF4-FFF2-40B4-BE49-F238E27FC236}">
                  <a16:creationId xmlns:a16="http://schemas.microsoft.com/office/drawing/2014/main" id="{198A7448-EA42-6CDD-643A-FF2EA35C9064}"/>
                </a:ext>
              </a:extLst>
            </p:cNvPr>
            <p:cNvSpPr txBox="1"/>
            <p:nvPr/>
          </p:nvSpPr>
          <p:spPr>
            <a:xfrm>
              <a:off x="1553496" y="3872406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data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</a:p>
          </p:txBody>
        </p:sp>
        <p:sp>
          <p:nvSpPr>
            <p:cNvPr id="42" name="Textfeld 41">
              <a:extLst>
                <a:ext uri="{FF2B5EF4-FFF2-40B4-BE49-F238E27FC236}">
                  <a16:creationId xmlns:a16="http://schemas.microsoft.com/office/drawing/2014/main" id="{669FA82A-6532-DF08-6EDA-2F7E6266B8D1}"/>
                </a:ext>
              </a:extLst>
            </p:cNvPr>
            <p:cNvSpPr txBox="1"/>
            <p:nvPr/>
          </p:nvSpPr>
          <p:spPr>
            <a:xfrm>
              <a:off x="1970784" y="3890900"/>
              <a:ext cx="417289" cy="3385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clust</a:t>
              </a:r>
              <a:r>
                <a:rPr lang="de-DE" sz="800" dirty="0"/>
                <a:t> </a:t>
              </a:r>
              <a:r>
                <a:rPr lang="de-DE" sz="800" dirty="0" err="1"/>
                <a:t>alg</a:t>
              </a:r>
              <a:r>
                <a:rPr lang="de-DE" sz="800" dirty="0"/>
                <a:t> 1</a:t>
              </a:r>
            </a:p>
          </p:txBody>
        </p:sp>
        <p:sp>
          <p:nvSpPr>
            <p:cNvPr id="43" name="Textfeld 42">
              <a:extLst>
                <a:ext uri="{FF2B5EF4-FFF2-40B4-BE49-F238E27FC236}">
                  <a16:creationId xmlns:a16="http://schemas.microsoft.com/office/drawing/2014/main" id="{C2588ABC-3550-4FF0-1063-16F45AD31E28}"/>
                </a:ext>
              </a:extLst>
            </p:cNvPr>
            <p:cNvSpPr txBox="1"/>
            <p:nvPr/>
          </p:nvSpPr>
          <p:spPr>
            <a:xfrm>
              <a:off x="3474699" y="3885918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…</a:t>
              </a:r>
            </a:p>
          </p:txBody>
        </p:sp>
        <p:sp>
          <p:nvSpPr>
            <p:cNvPr id="44" name="Textfeld 43">
              <a:extLst>
                <a:ext uri="{FF2B5EF4-FFF2-40B4-BE49-F238E27FC236}">
                  <a16:creationId xmlns:a16="http://schemas.microsoft.com/office/drawing/2014/main" id="{6DF45EB5-F4DD-8F30-6C24-BA942A33FEEF}"/>
                </a:ext>
              </a:extLst>
            </p:cNvPr>
            <p:cNvSpPr txBox="1"/>
            <p:nvPr/>
          </p:nvSpPr>
          <p:spPr>
            <a:xfrm>
              <a:off x="3092580" y="3893309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fig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7" name="Rechteck 46">
              <a:extLst>
                <a:ext uri="{FF2B5EF4-FFF2-40B4-BE49-F238E27FC236}">
                  <a16:creationId xmlns:a16="http://schemas.microsoft.com/office/drawing/2014/main" id="{069AC9FC-DAF9-308D-EE1D-08264DE2EC56}"/>
                </a:ext>
              </a:extLst>
            </p:cNvPr>
            <p:cNvSpPr/>
            <p:nvPr/>
          </p:nvSpPr>
          <p:spPr>
            <a:xfrm>
              <a:off x="1560478" y="361127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8" name="Rechteck 47">
              <a:extLst>
                <a:ext uri="{FF2B5EF4-FFF2-40B4-BE49-F238E27FC236}">
                  <a16:creationId xmlns:a16="http://schemas.microsoft.com/office/drawing/2014/main" id="{F7ACFAAD-2AFD-1352-02EE-92113158F81D}"/>
                </a:ext>
              </a:extLst>
            </p:cNvPr>
            <p:cNvSpPr/>
            <p:nvPr/>
          </p:nvSpPr>
          <p:spPr>
            <a:xfrm>
              <a:off x="1977767" y="361127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9" name="Rechteck 48">
              <a:extLst>
                <a:ext uri="{FF2B5EF4-FFF2-40B4-BE49-F238E27FC236}">
                  <a16:creationId xmlns:a16="http://schemas.microsoft.com/office/drawing/2014/main" id="{83F1B20F-C32D-C2CB-933E-866366C532FC}"/>
                </a:ext>
              </a:extLst>
            </p:cNvPr>
            <p:cNvSpPr/>
            <p:nvPr/>
          </p:nvSpPr>
          <p:spPr>
            <a:xfrm>
              <a:off x="2401220" y="3611276"/>
              <a:ext cx="101657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0" name="Rechteck 49">
              <a:extLst>
                <a:ext uri="{FF2B5EF4-FFF2-40B4-BE49-F238E27FC236}">
                  <a16:creationId xmlns:a16="http://schemas.microsoft.com/office/drawing/2014/main" id="{24263187-0396-8903-7FA7-956628EB4EED}"/>
                </a:ext>
              </a:extLst>
            </p:cNvPr>
            <p:cNvSpPr/>
            <p:nvPr/>
          </p:nvSpPr>
          <p:spPr>
            <a:xfrm>
              <a:off x="2530824" y="361127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1" name="Rechteck 50">
              <a:extLst>
                <a:ext uri="{FF2B5EF4-FFF2-40B4-BE49-F238E27FC236}">
                  <a16:creationId xmlns:a16="http://schemas.microsoft.com/office/drawing/2014/main" id="{2187DB3B-C92B-DACF-87EC-39643FB0FEEC}"/>
                </a:ext>
              </a:extLst>
            </p:cNvPr>
            <p:cNvSpPr/>
            <p:nvPr/>
          </p:nvSpPr>
          <p:spPr>
            <a:xfrm>
              <a:off x="2948114" y="3611276"/>
              <a:ext cx="106210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" name="Rechteck 51">
              <a:extLst>
                <a:ext uri="{FF2B5EF4-FFF2-40B4-BE49-F238E27FC236}">
                  <a16:creationId xmlns:a16="http://schemas.microsoft.com/office/drawing/2014/main" id="{F92197F3-E248-570F-FB5D-DA7322A57627}"/>
                </a:ext>
              </a:extLst>
            </p:cNvPr>
            <p:cNvSpPr/>
            <p:nvPr/>
          </p:nvSpPr>
          <p:spPr>
            <a:xfrm>
              <a:off x="3513906" y="361127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3" name="Rechteck 52">
              <a:extLst>
                <a:ext uri="{FF2B5EF4-FFF2-40B4-BE49-F238E27FC236}">
                  <a16:creationId xmlns:a16="http://schemas.microsoft.com/office/drawing/2014/main" id="{B6CBA66F-9C63-52DD-7FAE-006415EB6EE4}"/>
                </a:ext>
              </a:extLst>
            </p:cNvPr>
            <p:cNvSpPr/>
            <p:nvPr/>
          </p:nvSpPr>
          <p:spPr>
            <a:xfrm>
              <a:off x="3931195" y="361127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4" name="Rechteck 53">
              <a:extLst>
                <a:ext uri="{FF2B5EF4-FFF2-40B4-BE49-F238E27FC236}">
                  <a16:creationId xmlns:a16="http://schemas.microsoft.com/office/drawing/2014/main" id="{AC249B15-7B0D-CD85-D4CB-84621AA2DAE7}"/>
                </a:ext>
              </a:extLst>
            </p:cNvPr>
            <p:cNvSpPr/>
            <p:nvPr/>
          </p:nvSpPr>
          <p:spPr>
            <a:xfrm>
              <a:off x="4348485" y="3611276"/>
              <a:ext cx="104556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5" name="Rechteck 54">
              <a:extLst>
                <a:ext uri="{FF2B5EF4-FFF2-40B4-BE49-F238E27FC236}">
                  <a16:creationId xmlns:a16="http://schemas.microsoft.com/office/drawing/2014/main" id="{52AAE857-6B23-8831-5EC4-658FB8609932}"/>
                </a:ext>
              </a:extLst>
            </p:cNvPr>
            <p:cNvSpPr/>
            <p:nvPr/>
          </p:nvSpPr>
          <p:spPr>
            <a:xfrm>
              <a:off x="4912614" y="361127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6" name="Rechteck 55">
              <a:extLst>
                <a:ext uri="{FF2B5EF4-FFF2-40B4-BE49-F238E27FC236}">
                  <a16:creationId xmlns:a16="http://schemas.microsoft.com/office/drawing/2014/main" id="{1B829395-C9D3-4FA8-8BC4-793544702BBE}"/>
                </a:ext>
              </a:extLst>
            </p:cNvPr>
            <p:cNvSpPr/>
            <p:nvPr/>
          </p:nvSpPr>
          <p:spPr>
            <a:xfrm>
              <a:off x="5335300" y="361127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7" name="Rechteck 56">
              <a:extLst>
                <a:ext uri="{FF2B5EF4-FFF2-40B4-BE49-F238E27FC236}">
                  <a16:creationId xmlns:a16="http://schemas.microsoft.com/office/drawing/2014/main" id="{409CBE18-D358-E116-C281-80E01770E857}"/>
                </a:ext>
              </a:extLst>
            </p:cNvPr>
            <p:cNvSpPr/>
            <p:nvPr/>
          </p:nvSpPr>
          <p:spPr>
            <a:xfrm>
              <a:off x="5752590" y="3611276"/>
              <a:ext cx="97230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8" name="Textfeld 57">
              <a:extLst>
                <a:ext uri="{FF2B5EF4-FFF2-40B4-BE49-F238E27FC236}">
                  <a16:creationId xmlns:a16="http://schemas.microsoft.com/office/drawing/2014/main" id="{9B15B70C-2689-4F2D-E293-5F81A997C399}"/>
                </a:ext>
              </a:extLst>
            </p:cNvPr>
            <p:cNvSpPr txBox="1"/>
            <p:nvPr/>
          </p:nvSpPr>
          <p:spPr>
            <a:xfrm>
              <a:off x="2517027" y="3885918"/>
              <a:ext cx="417289" cy="3385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clust</a:t>
              </a:r>
              <a:r>
                <a:rPr lang="de-DE" sz="800" dirty="0"/>
                <a:t> </a:t>
              </a:r>
              <a:r>
                <a:rPr lang="de-DE" sz="800" dirty="0" err="1"/>
                <a:t>alg</a:t>
              </a:r>
              <a:r>
                <a:rPr lang="de-DE" sz="800" dirty="0"/>
                <a:t> 2</a:t>
              </a:r>
            </a:p>
          </p:txBody>
        </p:sp>
        <p:sp>
          <p:nvSpPr>
            <p:cNvPr id="59" name="Rechteck 58">
              <a:extLst>
                <a:ext uri="{FF2B5EF4-FFF2-40B4-BE49-F238E27FC236}">
                  <a16:creationId xmlns:a16="http://schemas.microsoft.com/office/drawing/2014/main" id="{D867F33E-7A07-21FD-F868-DF365B21105E}"/>
                </a:ext>
              </a:extLst>
            </p:cNvPr>
            <p:cNvSpPr/>
            <p:nvPr/>
          </p:nvSpPr>
          <p:spPr>
            <a:xfrm>
              <a:off x="3078198" y="3611275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60" name="Rechteck 59">
              <a:extLst>
                <a:ext uri="{FF2B5EF4-FFF2-40B4-BE49-F238E27FC236}">
                  <a16:creationId xmlns:a16="http://schemas.microsoft.com/office/drawing/2014/main" id="{D0F8AE70-7885-449C-4D49-389D99DC7396}"/>
                </a:ext>
              </a:extLst>
            </p:cNvPr>
            <p:cNvSpPr/>
            <p:nvPr/>
          </p:nvSpPr>
          <p:spPr>
            <a:xfrm>
              <a:off x="4473937" y="361117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61" name="Rechteck 60">
              <a:extLst>
                <a:ext uri="{FF2B5EF4-FFF2-40B4-BE49-F238E27FC236}">
                  <a16:creationId xmlns:a16="http://schemas.microsoft.com/office/drawing/2014/main" id="{D635C368-595D-7E97-FBEF-74E31A8036FB}"/>
                </a:ext>
              </a:extLst>
            </p:cNvPr>
            <p:cNvSpPr/>
            <p:nvPr/>
          </p:nvSpPr>
          <p:spPr>
            <a:xfrm>
              <a:off x="5869676" y="3611125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  <p:cxnSp>
        <p:nvCxnSpPr>
          <p:cNvPr id="27" name="Gerade Verbindung 26">
            <a:extLst>
              <a:ext uri="{FF2B5EF4-FFF2-40B4-BE49-F238E27FC236}">
                <a16:creationId xmlns:a16="http://schemas.microsoft.com/office/drawing/2014/main" id="{9348741A-958E-083F-8A1D-54073C29F643}"/>
              </a:ext>
            </a:extLst>
          </p:cNvPr>
          <p:cNvCxnSpPr/>
          <p:nvPr/>
        </p:nvCxnSpPr>
        <p:spPr>
          <a:xfrm>
            <a:off x="1136018" y="1852246"/>
            <a:ext cx="6779294" cy="0"/>
          </a:xfrm>
          <a:prstGeom prst="line">
            <a:avLst/>
          </a:prstGeom>
          <a:ln>
            <a:tailEnd type="triangle" w="lg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12" name="Text Placeholder 2">
            <a:extLst>
              <a:ext uri="{FF2B5EF4-FFF2-40B4-BE49-F238E27FC236}">
                <a16:creationId xmlns:a16="http://schemas.microsoft.com/office/drawing/2014/main" id="{DA447945-E247-6CC4-A79C-88BA3D799384}"/>
              </a:ext>
            </a:extLst>
          </p:cNvPr>
          <p:cNvSpPr txBox="1">
            <a:spLocks/>
          </p:cNvSpPr>
          <p:nvPr/>
        </p:nvSpPr>
        <p:spPr>
          <a:xfrm>
            <a:off x="869151" y="1957547"/>
            <a:ext cx="7405698" cy="4310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normAutofit lnSpcReduction="10000"/>
          </a:bodyPr>
          <a:lstStyle>
            <a:lvl1pPr marL="457189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▪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1pPr>
            <a:lvl2pPr marL="914377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□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2pPr>
            <a:lvl3pPr marL="1371565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□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3pPr>
            <a:lvl4pPr marL="1828754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□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4pPr>
            <a:lvl5pPr marL="2285943" marR="0" indent="-355591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○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5pPr>
            <a:lvl6pPr marL="27432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6pPr>
            <a:lvl7pPr marL="32004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●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7pPr>
            <a:lvl8pPr marL="36576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○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8pPr>
            <a:lvl9pPr marL="41148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9pPr>
          </a:lstStyle>
          <a:p>
            <a:pPr indent="-330192">
              <a:buSzPts val="1700"/>
              <a:defRPr sz="1700"/>
            </a:pPr>
            <a:r>
              <a:rPr lang="en-US" dirty="0"/>
              <a:t>realistic - start without package setup, testing</a:t>
            </a:r>
          </a:p>
          <a:p>
            <a:pPr indent="-330192" hangingPunct="1">
              <a:buSzPts val="1700"/>
              <a:defRPr sz="1700"/>
            </a:pPr>
            <a:endParaRPr lang="en-US" sz="1700" dirty="0"/>
          </a:p>
        </p:txBody>
      </p:sp>
      <p:sp>
        <p:nvSpPr>
          <p:cNvPr id="513" name="Rechteck 512">
            <a:extLst>
              <a:ext uri="{FF2B5EF4-FFF2-40B4-BE49-F238E27FC236}">
                <a16:creationId xmlns:a16="http://schemas.microsoft.com/office/drawing/2014/main" id="{8E390D79-28AD-E733-A04B-1DCE6B62CBB8}"/>
              </a:ext>
            </a:extLst>
          </p:cNvPr>
          <p:cNvSpPr/>
          <p:nvPr/>
        </p:nvSpPr>
        <p:spPr>
          <a:xfrm>
            <a:off x="6606329" y="2434387"/>
            <a:ext cx="2132879" cy="24621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25400" cap="flat">
            <a:solidFill>
              <a:schemeClr val="accent5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publish (</a:t>
            </a: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restructure</a:t>
            </a:r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, fix)</a:t>
            </a:r>
          </a:p>
        </p:txBody>
      </p:sp>
      <p:grpSp>
        <p:nvGrpSpPr>
          <p:cNvPr id="543" name="Gruppieren 542">
            <a:extLst>
              <a:ext uri="{FF2B5EF4-FFF2-40B4-BE49-F238E27FC236}">
                <a16:creationId xmlns:a16="http://schemas.microsoft.com/office/drawing/2014/main" id="{6A62C982-F13F-F11E-3E82-545C896BAFC0}"/>
              </a:ext>
            </a:extLst>
          </p:cNvPr>
          <p:cNvGrpSpPr/>
          <p:nvPr/>
        </p:nvGrpSpPr>
        <p:grpSpPr>
          <a:xfrm>
            <a:off x="1147742" y="2289317"/>
            <a:ext cx="5446956" cy="760650"/>
            <a:chOff x="1147742" y="2289317"/>
            <a:chExt cx="5446956" cy="760650"/>
          </a:xfrm>
        </p:grpSpPr>
        <p:sp>
          <p:nvSpPr>
            <p:cNvPr id="514" name="Rechteck 513">
              <a:extLst>
                <a:ext uri="{FF2B5EF4-FFF2-40B4-BE49-F238E27FC236}">
                  <a16:creationId xmlns:a16="http://schemas.microsoft.com/office/drawing/2014/main" id="{FB6D2753-0BC6-68E5-B956-D22948A9DCC0}"/>
                </a:ext>
              </a:extLst>
            </p:cNvPr>
            <p:cNvSpPr/>
            <p:nvPr/>
          </p:nvSpPr>
          <p:spPr>
            <a:xfrm>
              <a:off x="1147742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15" name="Textfeld 514">
              <a:extLst>
                <a:ext uri="{FF2B5EF4-FFF2-40B4-BE49-F238E27FC236}">
                  <a16:creationId xmlns:a16="http://schemas.microsoft.com/office/drawing/2014/main" id="{7439ED60-4EFF-8BD9-4025-96124C94520F}"/>
                </a:ext>
              </a:extLst>
            </p:cNvPr>
            <p:cNvSpPr txBox="1"/>
            <p:nvPr/>
          </p:nvSpPr>
          <p:spPr>
            <a:xfrm>
              <a:off x="1147742" y="2692919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data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</a:p>
          </p:txBody>
        </p:sp>
        <p:sp>
          <p:nvSpPr>
            <p:cNvPr id="516" name="Textfeld 515">
              <a:extLst>
                <a:ext uri="{FF2B5EF4-FFF2-40B4-BE49-F238E27FC236}">
                  <a16:creationId xmlns:a16="http://schemas.microsoft.com/office/drawing/2014/main" id="{A88DC797-F22E-99E4-39A5-AB75B5C2151E}"/>
                </a:ext>
              </a:extLst>
            </p:cNvPr>
            <p:cNvSpPr txBox="1"/>
            <p:nvPr/>
          </p:nvSpPr>
          <p:spPr>
            <a:xfrm>
              <a:off x="1565030" y="2711413"/>
              <a:ext cx="417289" cy="3385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clust</a:t>
              </a:r>
              <a:r>
                <a:rPr lang="de-DE" sz="800" dirty="0"/>
                <a:t> </a:t>
              </a:r>
              <a:r>
                <a:rPr lang="de-DE" sz="800" dirty="0" err="1"/>
                <a:t>alg</a:t>
              </a:r>
              <a:r>
                <a:rPr lang="de-DE" sz="800" dirty="0"/>
                <a:t> 1</a:t>
              </a:r>
            </a:p>
          </p:txBody>
        </p:sp>
        <p:sp>
          <p:nvSpPr>
            <p:cNvPr id="517" name="Textfeld 516">
              <a:extLst>
                <a:ext uri="{FF2B5EF4-FFF2-40B4-BE49-F238E27FC236}">
                  <a16:creationId xmlns:a16="http://schemas.microsoft.com/office/drawing/2014/main" id="{D76AD648-3ED4-A196-B6A8-893DDCA98251}"/>
                </a:ext>
              </a:extLst>
            </p:cNvPr>
            <p:cNvSpPr txBox="1"/>
            <p:nvPr/>
          </p:nvSpPr>
          <p:spPr>
            <a:xfrm>
              <a:off x="3221347" y="2706431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…</a:t>
              </a:r>
            </a:p>
          </p:txBody>
        </p:sp>
        <p:sp>
          <p:nvSpPr>
            <p:cNvPr id="518" name="Textfeld 517">
              <a:extLst>
                <a:ext uri="{FF2B5EF4-FFF2-40B4-BE49-F238E27FC236}">
                  <a16:creationId xmlns:a16="http://schemas.microsoft.com/office/drawing/2014/main" id="{2C7E7430-4672-5208-A88D-76D38BE98FBE}"/>
                </a:ext>
              </a:extLst>
            </p:cNvPr>
            <p:cNvSpPr txBox="1"/>
            <p:nvPr/>
          </p:nvSpPr>
          <p:spPr>
            <a:xfrm>
              <a:off x="2804058" y="2713822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fig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1" name="Rechteck 520">
              <a:extLst>
                <a:ext uri="{FF2B5EF4-FFF2-40B4-BE49-F238E27FC236}">
                  <a16:creationId xmlns:a16="http://schemas.microsoft.com/office/drawing/2014/main" id="{EA119D04-F880-49CA-526C-383839FB5CE9}"/>
                </a:ext>
              </a:extLst>
            </p:cNvPr>
            <p:cNvSpPr/>
            <p:nvPr/>
          </p:nvSpPr>
          <p:spPr>
            <a:xfrm>
              <a:off x="1565031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2" name="Rechteck 521">
              <a:extLst>
                <a:ext uri="{FF2B5EF4-FFF2-40B4-BE49-F238E27FC236}">
                  <a16:creationId xmlns:a16="http://schemas.microsoft.com/office/drawing/2014/main" id="{00E6ACFB-6F58-4483-9F09-C47272B0A6D7}"/>
                </a:ext>
              </a:extLst>
            </p:cNvPr>
            <p:cNvSpPr/>
            <p:nvPr/>
          </p:nvSpPr>
          <p:spPr>
            <a:xfrm>
              <a:off x="1982320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3" name="Rechteck 522">
              <a:extLst>
                <a:ext uri="{FF2B5EF4-FFF2-40B4-BE49-F238E27FC236}">
                  <a16:creationId xmlns:a16="http://schemas.microsoft.com/office/drawing/2014/main" id="{3BB6A1D2-E179-BE93-B3BC-0D49B73955F2}"/>
                </a:ext>
              </a:extLst>
            </p:cNvPr>
            <p:cNvSpPr/>
            <p:nvPr/>
          </p:nvSpPr>
          <p:spPr>
            <a:xfrm>
              <a:off x="2816088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4" name="Rechteck 523">
              <a:extLst>
                <a:ext uri="{FF2B5EF4-FFF2-40B4-BE49-F238E27FC236}">
                  <a16:creationId xmlns:a16="http://schemas.microsoft.com/office/drawing/2014/main" id="{34E635D8-9145-49C1-07E4-A3BAD1826333}"/>
                </a:ext>
              </a:extLst>
            </p:cNvPr>
            <p:cNvSpPr/>
            <p:nvPr/>
          </p:nvSpPr>
          <p:spPr>
            <a:xfrm>
              <a:off x="3238774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5" name="Rechteck 524">
              <a:extLst>
                <a:ext uri="{FF2B5EF4-FFF2-40B4-BE49-F238E27FC236}">
                  <a16:creationId xmlns:a16="http://schemas.microsoft.com/office/drawing/2014/main" id="{0C615961-7E17-2F36-99BA-AD7EE0CAFDEA}"/>
                </a:ext>
              </a:extLst>
            </p:cNvPr>
            <p:cNvSpPr/>
            <p:nvPr/>
          </p:nvSpPr>
          <p:spPr>
            <a:xfrm>
              <a:off x="4072232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6" name="Rechteck 525">
              <a:extLst>
                <a:ext uri="{FF2B5EF4-FFF2-40B4-BE49-F238E27FC236}">
                  <a16:creationId xmlns:a16="http://schemas.microsoft.com/office/drawing/2014/main" id="{E7BDD5DA-1948-6AE0-BD9B-DFD07898363B}"/>
                </a:ext>
              </a:extLst>
            </p:cNvPr>
            <p:cNvSpPr/>
            <p:nvPr/>
          </p:nvSpPr>
          <p:spPr>
            <a:xfrm>
              <a:off x="4497339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7" name="Rechteck 526">
              <a:extLst>
                <a:ext uri="{FF2B5EF4-FFF2-40B4-BE49-F238E27FC236}">
                  <a16:creationId xmlns:a16="http://schemas.microsoft.com/office/drawing/2014/main" id="{C25D07FF-68FA-5619-1A74-01E9337B6AEC}"/>
                </a:ext>
              </a:extLst>
            </p:cNvPr>
            <p:cNvSpPr/>
            <p:nvPr/>
          </p:nvSpPr>
          <p:spPr>
            <a:xfrm>
              <a:off x="4914628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8" name="Rechteck 527">
              <a:extLst>
                <a:ext uri="{FF2B5EF4-FFF2-40B4-BE49-F238E27FC236}">
                  <a16:creationId xmlns:a16="http://schemas.microsoft.com/office/drawing/2014/main" id="{A78A8C45-54C2-CA25-33F3-59A0E3AF4B0D}"/>
                </a:ext>
              </a:extLst>
            </p:cNvPr>
            <p:cNvSpPr/>
            <p:nvPr/>
          </p:nvSpPr>
          <p:spPr>
            <a:xfrm>
              <a:off x="5753956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9" name="Rechteck 528">
              <a:extLst>
                <a:ext uri="{FF2B5EF4-FFF2-40B4-BE49-F238E27FC236}">
                  <a16:creationId xmlns:a16="http://schemas.microsoft.com/office/drawing/2014/main" id="{70CA9F2A-9CE1-AC07-6ED7-D711EA5F1C8B}"/>
                </a:ext>
              </a:extLst>
            </p:cNvPr>
            <p:cNvSpPr/>
            <p:nvPr/>
          </p:nvSpPr>
          <p:spPr>
            <a:xfrm>
              <a:off x="6177409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30" name="Textfeld 529">
              <a:extLst>
                <a:ext uri="{FF2B5EF4-FFF2-40B4-BE49-F238E27FC236}">
                  <a16:creationId xmlns:a16="http://schemas.microsoft.com/office/drawing/2014/main" id="{583A5535-E00B-7295-9350-461C6A925D44}"/>
                </a:ext>
              </a:extLst>
            </p:cNvPr>
            <p:cNvSpPr txBox="1"/>
            <p:nvPr/>
          </p:nvSpPr>
          <p:spPr>
            <a:xfrm>
              <a:off x="1982319" y="2706431"/>
              <a:ext cx="417289" cy="3385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clust</a:t>
              </a:r>
              <a:r>
                <a:rPr lang="de-DE" sz="800" dirty="0"/>
                <a:t> </a:t>
              </a:r>
              <a:r>
                <a:rPr lang="de-DE" sz="800" dirty="0" err="1"/>
                <a:t>alg</a:t>
              </a:r>
              <a:r>
                <a:rPr lang="de-DE" sz="800" dirty="0"/>
                <a:t> 2</a:t>
              </a:r>
            </a:p>
          </p:txBody>
        </p:sp>
        <p:sp>
          <p:nvSpPr>
            <p:cNvPr id="532" name="Rechteck 531">
              <a:extLst>
                <a:ext uri="{FF2B5EF4-FFF2-40B4-BE49-F238E27FC236}">
                  <a16:creationId xmlns:a16="http://schemas.microsoft.com/office/drawing/2014/main" id="{33BEC626-0C65-5457-EFED-DE3C2D868D4C}"/>
                </a:ext>
              </a:extLst>
            </p:cNvPr>
            <p:cNvSpPr/>
            <p:nvPr/>
          </p:nvSpPr>
          <p:spPr>
            <a:xfrm>
              <a:off x="2388924" y="2289317"/>
              <a:ext cx="417289" cy="553996"/>
            </a:xfrm>
            <a:prstGeom prst="rect">
              <a:avLst/>
            </a:prstGeom>
            <a:solidFill>
              <a:schemeClr val="accent2"/>
            </a:solidFill>
            <a:ln w="25400" cap="flat">
              <a:solidFill>
                <a:schemeClr val="accent2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re-structure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33" name="Rechteck 532">
              <a:extLst>
                <a:ext uri="{FF2B5EF4-FFF2-40B4-BE49-F238E27FC236}">
                  <a16:creationId xmlns:a16="http://schemas.microsoft.com/office/drawing/2014/main" id="{5A80A62A-9442-9680-C30A-82D18127C59F}"/>
                </a:ext>
              </a:extLst>
            </p:cNvPr>
            <p:cNvSpPr/>
            <p:nvPr/>
          </p:nvSpPr>
          <p:spPr>
            <a:xfrm>
              <a:off x="3636481" y="2301936"/>
              <a:ext cx="417289" cy="553996"/>
            </a:xfrm>
            <a:prstGeom prst="rect">
              <a:avLst/>
            </a:prstGeom>
            <a:solidFill>
              <a:schemeClr val="accent2"/>
            </a:solidFill>
            <a:ln w="25400" cap="flat">
              <a:solidFill>
                <a:schemeClr val="accent2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fix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imports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34" name="Rechteck 533">
              <a:extLst>
                <a:ext uri="{FF2B5EF4-FFF2-40B4-BE49-F238E27FC236}">
                  <a16:creationId xmlns:a16="http://schemas.microsoft.com/office/drawing/2014/main" id="{D1563319-A062-0D73-4CF1-7DF984175EEA}"/>
                </a:ext>
              </a:extLst>
            </p:cNvPr>
            <p:cNvSpPr/>
            <p:nvPr/>
          </p:nvSpPr>
          <p:spPr>
            <a:xfrm>
              <a:off x="5320286" y="2293075"/>
              <a:ext cx="417289" cy="553996"/>
            </a:xfrm>
            <a:prstGeom prst="rect">
              <a:avLst/>
            </a:prstGeom>
            <a:solidFill>
              <a:schemeClr val="accent2"/>
            </a:solidFill>
            <a:ln w="25400" cap="flat">
              <a:solidFill>
                <a:schemeClr val="accent2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de-DE" sz="1000" dirty="0" err="1"/>
                <a:t>search</a:t>
              </a:r>
              <a:r>
                <a:rPr lang="de-DE" sz="1000" dirty="0"/>
                <a:t> </a:t>
              </a:r>
              <a:r>
                <a:rPr lang="de-DE" sz="1000" dirty="0" err="1"/>
                <a:t>for</a:t>
              </a:r>
              <a:r>
                <a:rPr lang="de-DE" sz="1000" dirty="0"/>
                <a:t> code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23739518"/>
      </p:ext>
    </p:extLst>
  </p:cSld>
  <p:clrMapOvr>
    <a:masterClrMapping/>
  </p:clrMapOvr>
  <p:transition spd="med"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6000"/>
            <a:ext cx="7405698" cy="537324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start without package setup, testing</a:t>
            </a:r>
          </a:p>
        </p:txBody>
      </p:sp>
      <p:sp>
        <p:nvSpPr>
          <p:cNvPr id="540" name="Title 1"/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6411672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 fontScale="90000"/>
          </a:bodyPr>
          <a:lstStyle/>
          <a:p>
            <a:r>
              <a:rPr lang="en-US" dirty="0"/>
              <a:t>Longer (= research) projects</a:t>
            </a:r>
            <a:endParaRPr dirty="0"/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56</a:t>
            </a:fld>
            <a:endParaRPr/>
          </a:p>
        </p:txBody>
      </p:sp>
      <p:sp>
        <p:nvSpPr>
          <p:cNvPr id="28" name="Textfeld 27">
            <a:extLst>
              <a:ext uri="{FF2B5EF4-FFF2-40B4-BE49-F238E27FC236}">
                <a16:creationId xmlns:a16="http://schemas.microsoft.com/office/drawing/2014/main" id="{8C29E82B-68AD-9EF6-DE13-76D47DCD5ACD}"/>
              </a:ext>
            </a:extLst>
          </p:cNvPr>
          <p:cNvSpPr txBox="1"/>
          <p:nvPr/>
        </p:nvSpPr>
        <p:spPr>
          <a:xfrm>
            <a:off x="6819982" y="1838390"/>
            <a:ext cx="1188000" cy="21544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R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time</a:t>
            </a:r>
          </a:p>
        </p:txBody>
      </p:sp>
      <p:grpSp>
        <p:nvGrpSpPr>
          <p:cNvPr id="537" name="Gruppieren 536">
            <a:extLst>
              <a:ext uri="{FF2B5EF4-FFF2-40B4-BE49-F238E27FC236}">
                <a16:creationId xmlns:a16="http://schemas.microsoft.com/office/drawing/2014/main" id="{4536C478-5ACA-9B89-6320-596572D76C84}"/>
              </a:ext>
            </a:extLst>
          </p:cNvPr>
          <p:cNvGrpSpPr/>
          <p:nvPr/>
        </p:nvGrpSpPr>
        <p:grpSpPr>
          <a:xfrm>
            <a:off x="1147742" y="1226516"/>
            <a:ext cx="6349165" cy="618178"/>
            <a:chOff x="1147742" y="1226516"/>
            <a:chExt cx="6349165" cy="618178"/>
          </a:xfrm>
        </p:grpSpPr>
        <p:sp>
          <p:nvSpPr>
            <p:cNvPr id="4" name="Rechteck 3">
              <a:extLst>
                <a:ext uri="{FF2B5EF4-FFF2-40B4-BE49-F238E27FC236}">
                  <a16:creationId xmlns:a16="http://schemas.microsoft.com/office/drawing/2014/main" id="{711592A1-2ABF-CDB8-97D9-F642D1AA8C94}"/>
                </a:ext>
              </a:extLst>
            </p:cNvPr>
            <p:cNvSpPr/>
            <p:nvPr/>
          </p:nvSpPr>
          <p:spPr>
            <a:xfrm>
              <a:off x="5357806" y="1229114"/>
              <a:ext cx="2139101" cy="246219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25400" cap="flat">
              <a:solidFill>
                <a:schemeClr val="accent5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publish (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restructure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, fix)</a:t>
              </a:r>
            </a:p>
          </p:txBody>
        </p:sp>
        <p:sp>
          <p:nvSpPr>
            <p:cNvPr id="7" name="Rechteck 6">
              <a:extLst>
                <a:ext uri="{FF2B5EF4-FFF2-40B4-BE49-F238E27FC236}">
                  <a16:creationId xmlns:a16="http://schemas.microsoft.com/office/drawing/2014/main" id="{6CF244AA-6C44-EA87-B2F9-93C718780779}"/>
                </a:ext>
              </a:extLst>
            </p:cNvPr>
            <p:cNvSpPr/>
            <p:nvPr/>
          </p:nvSpPr>
          <p:spPr>
            <a:xfrm>
              <a:off x="1147742" y="122651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11" name="Textfeld 10">
              <a:extLst>
                <a:ext uri="{FF2B5EF4-FFF2-40B4-BE49-F238E27FC236}">
                  <a16:creationId xmlns:a16="http://schemas.microsoft.com/office/drawing/2014/main" id="{4D5014B6-6A67-2F26-9DB9-74AC363BF44A}"/>
                </a:ext>
              </a:extLst>
            </p:cNvPr>
            <p:cNvSpPr txBox="1"/>
            <p:nvPr/>
          </p:nvSpPr>
          <p:spPr>
            <a:xfrm>
              <a:off x="1147742" y="1487646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data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</a:p>
          </p:txBody>
        </p:sp>
        <p:sp>
          <p:nvSpPr>
            <p:cNvPr id="13" name="Textfeld 12">
              <a:extLst>
                <a:ext uri="{FF2B5EF4-FFF2-40B4-BE49-F238E27FC236}">
                  <a16:creationId xmlns:a16="http://schemas.microsoft.com/office/drawing/2014/main" id="{1AA7DA3D-363C-6A1F-5DB1-BF9DF1B3AAAD}"/>
                </a:ext>
              </a:extLst>
            </p:cNvPr>
            <p:cNvSpPr txBox="1"/>
            <p:nvPr/>
          </p:nvSpPr>
          <p:spPr>
            <a:xfrm>
              <a:off x="1565030" y="1506140"/>
              <a:ext cx="417289" cy="3385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clust</a:t>
              </a:r>
              <a:r>
                <a:rPr lang="de-DE" sz="800" dirty="0"/>
                <a:t> </a:t>
              </a:r>
              <a:r>
                <a:rPr lang="de-DE" sz="800" dirty="0" err="1"/>
                <a:t>alg</a:t>
              </a:r>
              <a:r>
                <a:rPr lang="de-DE" sz="800" dirty="0"/>
                <a:t> 1</a:t>
              </a:r>
            </a:p>
          </p:txBody>
        </p:sp>
        <p:sp>
          <p:nvSpPr>
            <p:cNvPr id="14" name="Textfeld 13">
              <a:extLst>
                <a:ext uri="{FF2B5EF4-FFF2-40B4-BE49-F238E27FC236}">
                  <a16:creationId xmlns:a16="http://schemas.microsoft.com/office/drawing/2014/main" id="{CFD3D42B-ADF9-DEAC-0296-80FF50869688}"/>
                </a:ext>
              </a:extLst>
            </p:cNvPr>
            <p:cNvSpPr txBox="1"/>
            <p:nvPr/>
          </p:nvSpPr>
          <p:spPr>
            <a:xfrm>
              <a:off x="2816896" y="1501158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…</a:t>
              </a:r>
            </a:p>
          </p:txBody>
        </p:sp>
        <p:sp>
          <p:nvSpPr>
            <p:cNvPr id="15" name="Textfeld 14">
              <a:extLst>
                <a:ext uri="{FF2B5EF4-FFF2-40B4-BE49-F238E27FC236}">
                  <a16:creationId xmlns:a16="http://schemas.microsoft.com/office/drawing/2014/main" id="{AC88BABA-A4E8-4925-D3C8-B2A28BE8FF96}"/>
                </a:ext>
              </a:extLst>
            </p:cNvPr>
            <p:cNvSpPr txBox="1"/>
            <p:nvPr/>
          </p:nvSpPr>
          <p:spPr>
            <a:xfrm>
              <a:off x="2399607" y="1508549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fig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" name="Rechteck 2">
              <a:extLst>
                <a:ext uri="{FF2B5EF4-FFF2-40B4-BE49-F238E27FC236}">
                  <a16:creationId xmlns:a16="http://schemas.microsoft.com/office/drawing/2014/main" id="{4B12D04E-78B1-E240-9A42-E27B772A3C13}"/>
                </a:ext>
              </a:extLst>
            </p:cNvPr>
            <p:cNvSpPr/>
            <p:nvPr/>
          </p:nvSpPr>
          <p:spPr>
            <a:xfrm>
              <a:off x="1565031" y="122651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6" name="Rechteck 5">
              <a:extLst>
                <a:ext uri="{FF2B5EF4-FFF2-40B4-BE49-F238E27FC236}">
                  <a16:creationId xmlns:a16="http://schemas.microsoft.com/office/drawing/2014/main" id="{445BFAFB-7151-90C8-9781-7D5E9E94D01C}"/>
                </a:ext>
              </a:extLst>
            </p:cNvPr>
            <p:cNvSpPr/>
            <p:nvPr/>
          </p:nvSpPr>
          <p:spPr>
            <a:xfrm>
              <a:off x="1982320" y="122651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10" name="Rechteck 9">
              <a:extLst>
                <a:ext uri="{FF2B5EF4-FFF2-40B4-BE49-F238E27FC236}">
                  <a16:creationId xmlns:a16="http://schemas.microsoft.com/office/drawing/2014/main" id="{D68268E2-D963-6EA6-117E-2C828CDA7A25}"/>
                </a:ext>
              </a:extLst>
            </p:cNvPr>
            <p:cNvSpPr/>
            <p:nvPr/>
          </p:nvSpPr>
          <p:spPr>
            <a:xfrm>
              <a:off x="2405773" y="122651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6" name="Rechteck 25">
              <a:extLst>
                <a:ext uri="{FF2B5EF4-FFF2-40B4-BE49-F238E27FC236}">
                  <a16:creationId xmlns:a16="http://schemas.microsoft.com/office/drawing/2014/main" id="{C20FDE98-E3FF-617B-0B39-7A8A3F1956D7}"/>
                </a:ext>
              </a:extLst>
            </p:cNvPr>
            <p:cNvSpPr/>
            <p:nvPr/>
          </p:nvSpPr>
          <p:spPr>
            <a:xfrm>
              <a:off x="2828459" y="122651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0" name="Rechteck 29">
              <a:extLst>
                <a:ext uri="{FF2B5EF4-FFF2-40B4-BE49-F238E27FC236}">
                  <a16:creationId xmlns:a16="http://schemas.microsoft.com/office/drawing/2014/main" id="{4ACD8086-F74C-F1DD-562F-F22644F3570D}"/>
                </a:ext>
              </a:extLst>
            </p:cNvPr>
            <p:cNvSpPr/>
            <p:nvPr/>
          </p:nvSpPr>
          <p:spPr>
            <a:xfrm>
              <a:off x="3245748" y="122651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2" name="Rechteck 31">
              <a:extLst>
                <a:ext uri="{FF2B5EF4-FFF2-40B4-BE49-F238E27FC236}">
                  <a16:creationId xmlns:a16="http://schemas.microsoft.com/office/drawing/2014/main" id="{6AD80C30-CE81-D037-2F92-F2FE3E0FF23C}"/>
                </a:ext>
              </a:extLst>
            </p:cNvPr>
            <p:cNvSpPr/>
            <p:nvPr/>
          </p:nvSpPr>
          <p:spPr>
            <a:xfrm>
              <a:off x="3670855" y="122651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3" name="Rechteck 32">
              <a:extLst>
                <a:ext uri="{FF2B5EF4-FFF2-40B4-BE49-F238E27FC236}">
                  <a16:creationId xmlns:a16="http://schemas.microsoft.com/office/drawing/2014/main" id="{E34A9DD8-B90A-7716-2F1D-8685D98E5855}"/>
                </a:ext>
              </a:extLst>
            </p:cNvPr>
            <p:cNvSpPr/>
            <p:nvPr/>
          </p:nvSpPr>
          <p:spPr>
            <a:xfrm>
              <a:off x="4088144" y="122651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4" name="Rechteck 33">
              <a:extLst>
                <a:ext uri="{FF2B5EF4-FFF2-40B4-BE49-F238E27FC236}">
                  <a16:creationId xmlns:a16="http://schemas.microsoft.com/office/drawing/2014/main" id="{26F122C4-3956-83B2-9441-B94F1D40F077}"/>
                </a:ext>
              </a:extLst>
            </p:cNvPr>
            <p:cNvSpPr/>
            <p:nvPr/>
          </p:nvSpPr>
          <p:spPr>
            <a:xfrm>
              <a:off x="4505433" y="122651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5" name="Rechteck 34">
              <a:extLst>
                <a:ext uri="{FF2B5EF4-FFF2-40B4-BE49-F238E27FC236}">
                  <a16:creationId xmlns:a16="http://schemas.microsoft.com/office/drawing/2014/main" id="{5793E959-4E2F-AC67-1D2F-2D3E0C76FCF7}"/>
                </a:ext>
              </a:extLst>
            </p:cNvPr>
            <p:cNvSpPr/>
            <p:nvPr/>
          </p:nvSpPr>
          <p:spPr>
            <a:xfrm>
              <a:off x="4928886" y="122651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8" name="Textfeld 37">
              <a:extLst>
                <a:ext uri="{FF2B5EF4-FFF2-40B4-BE49-F238E27FC236}">
                  <a16:creationId xmlns:a16="http://schemas.microsoft.com/office/drawing/2014/main" id="{808B4CDB-7792-3539-6F10-2238BFEEEE90}"/>
                </a:ext>
              </a:extLst>
            </p:cNvPr>
            <p:cNvSpPr txBox="1"/>
            <p:nvPr/>
          </p:nvSpPr>
          <p:spPr>
            <a:xfrm>
              <a:off x="1982319" y="1501158"/>
              <a:ext cx="417289" cy="3385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clust</a:t>
              </a:r>
              <a:r>
                <a:rPr lang="de-DE" sz="800" dirty="0"/>
                <a:t> </a:t>
              </a:r>
              <a:r>
                <a:rPr lang="de-DE" sz="800" dirty="0" err="1"/>
                <a:t>alg</a:t>
              </a:r>
              <a:r>
                <a:rPr lang="de-DE" sz="800" dirty="0"/>
                <a:t> 2</a:t>
              </a:r>
            </a:p>
          </p:txBody>
        </p:sp>
      </p:grp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2BF7789F-AF5C-0368-03BE-BA6B21FFBFC7}"/>
              </a:ext>
            </a:extLst>
          </p:cNvPr>
          <p:cNvSpPr txBox="1">
            <a:spLocks/>
          </p:cNvSpPr>
          <p:nvPr/>
        </p:nvSpPr>
        <p:spPr>
          <a:xfrm>
            <a:off x="869151" y="3200401"/>
            <a:ext cx="7405698" cy="15005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marL="457189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▪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1pPr>
            <a:lvl2pPr marL="914377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□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2pPr>
            <a:lvl3pPr marL="1371565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□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3pPr>
            <a:lvl4pPr marL="1828754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□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4pPr>
            <a:lvl5pPr marL="2285943" marR="0" indent="-355591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○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5pPr>
            <a:lvl6pPr marL="27432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6pPr>
            <a:lvl7pPr marL="32004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●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7pPr>
            <a:lvl8pPr marL="36576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○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8pPr>
            <a:lvl9pPr marL="41148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9pPr>
          </a:lstStyle>
          <a:p>
            <a:pPr indent="-330192" hangingPunct="1">
              <a:buSzPts val="1700"/>
              <a:defRPr sz="1700"/>
            </a:pPr>
            <a:r>
              <a:rPr lang="en-US" sz="1700" dirty="0"/>
              <a:t>do package setup</a:t>
            </a:r>
          </a:p>
          <a:p>
            <a:pPr indent="-330192" hangingPunct="1">
              <a:buSzPts val="1700"/>
              <a:defRPr sz="1700"/>
            </a:pPr>
            <a:endParaRPr lang="en-US" sz="1700" dirty="0"/>
          </a:p>
          <a:p>
            <a:pPr marL="126997" indent="0" hangingPunct="1">
              <a:buSzPts val="1700"/>
              <a:buNone/>
              <a:defRPr sz="1700"/>
            </a:pPr>
            <a:endParaRPr lang="en-US" sz="1700" dirty="0"/>
          </a:p>
          <a:p>
            <a:pPr indent="-330192" hangingPunct="1">
              <a:buSzPts val="1700"/>
              <a:defRPr sz="1700"/>
            </a:pPr>
            <a:r>
              <a:rPr lang="en-US" sz="1700" dirty="0">
                <a:sym typeface="Wingdings" pitchFamily="2" charset="2"/>
              </a:rPr>
              <a:t> for longer project, a package setup will save you time!</a:t>
            </a:r>
            <a:endParaRPr lang="en-US" sz="1700" dirty="0"/>
          </a:p>
        </p:txBody>
      </p:sp>
      <p:grpSp>
        <p:nvGrpSpPr>
          <p:cNvPr id="542" name="Gruppieren 541">
            <a:extLst>
              <a:ext uri="{FF2B5EF4-FFF2-40B4-BE49-F238E27FC236}">
                <a16:creationId xmlns:a16="http://schemas.microsoft.com/office/drawing/2014/main" id="{692B12E9-045E-FA55-3DE0-73FBDEE4B136}"/>
              </a:ext>
            </a:extLst>
          </p:cNvPr>
          <p:cNvGrpSpPr/>
          <p:nvPr/>
        </p:nvGrpSpPr>
        <p:grpSpPr>
          <a:xfrm>
            <a:off x="1143189" y="3611124"/>
            <a:ext cx="5668886" cy="618330"/>
            <a:chOff x="1143189" y="3611124"/>
            <a:chExt cx="5668886" cy="618330"/>
          </a:xfrm>
        </p:grpSpPr>
        <p:sp>
          <p:nvSpPr>
            <p:cNvPr id="39" name="Rechteck 38">
              <a:extLst>
                <a:ext uri="{FF2B5EF4-FFF2-40B4-BE49-F238E27FC236}">
                  <a16:creationId xmlns:a16="http://schemas.microsoft.com/office/drawing/2014/main" id="{DA5CEC2A-4099-B155-E885-F92D34C8F4A8}"/>
                </a:ext>
              </a:extLst>
            </p:cNvPr>
            <p:cNvSpPr/>
            <p:nvPr/>
          </p:nvSpPr>
          <p:spPr>
            <a:xfrm>
              <a:off x="6314912" y="3611124"/>
              <a:ext cx="497163" cy="246219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25400" cap="flat">
              <a:solidFill>
                <a:schemeClr val="accent5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publish</a:t>
              </a:r>
            </a:p>
          </p:txBody>
        </p:sp>
        <p:sp>
          <p:nvSpPr>
            <p:cNvPr id="40" name="Rechteck 39">
              <a:extLst>
                <a:ext uri="{FF2B5EF4-FFF2-40B4-BE49-F238E27FC236}">
                  <a16:creationId xmlns:a16="http://schemas.microsoft.com/office/drawing/2014/main" id="{63E6B26A-47CF-9995-05A6-FA4F17FEDD73}"/>
                </a:ext>
              </a:extLst>
            </p:cNvPr>
            <p:cNvSpPr/>
            <p:nvPr/>
          </p:nvSpPr>
          <p:spPr>
            <a:xfrm>
              <a:off x="1143189" y="3611276"/>
              <a:ext cx="417289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setup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1" name="Textfeld 40">
              <a:extLst>
                <a:ext uri="{FF2B5EF4-FFF2-40B4-BE49-F238E27FC236}">
                  <a16:creationId xmlns:a16="http://schemas.microsoft.com/office/drawing/2014/main" id="{198A7448-EA42-6CDD-643A-FF2EA35C9064}"/>
                </a:ext>
              </a:extLst>
            </p:cNvPr>
            <p:cNvSpPr txBox="1"/>
            <p:nvPr/>
          </p:nvSpPr>
          <p:spPr>
            <a:xfrm>
              <a:off x="1553496" y="3872406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data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</a:p>
          </p:txBody>
        </p:sp>
        <p:sp>
          <p:nvSpPr>
            <p:cNvPr id="42" name="Textfeld 41">
              <a:extLst>
                <a:ext uri="{FF2B5EF4-FFF2-40B4-BE49-F238E27FC236}">
                  <a16:creationId xmlns:a16="http://schemas.microsoft.com/office/drawing/2014/main" id="{669FA82A-6532-DF08-6EDA-2F7E6266B8D1}"/>
                </a:ext>
              </a:extLst>
            </p:cNvPr>
            <p:cNvSpPr txBox="1"/>
            <p:nvPr/>
          </p:nvSpPr>
          <p:spPr>
            <a:xfrm>
              <a:off x="1970784" y="3890900"/>
              <a:ext cx="417289" cy="3385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clust</a:t>
              </a:r>
              <a:r>
                <a:rPr lang="de-DE" sz="800" dirty="0"/>
                <a:t> </a:t>
              </a:r>
              <a:r>
                <a:rPr lang="de-DE" sz="800" dirty="0" err="1"/>
                <a:t>alg</a:t>
              </a:r>
              <a:r>
                <a:rPr lang="de-DE" sz="800" dirty="0"/>
                <a:t> 1</a:t>
              </a:r>
            </a:p>
          </p:txBody>
        </p:sp>
        <p:sp>
          <p:nvSpPr>
            <p:cNvPr id="43" name="Textfeld 42">
              <a:extLst>
                <a:ext uri="{FF2B5EF4-FFF2-40B4-BE49-F238E27FC236}">
                  <a16:creationId xmlns:a16="http://schemas.microsoft.com/office/drawing/2014/main" id="{C2588ABC-3550-4FF0-1063-16F45AD31E28}"/>
                </a:ext>
              </a:extLst>
            </p:cNvPr>
            <p:cNvSpPr txBox="1"/>
            <p:nvPr/>
          </p:nvSpPr>
          <p:spPr>
            <a:xfrm>
              <a:off x="3474699" y="3885918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…</a:t>
              </a:r>
            </a:p>
          </p:txBody>
        </p:sp>
        <p:sp>
          <p:nvSpPr>
            <p:cNvPr id="44" name="Textfeld 43">
              <a:extLst>
                <a:ext uri="{FF2B5EF4-FFF2-40B4-BE49-F238E27FC236}">
                  <a16:creationId xmlns:a16="http://schemas.microsoft.com/office/drawing/2014/main" id="{6DF45EB5-F4DD-8F30-6C24-BA942A33FEEF}"/>
                </a:ext>
              </a:extLst>
            </p:cNvPr>
            <p:cNvSpPr txBox="1"/>
            <p:nvPr/>
          </p:nvSpPr>
          <p:spPr>
            <a:xfrm>
              <a:off x="3092580" y="3893309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fig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7" name="Rechteck 46">
              <a:extLst>
                <a:ext uri="{FF2B5EF4-FFF2-40B4-BE49-F238E27FC236}">
                  <a16:creationId xmlns:a16="http://schemas.microsoft.com/office/drawing/2014/main" id="{069AC9FC-DAF9-308D-EE1D-08264DE2EC56}"/>
                </a:ext>
              </a:extLst>
            </p:cNvPr>
            <p:cNvSpPr/>
            <p:nvPr/>
          </p:nvSpPr>
          <p:spPr>
            <a:xfrm>
              <a:off x="1560478" y="361127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8" name="Rechteck 47">
              <a:extLst>
                <a:ext uri="{FF2B5EF4-FFF2-40B4-BE49-F238E27FC236}">
                  <a16:creationId xmlns:a16="http://schemas.microsoft.com/office/drawing/2014/main" id="{F7ACFAAD-2AFD-1352-02EE-92113158F81D}"/>
                </a:ext>
              </a:extLst>
            </p:cNvPr>
            <p:cNvSpPr/>
            <p:nvPr/>
          </p:nvSpPr>
          <p:spPr>
            <a:xfrm>
              <a:off x="1977767" y="361127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9" name="Rechteck 48">
              <a:extLst>
                <a:ext uri="{FF2B5EF4-FFF2-40B4-BE49-F238E27FC236}">
                  <a16:creationId xmlns:a16="http://schemas.microsoft.com/office/drawing/2014/main" id="{83F1B20F-C32D-C2CB-933E-866366C532FC}"/>
                </a:ext>
              </a:extLst>
            </p:cNvPr>
            <p:cNvSpPr/>
            <p:nvPr/>
          </p:nvSpPr>
          <p:spPr>
            <a:xfrm>
              <a:off x="2401220" y="3611276"/>
              <a:ext cx="101657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0" name="Rechteck 49">
              <a:extLst>
                <a:ext uri="{FF2B5EF4-FFF2-40B4-BE49-F238E27FC236}">
                  <a16:creationId xmlns:a16="http://schemas.microsoft.com/office/drawing/2014/main" id="{24263187-0396-8903-7FA7-956628EB4EED}"/>
                </a:ext>
              </a:extLst>
            </p:cNvPr>
            <p:cNvSpPr/>
            <p:nvPr/>
          </p:nvSpPr>
          <p:spPr>
            <a:xfrm>
              <a:off x="2530824" y="361127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1" name="Rechteck 50">
              <a:extLst>
                <a:ext uri="{FF2B5EF4-FFF2-40B4-BE49-F238E27FC236}">
                  <a16:creationId xmlns:a16="http://schemas.microsoft.com/office/drawing/2014/main" id="{2187DB3B-C92B-DACF-87EC-39643FB0FEEC}"/>
                </a:ext>
              </a:extLst>
            </p:cNvPr>
            <p:cNvSpPr/>
            <p:nvPr/>
          </p:nvSpPr>
          <p:spPr>
            <a:xfrm>
              <a:off x="2948114" y="3611276"/>
              <a:ext cx="106210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" name="Rechteck 51">
              <a:extLst>
                <a:ext uri="{FF2B5EF4-FFF2-40B4-BE49-F238E27FC236}">
                  <a16:creationId xmlns:a16="http://schemas.microsoft.com/office/drawing/2014/main" id="{F92197F3-E248-570F-FB5D-DA7322A57627}"/>
                </a:ext>
              </a:extLst>
            </p:cNvPr>
            <p:cNvSpPr/>
            <p:nvPr/>
          </p:nvSpPr>
          <p:spPr>
            <a:xfrm>
              <a:off x="3513906" y="361127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3" name="Rechteck 52">
              <a:extLst>
                <a:ext uri="{FF2B5EF4-FFF2-40B4-BE49-F238E27FC236}">
                  <a16:creationId xmlns:a16="http://schemas.microsoft.com/office/drawing/2014/main" id="{B6CBA66F-9C63-52DD-7FAE-006415EB6EE4}"/>
                </a:ext>
              </a:extLst>
            </p:cNvPr>
            <p:cNvSpPr/>
            <p:nvPr/>
          </p:nvSpPr>
          <p:spPr>
            <a:xfrm>
              <a:off x="3931195" y="361127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4" name="Rechteck 53">
              <a:extLst>
                <a:ext uri="{FF2B5EF4-FFF2-40B4-BE49-F238E27FC236}">
                  <a16:creationId xmlns:a16="http://schemas.microsoft.com/office/drawing/2014/main" id="{AC249B15-7B0D-CD85-D4CB-84621AA2DAE7}"/>
                </a:ext>
              </a:extLst>
            </p:cNvPr>
            <p:cNvSpPr/>
            <p:nvPr/>
          </p:nvSpPr>
          <p:spPr>
            <a:xfrm>
              <a:off x="4348485" y="3611276"/>
              <a:ext cx="104556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5" name="Rechteck 54">
              <a:extLst>
                <a:ext uri="{FF2B5EF4-FFF2-40B4-BE49-F238E27FC236}">
                  <a16:creationId xmlns:a16="http://schemas.microsoft.com/office/drawing/2014/main" id="{52AAE857-6B23-8831-5EC4-658FB8609932}"/>
                </a:ext>
              </a:extLst>
            </p:cNvPr>
            <p:cNvSpPr/>
            <p:nvPr/>
          </p:nvSpPr>
          <p:spPr>
            <a:xfrm>
              <a:off x="4912614" y="361127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6" name="Rechteck 55">
              <a:extLst>
                <a:ext uri="{FF2B5EF4-FFF2-40B4-BE49-F238E27FC236}">
                  <a16:creationId xmlns:a16="http://schemas.microsoft.com/office/drawing/2014/main" id="{1B829395-C9D3-4FA8-8BC4-793544702BBE}"/>
                </a:ext>
              </a:extLst>
            </p:cNvPr>
            <p:cNvSpPr/>
            <p:nvPr/>
          </p:nvSpPr>
          <p:spPr>
            <a:xfrm>
              <a:off x="5335300" y="361127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7" name="Rechteck 56">
              <a:extLst>
                <a:ext uri="{FF2B5EF4-FFF2-40B4-BE49-F238E27FC236}">
                  <a16:creationId xmlns:a16="http://schemas.microsoft.com/office/drawing/2014/main" id="{409CBE18-D358-E116-C281-80E01770E857}"/>
                </a:ext>
              </a:extLst>
            </p:cNvPr>
            <p:cNvSpPr/>
            <p:nvPr/>
          </p:nvSpPr>
          <p:spPr>
            <a:xfrm>
              <a:off x="5752590" y="3611276"/>
              <a:ext cx="97230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8" name="Textfeld 57">
              <a:extLst>
                <a:ext uri="{FF2B5EF4-FFF2-40B4-BE49-F238E27FC236}">
                  <a16:creationId xmlns:a16="http://schemas.microsoft.com/office/drawing/2014/main" id="{9B15B70C-2689-4F2D-E293-5F81A997C399}"/>
                </a:ext>
              </a:extLst>
            </p:cNvPr>
            <p:cNvSpPr txBox="1"/>
            <p:nvPr/>
          </p:nvSpPr>
          <p:spPr>
            <a:xfrm>
              <a:off x="2517027" y="3885918"/>
              <a:ext cx="417289" cy="3385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clust</a:t>
              </a:r>
              <a:r>
                <a:rPr lang="de-DE" sz="800" dirty="0"/>
                <a:t> </a:t>
              </a:r>
              <a:r>
                <a:rPr lang="de-DE" sz="800" dirty="0" err="1"/>
                <a:t>alg</a:t>
              </a:r>
              <a:r>
                <a:rPr lang="de-DE" sz="800" dirty="0"/>
                <a:t> 2</a:t>
              </a:r>
            </a:p>
          </p:txBody>
        </p:sp>
        <p:sp>
          <p:nvSpPr>
            <p:cNvPr id="59" name="Rechteck 58">
              <a:extLst>
                <a:ext uri="{FF2B5EF4-FFF2-40B4-BE49-F238E27FC236}">
                  <a16:creationId xmlns:a16="http://schemas.microsoft.com/office/drawing/2014/main" id="{D867F33E-7A07-21FD-F868-DF365B21105E}"/>
                </a:ext>
              </a:extLst>
            </p:cNvPr>
            <p:cNvSpPr/>
            <p:nvPr/>
          </p:nvSpPr>
          <p:spPr>
            <a:xfrm>
              <a:off x="3078198" y="3611275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60" name="Rechteck 59">
              <a:extLst>
                <a:ext uri="{FF2B5EF4-FFF2-40B4-BE49-F238E27FC236}">
                  <a16:creationId xmlns:a16="http://schemas.microsoft.com/office/drawing/2014/main" id="{D0F8AE70-7885-449C-4D49-389D99DC7396}"/>
                </a:ext>
              </a:extLst>
            </p:cNvPr>
            <p:cNvSpPr/>
            <p:nvPr/>
          </p:nvSpPr>
          <p:spPr>
            <a:xfrm>
              <a:off x="4473937" y="361117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61" name="Rechteck 60">
              <a:extLst>
                <a:ext uri="{FF2B5EF4-FFF2-40B4-BE49-F238E27FC236}">
                  <a16:creationId xmlns:a16="http://schemas.microsoft.com/office/drawing/2014/main" id="{D635C368-595D-7E97-FBEF-74E31A8036FB}"/>
                </a:ext>
              </a:extLst>
            </p:cNvPr>
            <p:cNvSpPr/>
            <p:nvPr/>
          </p:nvSpPr>
          <p:spPr>
            <a:xfrm>
              <a:off x="5869676" y="3611125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  <p:cxnSp>
        <p:nvCxnSpPr>
          <p:cNvPr id="27" name="Gerade Verbindung 26">
            <a:extLst>
              <a:ext uri="{FF2B5EF4-FFF2-40B4-BE49-F238E27FC236}">
                <a16:creationId xmlns:a16="http://schemas.microsoft.com/office/drawing/2014/main" id="{9348741A-958E-083F-8A1D-54073C29F643}"/>
              </a:ext>
            </a:extLst>
          </p:cNvPr>
          <p:cNvCxnSpPr/>
          <p:nvPr/>
        </p:nvCxnSpPr>
        <p:spPr>
          <a:xfrm>
            <a:off x="1136018" y="1852246"/>
            <a:ext cx="6779294" cy="0"/>
          </a:xfrm>
          <a:prstGeom prst="line">
            <a:avLst/>
          </a:prstGeom>
          <a:ln>
            <a:tailEnd type="triangle" w="lg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538" name="Gruppieren 537">
            <a:extLst>
              <a:ext uri="{FF2B5EF4-FFF2-40B4-BE49-F238E27FC236}">
                <a16:creationId xmlns:a16="http://schemas.microsoft.com/office/drawing/2014/main" id="{9479C5A7-64AD-3C5F-2551-EF16A1A8542A}"/>
              </a:ext>
            </a:extLst>
          </p:cNvPr>
          <p:cNvGrpSpPr/>
          <p:nvPr/>
        </p:nvGrpSpPr>
        <p:grpSpPr>
          <a:xfrm>
            <a:off x="869151" y="1957547"/>
            <a:ext cx="7870057" cy="1092420"/>
            <a:chOff x="869151" y="1957547"/>
            <a:chExt cx="7870057" cy="1092420"/>
          </a:xfrm>
        </p:grpSpPr>
        <p:sp>
          <p:nvSpPr>
            <p:cNvPr id="512" name="Text Placeholder 2">
              <a:extLst>
                <a:ext uri="{FF2B5EF4-FFF2-40B4-BE49-F238E27FC236}">
                  <a16:creationId xmlns:a16="http://schemas.microsoft.com/office/drawing/2014/main" id="{DA447945-E247-6CC4-A79C-88BA3D799384}"/>
                </a:ext>
              </a:extLst>
            </p:cNvPr>
            <p:cNvSpPr txBox="1">
              <a:spLocks/>
            </p:cNvSpPr>
            <p:nvPr/>
          </p:nvSpPr>
          <p:spPr>
            <a:xfrm>
              <a:off x="869151" y="1957547"/>
              <a:ext cx="7405698" cy="431060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lIns="91424" tIns="91424" rIns="91424" bIns="91424">
              <a:normAutofit lnSpcReduction="10000"/>
            </a:bodyPr>
            <a:lstStyle>
              <a:lvl1pPr marL="457189" marR="0" indent="-355590" algn="l" defTabSz="914400" rtl="0" latinLnBrk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Helvetica"/>
                <a:buChar char="▪"/>
                <a:tabLst/>
                <a:defRPr sz="2000" b="0" i="0" u="none" strike="noStrike" cap="none" spc="0" baseline="0">
                  <a:solidFill>
                    <a:srgbClr val="000000"/>
                  </a:solidFill>
                  <a:uFillTx/>
                  <a:latin typeface="Avenir Book"/>
                  <a:ea typeface="Avenir Book"/>
                  <a:cs typeface="Avenir Book"/>
                  <a:sym typeface="Avenir Book"/>
                </a:defRPr>
              </a:lvl1pPr>
              <a:lvl2pPr marL="914377" marR="0" indent="-355590" algn="l" defTabSz="914400" rtl="0" latinLnBrk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Helvetica"/>
                <a:buChar char="□"/>
                <a:tabLst/>
                <a:defRPr sz="2000" b="0" i="0" u="none" strike="noStrike" cap="none" spc="0" baseline="0">
                  <a:solidFill>
                    <a:srgbClr val="000000"/>
                  </a:solidFill>
                  <a:uFillTx/>
                  <a:latin typeface="Avenir Book"/>
                  <a:ea typeface="Avenir Book"/>
                  <a:cs typeface="Avenir Book"/>
                  <a:sym typeface="Avenir Book"/>
                </a:defRPr>
              </a:lvl2pPr>
              <a:lvl3pPr marL="1371565" marR="0" indent="-355590" algn="l" defTabSz="914400" rtl="0" latinLnBrk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Helvetica"/>
                <a:buChar char="□"/>
                <a:tabLst/>
                <a:defRPr sz="2000" b="0" i="0" u="none" strike="noStrike" cap="none" spc="0" baseline="0">
                  <a:solidFill>
                    <a:srgbClr val="000000"/>
                  </a:solidFill>
                  <a:uFillTx/>
                  <a:latin typeface="Avenir Book"/>
                  <a:ea typeface="Avenir Book"/>
                  <a:cs typeface="Avenir Book"/>
                  <a:sym typeface="Avenir Book"/>
                </a:defRPr>
              </a:lvl3pPr>
              <a:lvl4pPr marL="1828754" marR="0" indent="-355590" algn="l" defTabSz="914400" rtl="0" latinLnBrk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Helvetica"/>
                <a:buChar char="□"/>
                <a:tabLst/>
                <a:defRPr sz="2000" b="0" i="0" u="none" strike="noStrike" cap="none" spc="0" baseline="0">
                  <a:solidFill>
                    <a:srgbClr val="000000"/>
                  </a:solidFill>
                  <a:uFillTx/>
                  <a:latin typeface="Avenir Book"/>
                  <a:ea typeface="Avenir Book"/>
                  <a:cs typeface="Avenir Book"/>
                  <a:sym typeface="Avenir Book"/>
                </a:defRPr>
              </a:lvl4pPr>
              <a:lvl5pPr marL="2285943" marR="0" indent="-355591" algn="l" defTabSz="914400" rtl="0" latinLnBrk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Helvetica"/>
                <a:buChar char="○"/>
                <a:tabLst/>
                <a:defRPr sz="2000" b="0" i="0" u="none" strike="noStrike" cap="none" spc="0" baseline="0">
                  <a:solidFill>
                    <a:srgbClr val="000000"/>
                  </a:solidFill>
                  <a:uFillTx/>
                  <a:latin typeface="Avenir Book"/>
                  <a:ea typeface="Avenir Book"/>
                  <a:cs typeface="Avenir Book"/>
                  <a:sym typeface="Avenir Book"/>
                </a:defRPr>
              </a:lvl5pPr>
              <a:lvl6pPr marL="2743200" marR="0" indent="-355600" algn="l" defTabSz="914400" rtl="0" latinLnBrk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Helvetica"/>
                <a:buChar char="■"/>
                <a:tabLst/>
                <a:defRPr sz="2000" b="0" i="0" u="none" strike="noStrike" cap="none" spc="0" baseline="0">
                  <a:solidFill>
                    <a:srgbClr val="000000"/>
                  </a:solidFill>
                  <a:uFillTx/>
                  <a:latin typeface="Avenir Book"/>
                  <a:ea typeface="Avenir Book"/>
                  <a:cs typeface="Avenir Book"/>
                  <a:sym typeface="Avenir Book"/>
                </a:defRPr>
              </a:lvl6pPr>
              <a:lvl7pPr marL="3200400" marR="0" indent="-355600" algn="l" defTabSz="914400" rtl="0" latinLnBrk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Helvetica"/>
                <a:buChar char="●"/>
                <a:tabLst/>
                <a:defRPr sz="2000" b="0" i="0" u="none" strike="noStrike" cap="none" spc="0" baseline="0">
                  <a:solidFill>
                    <a:srgbClr val="000000"/>
                  </a:solidFill>
                  <a:uFillTx/>
                  <a:latin typeface="Avenir Book"/>
                  <a:ea typeface="Avenir Book"/>
                  <a:cs typeface="Avenir Book"/>
                  <a:sym typeface="Avenir Book"/>
                </a:defRPr>
              </a:lvl7pPr>
              <a:lvl8pPr marL="3657600" marR="0" indent="-355600" algn="l" defTabSz="914400" rtl="0" latinLnBrk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Helvetica"/>
                <a:buChar char="○"/>
                <a:tabLst/>
                <a:defRPr sz="2000" b="0" i="0" u="none" strike="noStrike" cap="none" spc="0" baseline="0">
                  <a:solidFill>
                    <a:srgbClr val="000000"/>
                  </a:solidFill>
                  <a:uFillTx/>
                  <a:latin typeface="Avenir Book"/>
                  <a:ea typeface="Avenir Book"/>
                  <a:cs typeface="Avenir Book"/>
                  <a:sym typeface="Avenir Book"/>
                </a:defRPr>
              </a:lvl8pPr>
              <a:lvl9pPr marL="4114800" marR="0" indent="-355600" algn="l" defTabSz="914400" rtl="0" latinLnBrk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Helvetica"/>
                <a:buChar char="■"/>
                <a:tabLst/>
                <a:defRPr sz="2000" b="0" i="0" u="none" strike="noStrike" cap="none" spc="0" baseline="0">
                  <a:solidFill>
                    <a:srgbClr val="000000"/>
                  </a:solidFill>
                  <a:uFillTx/>
                  <a:latin typeface="Avenir Book"/>
                  <a:ea typeface="Avenir Book"/>
                  <a:cs typeface="Avenir Book"/>
                  <a:sym typeface="Avenir Book"/>
                </a:defRPr>
              </a:lvl9pPr>
            </a:lstStyle>
            <a:p>
              <a:pPr indent="-330192">
                <a:buSzPts val="1700"/>
                <a:defRPr sz="1700"/>
              </a:pPr>
              <a:r>
                <a:rPr lang="en-US" dirty="0"/>
                <a:t>realistic - start without package setup, testing</a:t>
              </a:r>
            </a:p>
            <a:p>
              <a:pPr indent="-330192" hangingPunct="1">
                <a:buSzPts val="1700"/>
                <a:defRPr sz="1700"/>
              </a:pPr>
              <a:endParaRPr lang="en-US" sz="1700" dirty="0"/>
            </a:p>
          </p:txBody>
        </p:sp>
        <p:sp>
          <p:nvSpPr>
            <p:cNvPr id="513" name="Rechteck 512">
              <a:extLst>
                <a:ext uri="{FF2B5EF4-FFF2-40B4-BE49-F238E27FC236}">
                  <a16:creationId xmlns:a16="http://schemas.microsoft.com/office/drawing/2014/main" id="{8E390D79-28AD-E733-A04B-1DCE6B62CBB8}"/>
                </a:ext>
              </a:extLst>
            </p:cNvPr>
            <p:cNvSpPr/>
            <p:nvPr/>
          </p:nvSpPr>
          <p:spPr>
            <a:xfrm>
              <a:off x="6606329" y="2434387"/>
              <a:ext cx="2132879" cy="246219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25400" cap="flat">
              <a:solidFill>
                <a:schemeClr val="accent5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publish (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restructure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, fix)</a:t>
              </a:r>
            </a:p>
          </p:txBody>
        </p:sp>
        <p:sp>
          <p:nvSpPr>
            <p:cNvPr id="514" name="Rechteck 513">
              <a:extLst>
                <a:ext uri="{FF2B5EF4-FFF2-40B4-BE49-F238E27FC236}">
                  <a16:creationId xmlns:a16="http://schemas.microsoft.com/office/drawing/2014/main" id="{FB6D2753-0BC6-68E5-B956-D22948A9DCC0}"/>
                </a:ext>
              </a:extLst>
            </p:cNvPr>
            <p:cNvSpPr/>
            <p:nvPr/>
          </p:nvSpPr>
          <p:spPr>
            <a:xfrm>
              <a:off x="1147742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15" name="Textfeld 514">
              <a:extLst>
                <a:ext uri="{FF2B5EF4-FFF2-40B4-BE49-F238E27FC236}">
                  <a16:creationId xmlns:a16="http://schemas.microsoft.com/office/drawing/2014/main" id="{7439ED60-4EFF-8BD9-4025-96124C94520F}"/>
                </a:ext>
              </a:extLst>
            </p:cNvPr>
            <p:cNvSpPr txBox="1"/>
            <p:nvPr/>
          </p:nvSpPr>
          <p:spPr>
            <a:xfrm>
              <a:off x="1147742" y="2692919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data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</a:p>
          </p:txBody>
        </p:sp>
        <p:sp>
          <p:nvSpPr>
            <p:cNvPr id="516" name="Textfeld 515">
              <a:extLst>
                <a:ext uri="{FF2B5EF4-FFF2-40B4-BE49-F238E27FC236}">
                  <a16:creationId xmlns:a16="http://schemas.microsoft.com/office/drawing/2014/main" id="{A88DC797-F22E-99E4-39A5-AB75B5C2151E}"/>
                </a:ext>
              </a:extLst>
            </p:cNvPr>
            <p:cNvSpPr txBox="1"/>
            <p:nvPr/>
          </p:nvSpPr>
          <p:spPr>
            <a:xfrm>
              <a:off x="1565030" y="2711413"/>
              <a:ext cx="417289" cy="3385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clust</a:t>
              </a:r>
              <a:r>
                <a:rPr lang="de-DE" sz="800" dirty="0"/>
                <a:t> </a:t>
              </a:r>
              <a:r>
                <a:rPr lang="de-DE" sz="800" dirty="0" err="1"/>
                <a:t>alg</a:t>
              </a:r>
              <a:r>
                <a:rPr lang="de-DE" sz="800" dirty="0"/>
                <a:t> 1</a:t>
              </a:r>
            </a:p>
          </p:txBody>
        </p:sp>
        <p:sp>
          <p:nvSpPr>
            <p:cNvPr id="517" name="Textfeld 516">
              <a:extLst>
                <a:ext uri="{FF2B5EF4-FFF2-40B4-BE49-F238E27FC236}">
                  <a16:creationId xmlns:a16="http://schemas.microsoft.com/office/drawing/2014/main" id="{D76AD648-3ED4-A196-B6A8-893DDCA98251}"/>
                </a:ext>
              </a:extLst>
            </p:cNvPr>
            <p:cNvSpPr txBox="1"/>
            <p:nvPr/>
          </p:nvSpPr>
          <p:spPr>
            <a:xfrm>
              <a:off x="3221347" y="2706431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…</a:t>
              </a:r>
            </a:p>
          </p:txBody>
        </p:sp>
        <p:sp>
          <p:nvSpPr>
            <p:cNvPr id="518" name="Textfeld 517">
              <a:extLst>
                <a:ext uri="{FF2B5EF4-FFF2-40B4-BE49-F238E27FC236}">
                  <a16:creationId xmlns:a16="http://schemas.microsoft.com/office/drawing/2014/main" id="{2C7E7430-4672-5208-A88D-76D38BE98FBE}"/>
                </a:ext>
              </a:extLst>
            </p:cNvPr>
            <p:cNvSpPr txBox="1"/>
            <p:nvPr/>
          </p:nvSpPr>
          <p:spPr>
            <a:xfrm>
              <a:off x="2804058" y="2713822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fig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1" name="Rechteck 520">
              <a:extLst>
                <a:ext uri="{FF2B5EF4-FFF2-40B4-BE49-F238E27FC236}">
                  <a16:creationId xmlns:a16="http://schemas.microsoft.com/office/drawing/2014/main" id="{EA119D04-F880-49CA-526C-383839FB5CE9}"/>
                </a:ext>
              </a:extLst>
            </p:cNvPr>
            <p:cNvSpPr/>
            <p:nvPr/>
          </p:nvSpPr>
          <p:spPr>
            <a:xfrm>
              <a:off x="1565031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2" name="Rechteck 521">
              <a:extLst>
                <a:ext uri="{FF2B5EF4-FFF2-40B4-BE49-F238E27FC236}">
                  <a16:creationId xmlns:a16="http://schemas.microsoft.com/office/drawing/2014/main" id="{00E6ACFB-6F58-4483-9F09-C47272B0A6D7}"/>
                </a:ext>
              </a:extLst>
            </p:cNvPr>
            <p:cNvSpPr/>
            <p:nvPr/>
          </p:nvSpPr>
          <p:spPr>
            <a:xfrm>
              <a:off x="1982320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3" name="Rechteck 522">
              <a:extLst>
                <a:ext uri="{FF2B5EF4-FFF2-40B4-BE49-F238E27FC236}">
                  <a16:creationId xmlns:a16="http://schemas.microsoft.com/office/drawing/2014/main" id="{3BB6A1D2-E179-BE93-B3BC-0D49B73955F2}"/>
                </a:ext>
              </a:extLst>
            </p:cNvPr>
            <p:cNvSpPr/>
            <p:nvPr/>
          </p:nvSpPr>
          <p:spPr>
            <a:xfrm>
              <a:off x="2816088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4" name="Rechteck 523">
              <a:extLst>
                <a:ext uri="{FF2B5EF4-FFF2-40B4-BE49-F238E27FC236}">
                  <a16:creationId xmlns:a16="http://schemas.microsoft.com/office/drawing/2014/main" id="{34E635D8-9145-49C1-07E4-A3BAD1826333}"/>
                </a:ext>
              </a:extLst>
            </p:cNvPr>
            <p:cNvSpPr/>
            <p:nvPr/>
          </p:nvSpPr>
          <p:spPr>
            <a:xfrm>
              <a:off x="3238774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5" name="Rechteck 524">
              <a:extLst>
                <a:ext uri="{FF2B5EF4-FFF2-40B4-BE49-F238E27FC236}">
                  <a16:creationId xmlns:a16="http://schemas.microsoft.com/office/drawing/2014/main" id="{0C615961-7E17-2F36-99BA-AD7EE0CAFDEA}"/>
                </a:ext>
              </a:extLst>
            </p:cNvPr>
            <p:cNvSpPr/>
            <p:nvPr/>
          </p:nvSpPr>
          <p:spPr>
            <a:xfrm>
              <a:off x="4072232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6" name="Rechteck 525">
              <a:extLst>
                <a:ext uri="{FF2B5EF4-FFF2-40B4-BE49-F238E27FC236}">
                  <a16:creationId xmlns:a16="http://schemas.microsoft.com/office/drawing/2014/main" id="{E7BDD5DA-1948-6AE0-BD9B-DFD07898363B}"/>
                </a:ext>
              </a:extLst>
            </p:cNvPr>
            <p:cNvSpPr/>
            <p:nvPr/>
          </p:nvSpPr>
          <p:spPr>
            <a:xfrm>
              <a:off x="4497339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7" name="Rechteck 526">
              <a:extLst>
                <a:ext uri="{FF2B5EF4-FFF2-40B4-BE49-F238E27FC236}">
                  <a16:creationId xmlns:a16="http://schemas.microsoft.com/office/drawing/2014/main" id="{C25D07FF-68FA-5619-1A74-01E9337B6AEC}"/>
                </a:ext>
              </a:extLst>
            </p:cNvPr>
            <p:cNvSpPr/>
            <p:nvPr/>
          </p:nvSpPr>
          <p:spPr>
            <a:xfrm>
              <a:off x="4914628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8" name="Rechteck 527">
              <a:extLst>
                <a:ext uri="{FF2B5EF4-FFF2-40B4-BE49-F238E27FC236}">
                  <a16:creationId xmlns:a16="http://schemas.microsoft.com/office/drawing/2014/main" id="{A78A8C45-54C2-CA25-33F3-59A0E3AF4B0D}"/>
                </a:ext>
              </a:extLst>
            </p:cNvPr>
            <p:cNvSpPr/>
            <p:nvPr/>
          </p:nvSpPr>
          <p:spPr>
            <a:xfrm>
              <a:off x="5753956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9" name="Rechteck 528">
              <a:extLst>
                <a:ext uri="{FF2B5EF4-FFF2-40B4-BE49-F238E27FC236}">
                  <a16:creationId xmlns:a16="http://schemas.microsoft.com/office/drawing/2014/main" id="{70CA9F2A-9CE1-AC07-6ED7-D711EA5F1C8B}"/>
                </a:ext>
              </a:extLst>
            </p:cNvPr>
            <p:cNvSpPr/>
            <p:nvPr/>
          </p:nvSpPr>
          <p:spPr>
            <a:xfrm>
              <a:off x="6177409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30" name="Textfeld 529">
              <a:extLst>
                <a:ext uri="{FF2B5EF4-FFF2-40B4-BE49-F238E27FC236}">
                  <a16:creationId xmlns:a16="http://schemas.microsoft.com/office/drawing/2014/main" id="{583A5535-E00B-7295-9350-461C6A925D44}"/>
                </a:ext>
              </a:extLst>
            </p:cNvPr>
            <p:cNvSpPr txBox="1"/>
            <p:nvPr/>
          </p:nvSpPr>
          <p:spPr>
            <a:xfrm>
              <a:off x="1982319" y="2706431"/>
              <a:ext cx="417289" cy="3385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clust</a:t>
              </a:r>
              <a:r>
                <a:rPr lang="de-DE" sz="800" dirty="0"/>
                <a:t> </a:t>
              </a:r>
              <a:r>
                <a:rPr lang="de-DE" sz="800" dirty="0" err="1"/>
                <a:t>alg</a:t>
              </a:r>
              <a:r>
                <a:rPr lang="de-DE" sz="800" dirty="0"/>
                <a:t> 2</a:t>
              </a:r>
            </a:p>
          </p:txBody>
        </p:sp>
        <p:sp>
          <p:nvSpPr>
            <p:cNvPr id="532" name="Rechteck 531">
              <a:extLst>
                <a:ext uri="{FF2B5EF4-FFF2-40B4-BE49-F238E27FC236}">
                  <a16:creationId xmlns:a16="http://schemas.microsoft.com/office/drawing/2014/main" id="{33BEC626-0C65-5457-EFED-DE3C2D868D4C}"/>
                </a:ext>
              </a:extLst>
            </p:cNvPr>
            <p:cNvSpPr/>
            <p:nvPr/>
          </p:nvSpPr>
          <p:spPr>
            <a:xfrm>
              <a:off x="2388924" y="2289317"/>
              <a:ext cx="417289" cy="553996"/>
            </a:xfrm>
            <a:prstGeom prst="rect">
              <a:avLst/>
            </a:prstGeom>
            <a:solidFill>
              <a:schemeClr val="accent2"/>
            </a:solidFill>
            <a:ln w="25400" cap="flat">
              <a:solidFill>
                <a:schemeClr val="accent2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re-structure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33" name="Rechteck 532">
              <a:extLst>
                <a:ext uri="{FF2B5EF4-FFF2-40B4-BE49-F238E27FC236}">
                  <a16:creationId xmlns:a16="http://schemas.microsoft.com/office/drawing/2014/main" id="{5A80A62A-9442-9680-C30A-82D18127C59F}"/>
                </a:ext>
              </a:extLst>
            </p:cNvPr>
            <p:cNvSpPr/>
            <p:nvPr/>
          </p:nvSpPr>
          <p:spPr>
            <a:xfrm>
              <a:off x="3636481" y="2301936"/>
              <a:ext cx="417289" cy="553996"/>
            </a:xfrm>
            <a:prstGeom prst="rect">
              <a:avLst/>
            </a:prstGeom>
            <a:solidFill>
              <a:schemeClr val="accent2"/>
            </a:solidFill>
            <a:ln w="25400" cap="flat">
              <a:solidFill>
                <a:schemeClr val="accent2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fix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imports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34" name="Rechteck 533">
              <a:extLst>
                <a:ext uri="{FF2B5EF4-FFF2-40B4-BE49-F238E27FC236}">
                  <a16:creationId xmlns:a16="http://schemas.microsoft.com/office/drawing/2014/main" id="{D1563319-A062-0D73-4CF1-7DF984175EEA}"/>
                </a:ext>
              </a:extLst>
            </p:cNvPr>
            <p:cNvSpPr/>
            <p:nvPr/>
          </p:nvSpPr>
          <p:spPr>
            <a:xfrm>
              <a:off x="5320286" y="2293075"/>
              <a:ext cx="417289" cy="553996"/>
            </a:xfrm>
            <a:prstGeom prst="rect">
              <a:avLst/>
            </a:prstGeom>
            <a:solidFill>
              <a:schemeClr val="accent2"/>
            </a:solidFill>
            <a:ln w="25400" cap="flat">
              <a:solidFill>
                <a:schemeClr val="accent2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de-DE" sz="1000" dirty="0" err="1"/>
                <a:t>search</a:t>
              </a:r>
              <a:r>
                <a:rPr lang="de-DE" sz="1000" dirty="0"/>
                <a:t> </a:t>
              </a:r>
              <a:r>
                <a:rPr lang="de-DE" sz="1000" dirty="0" err="1"/>
                <a:t>for</a:t>
              </a:r>
              <a:r>
                <a:rPr lang="de-DE" sz="1000" dirty="0"/>
                <a:t> code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7758512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6000"/>
            <a:ext cx="7405698" cy="3897880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start with package setup</a:t>
            </a:r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r>
              <a:rPr lang="en-US" dirty="0"/>
              <a:t>start without package setup</a:t>
            </a:r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r>
              <a:rPr lang="en-US" sz="1700" dirty="0">
                <a:sym typeface="Wingdings" pitchFamily="2" charset="2"/>
              </a:rPr>
              <a:t> for a small, short project, a package setup might take longer </a:t>
            </a:r>
            <a:br>
              <a:rPr lang="en-US" sz="1700" dirty="0">
                <a:sym typeface="Wingdings" pitchFamily="2" charset="2"/>
              </a:rPr>
            </a:br>
            <a:r>
              <a:rPr lang="en-US" sz="1700" dirty="0">
                <a:sym typeface="Wingdings" pitchFamily="2" charset="2"/>
              </a:rPr>
              <a:t>(but it will still be much better to pick back up later)</a:t>
            </a:r>
            <a:endParaRPr lang="en-US" sz="1700" dirty="0"/>
          </a:p>
          <a:p>
            <a:pPr indent="-330192">
              <a:buSzPts val="1700"/>
              <a:defRPr sz="1700"/>
            </a:pPr>
            <a:endParaRPr lang="en-US" dirty="0"/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57</a:t>
            </a:fld>
            <a:endParaRPr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B36D9A19-67A0-E701-A022-DDAA942995AB}"/>
              </a:ext>
            </a:extLst>
          </p:cNvPr>
          <p:cNvSpPr/>
          <p:nvPr/>
        </p:nvSpPr>
        <p:spPr>
          <a:xfrm>
            <a:off x="4547216" y="1281885"/>
            <a:ext cx="485512" cy="2462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update</a:t>
            </a:r>
          </a:p>
        </p:txBody>
      </p:sp>
      <p:grpSp>
        <p:nvGrpSpPr>
          <p:cNvPr id="10" name="Gruppieren 9">
            <a:extLst>
              <a:ext uri="{FF2B5EF4-FFF2-40B4-BE49-F238E27FC236}">
                <a16:creationId xmlns:a16="http://schemas.microsoft.com/office/drawing/2014/main" id="{836E7AD6-4E88-65FF-93BD-EB97C4AFB101}"/>
              </a:ext>
            </a:extLst>
          </p:cNvPr>
          <p:cNvGrpSpPr/>
          <p:nvPr/>
        </p:nvGrpSpPr>
        <p:grpSpPr>
          <a:xfrm>
            <a:off x="2109009" y="1275714"/>
            <a:ext cx="1188000" cy="476574"/>
            <a:chOff x="2109009" y="1275714"/>
            <a:chExt cx="1188000" cy="476574"/>
          </a:xfrm>
        </p:grpSpPr>
        <p:sp>
          <p:nvSpPr>
            <p:cNvPr id="17" name="Rechteck 16">
              <a:extLst>
                <a:ext uri="{FF2B5EF4-FFF2-40B4-BE49-F238E27FC236}">
                  <a16:creationId xmlns:a16="http://schemas.microsoft.com/office/drawing/2014/main" id="{F9FE42DB-DEC5-93B1-2471-AD762DB9E1A0}"/>
                </a:ext>
              </a:extLst>
            </p:cNvPr>
            <p:cNvSpPr/>
            <p:nvPr/>
          </p:nvSpPr>
          <p:spPr>
            <a:xfrm>
              <a:off x="2109009" y="1275714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0" name="Textfeld 19">
              <a:extLst>
                <a:ext uri="{FF2B5EF4-FFF2-40B4-BE49-F238E27FC236}">
                  <a16:creationId xmlns:a16="http://schemas.microsoft.com/office/drawing/2014/main" id="{185B5F31-72F3-8B6E-B5C6-6926F50BE425}"/>
                </a:ext>
              </a:extLst>
            </p:cNvPr>
            <p:cNvSpPr txBox="1"/>
            <p:nvPr/>
          </p:nvSpPr>
          <p:spPr>
            <a:xfrm>
              <a:off x="2109009" y="1536844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data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cleanup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  <p:grpSp>
        <p:nvGrpSpPr>
          <p:cNvPr id="11" name="Gruppieren 10">
            <a:extLst>
              <a:ext uri="{FF2B5EF4-FFF2-40B4-BE49-F238E27FC236}">
                <a16:creationId xmlns:a16="http://schemas.microsoft.com/office/drawing/2014/main" id="{2FE5F6EC-E6BC-0F69-58C4-74CB357F5C06}"/>
              </a:ext>
            </a:extLst>
          </p:cNvPr>
          <p:cNvGrpSpPr/>
          <p:nvPr/>
        </p:nvGrpSpPr>
        <p:grpSpPr>
          <a:xfrm>
            <a:off x="3330241" y="1275432"/>
            <a:ext cx="1188000" cy="481533"/>
            <a:chOff x="3330241" y="1275432"/>
            <a:chExt cx="1188000" cy="481533"/>
          </a:xfrm>
        </p:grpSpPr>
        <p:sp>
          <p:nvSpPr>
            <p:cNvPr id="18" name="Rechteck 17">
              <a:extLst>
                <a:ext uri="{FF2B5EF4-FFF2-40B4-BE49-F238E27FC236}">
                  <a16:creationId xmlns:a16="http://schemas.microsoft.com/office/drawing/2014/main" id="{9F481AE6-4AA7-2DE1-B7B2-4417B1B8A6D3}"/>
                </a:ext>
              </a:extLst>
            </p:cNvPr>
            <p:cNvSpPr/>
            <p:nvPr/>
          </p:nvSpPr>
          <p:spPr>
            <a:xfrm>
              <a:off x="3330241" y="1275432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2" name="Textfeld 21">
              <a:extLst>
                <a:ext uri="{FF2B5EF4-FFF2-40B4-BE49-F238E27FC236}">
                  <a16:creationId xmlns:a16="http://schemas.microsoft.com/office/drawing/2014/main" id="{1AFF33A5-69FA-A9C9-09CC-F86DEB1155E3}"/>
                </a:ext>
              </a:extLst>
            </p:cNvPr>
            <p:cNvSpPr txBox="1"/>
            <p:nvPr/>
          </p:nvSpPr>
          <p:spPr>
            <a:xfrm>
              <a:off x="3330241" y="1541521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implement</a:t>
              </a:r>
              <a:r>
                <a:rPr lang="de-DE" sz="800" dirty="0"/>
                <a:t> </a:t>
              </a:r>
              <a:r>
                <a:rPr lang="de-DE" sz="800" dirty="0" err="1"/>
                <a:t>clustering</a:t>
              </a:r>
              <a:r>
                <a:rPr lang="de-DE" sz="800" dirty="0"/>
                <a:t> </a:t>
              </a:r>
              <a:r>
                <a:rPr lang="de-DE" sz="800" dirty="0" err="1"/>
                <a:t>algorithm</a:t>
              </a:r>
              <a:endParaRPr lang="de-DE" sz="800" dirty="0"/>
            </a:p>
          </p:txBody>
        </p:sp>
      </p:grp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FC457BB1-EC60-A3F4-BB6B-B8BC0CFCA054}"/>
              </a:ext>
            </a:extLst>
          </p:cNvPr>
          <p:cNvGrpSpPr/>
          <p:nvPr/>
        </p:nvGrpSpPr>
        <p:grpSpPr>
          <a:xfrm>
            <a:off x="5050770" y="1281885"/>
            <a:ext cx="1188000" cy="476855"/>
            <a:chOff x="5050770" y="1281885"/>
            <a:chExt cx="1188000" cy="476855"/>
          </a:xfrm>
        </p:grpSpPr>
        <p:sp>
          <p:nvSpPr>
            <p:cNvPr id="19" name="Rechteck 18">
              <a:extLst>
                <a:ext uri="{FF2B5EF4-FFF2-40B4-BE49-F238E27FC236}">
                  <a16:creationId xmlns:a16="http://schemas.microsoft.com/office/drawing/2014/main" id="{E237BFD7-3F10-D2F5-4BB5-F4636199B4AF}"/>
                </a:ext>
              </a:extLst>
            </p:cNvPr>
            <p:cNvSpPr/>
            <p:nvPr/>
          </p:nvSpPr>
          <p:spPr>
            <a:xfrm>
              <a:off x="5050770" y="1281885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3" name="Textfeld 22">
              <a:extLst>
                <a:ext uri="{FF2B5EF4-FFF2-40B4-BE49-F238E27FC236}">
                  <a16:creationId xmlns:a16="http://schemas.microsoft.com/office/drawing/2014/main" id="{AACC8C0E-4A8A-2DE8-31F1-0FDA6CBCF831}"/>
                </a:ext>
              </a:extLst>
            </p:cNvPr>
            <p:cNvSpPr txBox="1"/>
            <p:nvPr/>
          </p:nvSpPr>
          <p:spPr>
            <a:xfrm>
              <a:off x="5050770" y="1543296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test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second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clustering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algorithm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  <p:grpSp>
        <p:nvGrpSpPr>
          <p:cNvPr id="13" name="Gruppieren 12">
            <a:extLst>
              <a:ext uri="{FF2B5EF4-FFF2-40B4-BE49-F238E27FC236}">
                <a16:creationId xmlns:a16="http://schemas.microsoft.com/office/drawing/2014/main" id="{70F0E72E-822C-B1D2-F338-50573276D99E}"/>
              </a:ext>
            </a:extLst>
          </p:cNvPr>
          <p:cNvGrpSpPr/>
          <p:nvPr/>
        </p:nvGrpSpPr>
        <p:grpSpPr>
          <a:xfrm>
            <a:off x="6758457" y="1281885"/>
            <a:ext cx="1203190" cy="476856"/>
            <a:chOff x="6758457" y="1281885"/>
            <a:chExt cx="1203190" cy="476856"/>
          </a:xfrm>
        </p:grpSpPr>
        <p:sp>
          <p:nvSpPr>
            <p:cNvPr id="21" name="Rechteck 20">
              <a:extLst>
                <a:ext uri="{FF2B5EF4-FFF2-40B4-BE49-F238E27FC236}">
                  <a16:creationId xmlns:a16="http://schemas.microsoft.com/office/drawing/2014/main" id="{8284032A-E765-D4D4-8F50-527FA2E67FFF}"/>
                </a:ext>
              </a:extLst>
            </p:cNvPr>
            <p:cNvSpPr/>
            <p:nvPr/>
          </p:nvSpPr>
          <p:spPr>
            <a:xfrm>
              <a:off x="6758457" y="1281885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4" name="Textfeld 23">
              <a:extLst>
                <a:ext uri="{FF2B5EF4-FFF2-40B4-BE49-F238E27FC236}">
                  <a16:creationId xmlns:a16="http://schemas.microsoft.com/office/drawing/2014/main" id="{3B0635A0-6636-C314-2C10-5B6AE8CFEE51}"/>
                </a:ext>
              </a:extLst>
            </p:cNvPr>
            <p:cNvSpPr txBox="1"/>
            <p:nvPr/>
          </p:nvSpPr>
          <p:spPr>
            <a:xfrm>
              <a:off x="6773647" y="1543297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create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figure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  <p:sp>
        <p:nvSpPr>
          <p:cNvPr id="25" name="Rechteck 24">
            <a:extLst>
              <a:ext uri="{FF2B5EF4-FFF2-40B4-BE49-F238E27FC236}">
                <a16:creationId xmlns:a16="http://schemas.microsoft.com/office/drawing/2014/main" id="{93B35A9A-C56C-42A5-20C8-90C5BEE74EB6}"/>
              </a:ext>
            </a:extLst>
          </p:cNvPr>
          <p:cNvSpPr/>
          <p:nvPr/>
        </p:nvSpPr>
        <p:spPr>
          <a:xfrm>
            <a:off x="6256812" y="1281885"/>
            <a:ext cx="485512" cy="2462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update</a:t>
            </a:r>
          </a:p>
        </p:txBody>
      </p:sp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A66F850F-D254-20B0-33D6-DD820C8514A1}"/>
              </a:ext>
            </a:extLst>
          </p:cNvPr>
          <p:cNvGrpSpPr/>
          <p:nvPr/>
        </p:nvGrpSpPr>
        <p:grpSpPr>
          <a:xfrm>
            <a:off x="887777" y="1275714"/>
            <a:ext cx="1221232" cy="1083387"/>
            <a:chOff x="887777" y="1275714"/>
            <a:chExt cx="1221232" cy="1083387"/>
          </a:xfrm>
        </p:grpSpPr>
        <p:sp>
          <p:nvSpPr>
            <p:cNvPr id="2" name="Rechteck 1">
              <a:extLst>
                <a:ext uri="{FF2B5EF4-FFF2-40B4-BE49-F238E27FC236}">
                  <a16:creationId xmlns:a16="http://schemas.microsoft.com/office/drawing/2014/main" id="{094CBE69-0DCA-6B91-8015-F2800F412DA3}"/>
                </a:ext>
              </a:extLst>
            </p:cNvPr>
            <p:cNvSpPr/>
            <p:nvPr/>
          </p:nvSpPr>
          <p:spPr>
            <a:xfrm>
              <a:off x="1182353" y="1275714"/>
              <a:ext cx="926656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setup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" name="Textfeld 2">
              <a:extLst>
                <a:ext uri="{FF2B5EF4-FFF2-40B4-BE49-F238E27FC236}">
                  <a16:creationId xmlns:a16="http://schemas.microsoft.com/office/drawing/2014/main" id="{9B28C25A-3763-80C2-486F-301BFE40C483}"/>
                </a:ext>
              </a:extLst>
            </p:cNvPr>
            <p:cNvSpPr txBox="1"/>
            <p:nvPr/>
          </p:nvSpPr>
          <p:spPr>
            <a:xfrm>
              <a:off x="887777" y="1528104"/>
              <a:ext cx="1188000" cy="8309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up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folders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set</a:t>
              </a:r>
              <a:r>
                <a:rPr lang="de-DE" sz="800" dirty="0"/>
                <a:t> </a:t>
              </a:r>
              <a:r>
                <a:rPr lang="de-DE" sz="800" dirty="0" err="1"/>
                <a:t>up</a:t>
              </a:r>
              <a:r>
                <a:rPr lang="de-DE" sz="800" dirty="0"/>
                <a:t> </a:t>
              </a:r>
              <a:r>
                <a:rPr lang="de-DE" sz="800" dirty="0" err="1"/>
                <a:t>pyproject.toml</a:t>
              </a:r>
              <a:endParaRPr lang="de-DE" sz="800" dirty="0"/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up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README</a:t>
              </a:r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set</a:t>
              </a:r>
              <a:r>
                <a:rPr lang="de-DE" sz="800" dirty="0"/>
                <a:t> </a:t>
              </a:r>
              <a:r>
                <a:rPr lang="de-DE" sz="800" dirty="0" err="1"/>
                <a:t>up</a:t>
              </a:r>
              <a:r>
                <a:rPr lang="de-DE" sz="800" dirty="0"/>
                <a:t> LICENSE</a:t>
              </a:r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up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new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.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py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files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/>
                <a:t>do </a:t>
              </a:r>
              <a:r>
                <a:rPr lang="de-DE" sz="800" dirty="0" err="1"/>
                <a:t>editable</a:t>
              </a:r>
              <a:r>
                <a:rPr lang="de-DE" sz="800" dirty="0"/>
                <a:t> </a:t>
              </a:r>
              <a:r>
                <a:rPr lang="de-DE" sz="800" dirty="0" err="1"/>
                <a:t>pip</a:t>
              </a:r>
              <a:r>
                <a:rPr lang="de-DE" sz="800" dirty="0"/>
                <a:t> </a:t>
              </a:r>
              <a:r>
                <a:rPr lang="de-DE" sz="800" dirty="0" err="1"/>
                <a:t>install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A4E96643-8AD1-724C-7F70-30D8BDC83EC0}"/>
              </a:ext>
            </a:extLst>
          </p:cNvPr>
          <p:cNvGrpSpPr/>
          <p:nvPr/>
        </p:nvGrpSpPr>
        <p:grpSpPr>
          <a:xfrm>
            <a:off x="1136018" y="2388404"/>
            <a:ext cx="6871964" cy="215444"/>
            <a:chOff x="1136018" y="1838390"/>
            <a:chExt cx="6871964" cy="215444"/>
          </a:xfrm>
        </p:grpSpPr>
        <p:cxnSp>
          <p:nvCxnSpPr>
            <p:cNvPr id="7" name="Gerade Verbindung 6">
              <a:extLst>
                <a:ext uri="{FF2B5EF4-FFF2-40B4-BE49-F238E27FC236}">
                  <a16:creationId xmlns:a16="http://schemas.microsoft.com/office/drawing/2014/main" id="{B6C4A13E-7FE3-007D-165A-840CBDA6B49B}"/>
                </a:ext>
              </a:extLst>
            </p:cNvPr>
            <p:cNvCxnSpPr/>
            <p:nvPr/>
          </p:nvCxnSpPr>
          <p:spPr>
            <a:xfrm>
              <a:off x="1136018" y="1858108"/>
              <a:ext cx="6779294" cy="0"/>
            </a:xfrm>
            <a:prstGeom prst="line">
              <a:avLst/>
            </a:prstGeom>
            <a:ln>
              <a:tailEnd type="triangle" w="lg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" name="Textfeld 7">
              <a:extLst>
                <a:ext uri="{FF2B5EF4-FFF2-40B4-BE49-F238E27FC236}">
                  <a16:creationId xmlns:a16="http://schemas.microsoft.com/office/drawing/2014/main" id="{BE73D7E6-70F3-C37B-D558-EE8FDF32C76E}"/>
                </a:ext>
              </a:extLst>
            </p:cNvPr>
            <p:cNvSpPr txBox="1"/>
            <p:nvPr/>
          </p:nvSpPr>
          <p:spPr>
            <a:xfrm>
              <a:off x="6819982" y="1838390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time</a:t>
              </a:r>
            </a:p>
          </p:txBody>
        </p:sp>
      </p:grpSp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214DABB5-DCBF-AD79-A55F-2DF6FBF3C9DE}"/>
              </a:ext>
            </a:extLst>
          </p:cNvPr>
          <p:cNvGrpSpPr/>
          <p:nvPr/>
        </p:nvGrpSpPr>
        <p:grpSpPr>
          <a:xfrm>
            <a:off x="1182353" y="2974832"/>
            <a:ext cx="4862629" cy="481533"/>
            <a:chOff x="1147742" y="1226234"/>
            <a:chExt cx="4862629" cy="481533"/>
          </a:xfrm>
        </p:grpSpPr>
        <p:sp>
          <p:nvSpPr>
            <p:cNvPr id="14" name="Rechteck 13">
              <a:extLst>
                <a:ext uri="{FF2B5EF4-FFF2-40B4-BE49-F238E27FC236}">
                  <a16:creationId xmlns:a16="http://schemas.microsoft.com/office/drawing/2014/main" id="{DBD05B18-F946-DAE8-8C92-BD819BE352EF}"/>
                </a:ext>
              </a:extLst>
            </p:cNvPr>
            <p:cNvSpPr/>
            <p:nvPr/>
          </p:nvSpPr>
          <p:spPr>
            <a:xfrm>
              <a:off x="1147742" y="1226516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15" name="Rechteck 14">
              <a:extLst>
                <a:ext uri="{FF2B5EF4-FFF2-40B4-BE49-F238E27FC236}">
                  <a16:creationId xmlns:a16="http://schemas.microsoft.com/office/drawing/2014/main" id="{DEE59F3A-610E-517A-DBEA-AD30C3E47222}"/>
                </a:ext>
              </a:extLst>
            </p:cNvPr>
            <p:cNvSpPr/>
            <p:nvPr/>
          </p:nvSpPr>
          <p:spPr>
            <a:xfrm>
              <a:off x="2368974" y="1226234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16" name="Rechteck 15">
              <a:extLst>
                <a:ext uri="{FF2B5EF4-FFF2-40B4-BE49-F238E27FC236}">
                  <a16:creationId xmlns:a16="http://schemas.microsoft.com/office/drawing/2014/main" id="{7D2824FD-C69D-D481-7352-E37E86711235}"/>
                </a:ext>
              </a:extLst>
            </p:cNvPr>
            <p:cNvSpPr/>
            <p:nvPr/>
          </p:nvSpPr>
          <p:spPr>
            <a:xfrm>
              <a:off x="3590206" y="1228008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6" name="Textfeld 25">
              <a:extLst>
                <a:ext uri="{FF2B5EF4-FFF2-40B4-BE49-F238E27FC236}">
                  <a16:creationId xmlns:a16="http://schemas.microsoft.com/office/drawing/2014/main" id="{961B3F0F-A84B-C5C4-FA4A-90B1B0C52C8E}"/>
                </a:ext>
              </a:extLst>
            </p:cNvPr>
            <p:cNvSpPr txBox="1"/>
            <p:nvPr/>
          </p:nvSpPr>
          <p:spPr>
            <a:xfrm>
              <a:off x="1147742" y="1487646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data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cleanup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7" name="Rechteck 26">
              <a:extLst>
                <a:ext uri="{FF2B5EF4-FFF2-40B4-BE49-F238E27FC236}">
                  <a16:creationId xmlns:a16="http://schemas.microsoft.com/office/drawing/2014/main" id="{4940FEDA-DDDC-17EB-71B5-4E009806B1D1}"/>
                </a:ext>
              </a:extLst>
            </p:cNvPr>
            <p:cNvSpPr/>
            <p:nvPr/>
          </p:nvSpPr>
          <p:spPr>
            <a:xfrm>
              <a:off x="4807181" y="1228008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8" name="Textfeld 27">
              <a:extLst>
                <a:ext uri="{FF2B5EF4-FFF2-40B4-BE49-F238E27FC236}">
                  <a16:creationId xmlns:a16="http://schemas.microsoft.com/office/drawing/2014/main" id="{3D131D2B-F5F5-DCEA-F1B7-274C8C9431C5}"/>
                </a:ext>
              </a:extLst>
            </p:cNvPr>
            <p:cNvSpPr txBox="1"/>
            <p:nvPr/>
          </p:nvSpPr>
          <p:spPr>
            <a:xfrm>
              <a:off x="2368974" y="1492323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implement</a:t>
              </a:r>
              <a:r>
                <a:rPr lang="de-DE" sz="800" dirty="0"/>
                <a:t> </a:t>
              </a:r>
              <a:r>
                <a:rPr lang="de-DE" sz="800" dirty="0" err="1"/>
                <a:t>clustering</a:t>
              </a:r>
              <a:r>
                <a:rPr lang="de-DE" sz="800" dirty="0"/>
                <a:t> </a:t>
              </a:r>
              <a:r>
                <a:rPr lang="de-DE" sz="800" dirty="0" err="1"/>
                <a:t>algorithm</a:t>
              </a:r>
              <a:endParaRPr lang="de-DE" sz="800" dirty="0"/>
            </a:p>
          </p:txBody>
        </p:sp>
        <p:sp>
          <p:nvSpPr>
            <p:cNvPr id="29" name="Textfeld 28">
              <a:extLst>
                <a:ext uri="{FF2B5EF4-FFF2-40B4-BE49-F238E27FC236}">
                  <a16:creationId xmlns:a16="http://schemas.microsoft.com/office/drawing/2014/main" id="{1EBFEC3A-BEFA-1355-BE20-7837625426DF}"/>
                </a:ext>
              </a:extLst>
            </p:cNvPr>
            <p:cNvSpPr txBox="1"/>
            <p:nvPr/>
          </p:nvSpPr>
          <p:spPr>
            <a:xfrm>
              <a:off x="3590206" y="1489419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test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second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clustering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algorithm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0" name="Textfeld 29">
              <a:extLst>
                <a:ext uri="{FF2B5EF4-FFF2-40B4-BE49-F238E27FC236}">
                  <a16:creationId xmlns:a16="http://schemas.microsoft.com/office/drawing/2014/main" id="{58F5F069-F1DF-0361-BEA0-A4343E9CAF80}"/>
                </a:ext>
              </a:extLst>
            </p:cNvPr>
            <p:cNvSpPr txBox="1"/>
            <p:nvPr/>
          </p:nvSpPr>
          <p:spPr>
            <a:xfrm>
              <a:off x="4822371" y="1489420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create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figure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  <p:sp>
        <p:nvSpPr>
          <p:cNvPr id="34" name="Title 1">
            <a:extLst>
              <a:ext uri="{FF2B5EF4-FFF2-40B4-BE49-F238E27FC236}">
                <a16:creationId xmlns:a16="http://schemas.microsoft.com/office/drawing/2014/main" id="{9F8BC4DB-D91E-3DCE-34C3-B62134ED93E9}"/>
              </a:ext>
            </a:extLst>
          </p:cNvPr>
          <p:cNvSpPr txBox="1">
            <a:spLocks/>
          </p:cNvSpPr>
          <p:nvPr/>
        </p:nvSpPr>
        <p:spPr>
          <a:xfrm>
            <a:off x="869152" y="0"/>
            <a:ext cx="3799102" cy="91237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t">
            <a:normAutofit/>
          </a:bodyPr>
          <a:lstStyle>
            <a:lvl1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1pPr>
            <a:lvl2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2pPr>
            <a:lvl3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3pPr>
            <a:lvl4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4pPr>
            <a:lvl5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5pPr>
            <a:lvl6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6pPr>
            <a:lvl7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7pPr>
            <a:lvl8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8pPr>
            <a:lvl9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9pPr>
          </a:lstStyle>
          <a:p>
            <a:pPr hangingPunct="1"/>
            <a:r>
              <a:rPr lang="en-US"/>
              <a:t>Short projects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0783867"/>
      </p:ext>
    </p:extLst>
  </p:cSld>
  <p:clrMapOvr>
    <a:masterClrMapping/>
  </p:clrMapOvr>
  <p:transition spd="med"/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6000"/>
            <a:ext cx="7405698" cy="537324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start without package setup, testing</a:t>
            </a:r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58</a:t>
            </a:fld>
            <a:endParaRPr/>
          </a:p>
        </p:txBody>
      </p:sp>
      <p:grpSp>
        <p:nvGrpSpPr>
          <p:cNvPr id="33" name="Gruppieren 32">
            <a:extLst>
              <a:ext uri="{FF2B5EF4-FFF2-40B4-BE49-F238E27FC236}">
                <a16:creationId xmlns:a16="http://schemas.microsoft.com/office/drawing/2014/main" id="{37451D4A-C346-F3BC-87E3-5F53A1EC3ED3}"/>
              </a:ext>
            </a:extLst>
          </p:cNvPr>
          <p:cNvGrpSpPr/>
          <p:nvPr/>
        </p:nvGrpSpPr>
        <p:grpSpPr>
          <a:xfrm>
            <a:off x="1147742" y="1226234"/>
            <a:ext cx="4862629" cy="481533"/>
            <a:chOff x="1147742" y="1226234"/>
            <a:chExt cx="4862629" cy="481533"/>
          </a:xfrm>
        </p:grpSpPr>
        <p:sp>
          <p:nvSpPr>
            <p:cNvPr id="7" name="Rechteck 6">
              <a:extLst>
                <a:ext uri="{FF2B5EF4-FFF2-40B4-BE49-F238E27FC236}">
                  <a16:creationId xmlns:a16="http://schemas.microsoft.com/office/drawing/2014/main" id="{6CF244AA-6C44-EA87-B2F9-93C718780779}"/>
                </a:ext>
              </a:extLst>
            </p:cNvPr>
            <p:cNvSpPr/>
            <p:nvPr/>
          </p:nvSpPr>
          <p:spPr>
            <a:xfrm>
              <a:off x="1147742" y="1226516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8" name="Rechteck 7">
              <a:extLst>
                <a:ext uri="{FF2B5EF4-FFF2-40B4-BE49-F238E27FC236}">
                  <a16:creationId xmlns:a16="http://schemas.microsoft.com/office/drawing/2014/main" id="{20D373E2-E0D2-707F-05F7-00F0319074BC}"/>
                </a:ext>
              </a:extLst>
            </p:cNvPr>
            <p:cNvSpPr/>
            <p:nvPr/>
          </p:nvSpPr>
          <p:spPr>
            <a:xfrm>
              <a:off x="2368974" y="1226234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9" name="Rechteck 8">
              <a:extLst>
                <a:ext uri="{FF2B5EF4-FFF2-40B4-BE49-F238E27FC236}">
                  <a16:creationId xmlns:a16="http://schemas.microsoft.com/office/drawing/2014/main" id="{E4228732-E82D-5E58-00DE-8959B8687E5A}"/>
                </a:ext>
              </a:extLst>
            </p:cNvPr>
            <p:cNvSpPr/>
            <p:nvPr/>
          </p:nvSpPr>
          <p:spPr>
            <a:xfrm>
              <a:off x="3590206" y="1228008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11" name="Textfeld 10">
              <a:extLst>
                <a:ext uri="{FF2B5EF4-FFF2-40B4-BE49-F238E27FC236}">
                  <a16:creationId xmlns:a16="http://schemas.microsoft.com/office/drawing/2014/main" id="{4D5014B6-6A67-2F26-9DB9-74AC363BF44A}"/>
                </a:ext>
              </a:extLst>
            </p:cNvPr>
            <p:cNvSpPr txBox="1"/>
            <p:nvPr/>
          </p:nvSpPr>
          <p:spPr>
            <a:xfrm>
              <a:off x="1147742" y="1487646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data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cleanup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12" name="Rechteck 11">
              <a:extLst>
                <a:ext uri="{FF2B5EF4-FFF2-40B4-BE49-F238E27FC236}">
                  <a16:creationId xmlns:a16="http://schemas.microsoft.com/office/drawing/2014/main" id="{7D85768C-348E-FBA2-500F-8B68841E1D64}"/>
                </a:ext>
              </a:extLst>
            </p:cNvPr>
            <p:cNvSpPr/>
            <p:nvPr/>
          </p:nvSpPr>
          <p:spPr>
            <a:xfrm>
              <a:off x="4807181" y="1228008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13" name="Textfeld 12">
              <a:extLst>
                <a:ext uri="{FF2B5EF4-FFF2-40B4-BE49-F238E27FC236}">
                  <a16:creationId xmlns:a16="http://schemas.microsoft.com/office/drawing/2014/main" id="{1AA7DA3D-363C-6A1F-5DB1-BF9DF1B3AAAD}"/>
                </a:ext>
              </a:extLst>
            </p:cNvPr>
            <p:cNvSpPr txBox="1"/>
            <p:nvPr/>
          </p:nvSpPr>
          <p:spPr>
            <a:xfrm>
              <a:off x="2368974" y="1492323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implement</a:t>
              </a:r>
              <a:r>
                <a:rPr lang="de-DE" sz="800" dirty="0"/>
                <a:t> </a:t>
              </a:r>
              <a:r>
                <a:rPr lang="de-DE" sz="800" dirty="0" err="1"/>
                <a:t>clustering</a:t>
              </a:r>
              <a:r>
                <a:rPr lang="de-DE" sz="800" dirty="0"/>
                <a:t> </a:t>
              </a:r>
              <a:r>
                <a:rPr lang="de-DE" sz="800" dirty="0" err="1"/>
                <a:t>algorithm</a:t>
              </a:r>
              <a:endParaRPr lang="de-DE" sz="800" dirty="0"/>
            </a:p>
          </p:txBody>
        </p:sp>
        <p:sp>
          <p:nvSpPr>
            <p:cNvPr id="14" name="Textfeld 13">
              <a:extLst>
                <a:ext uri="{FF2B5EF4-FFF2-40B4-BE49-F238E27FC236}">
                  <a16:creationId xmlns:a16="http://schemas.microsoft.com/office/drawing/2014/main" id="{CFD3D42B-ADF9-DEAC-0296-80FF50869688}"/>
                </a:ext>
              </a:extLst>
            </p:cNvPr>
            <p:cNvSpPr txBox="1"/>
            <p:nvPr/>
          </p:nvSpPr>
          <p:spPr>
            <a:xfrm>
              <a:off x="3590206" y="1489419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test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second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clustering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algorithm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15" name="Textfeld 14">
              <a:extLst>
                <a:ext uri="{FF2B5EF4-FFF2-40B4-BE49-F238E27FC236}">
                  <a16:creationId xmlns:a16="http://schemas.microsoft.com/office/drawing/2014/main" id="{AC88BABA-A4E8-4925-D3C8-B2A28BE8FF96}"/>
                </a:ext>
              </a:extLst>
            </p:cNvPr>
            <p:cNvSpPr txBox="1"/>
            <p:nvPr/>
          </p:nvSpPr>
          <p:spPr>
            <a:xfrm>
              <a:off x="4822371" y="1489420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create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figure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  <p:grpSp>
        <p:nvGrpSpPr>
          <p:cNvPr id="32" name="Gruppieren 31">
            <a:extLst>
              <a:ext uri="{FF2B5EF4-FFF2-40B4-BE49-F238E27FC236}">
                <a16:creationId xmlns:a16="http://schemas.microsoft.com/office/drawing/2014/main" id="{F12A7403-7B20-863E-C9A4-3D9A7C43283B}"/>
              </a:ext>
            </a:extLst>
          </p:cNvPr>
          <p:cNvGrpSpPr/>
          <p:nvPr/>
        </p:nvGrpSpPr>
        <p:grpSpPr>
          <a:xfrm>
            <a:off x="866361" y="2345631"/>
            <a:ext cx="7405698" cy="1951869"/>
            <a:chOff x="869151" y="1963615"/>
            <a:chExt cx="7405698" cy="1951869"/>
          </a:xfrm>
        </p:grpSpPr>
        <p:sp>
          <p:nvSpPr>
            <p:cNvPr id="2" name="Rechteck 1">
              <a:extLst>
                <a:ext uri="{FF2B5EF4-FFF2-40B4-BE49-F238E27FC236}">
                  <a16:creationId xmlns:a16="http://schemas.microsoft.com/office/drawing/2014/main" id="{094CBE69-0DCA-6B91-8015-F2800F412DA3}"/>
                </a:ext>
              </a:extLst>
            </p:cNvPr>
            <p:cNvSpPr/>
            <p:nvPr/>
          </p:nvSpPr>
          <p:spPr>
            <a:xfrm>
              <a:off x="1147742" y="2426865"/>
              <a:ext cx="926656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setup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" name="Rechteck 4">
              <a:extLst>
                <a:ext uri="{FF2B5EF4-FFF2-40B4-BE49-F238E27FC236}">
                  <a16:creationId xmlns:a16="http://schemas.microsoft.com/office/drawing/2014/main" id="{B36D9A19-67A0-E701-A022-DDAA942995AB}"/>
                </a:ext>
              </a:extLst>
            </p:cNvPr>
            <p:cNvSpPr/>
            <p:nvPr/>
          </p:nvSpPr>
          <p:spPr>
            <a:xfrm>
              <a:off x="4512605" y="2433036"/>
              <a:ext cx="485512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update</a:t>
              </a:r>
            </a:p>
          </p:txBody>
        </p:sp>
        <p:sp>
          <p:nvSpPr>
            <p:cNvPr id="16" name="Text Placeholder 2">
              <a:extLst>
                <a:ext uri="{FF2B5EF4-FFF2-40B4-BE49-F238E27FC236}">
                  <a16:creationId xmlns:a16="http://schemas.microsoft.com/office/drawing/2014/main" id="{2BF7789F-AF5C-0368-03BE-BA6B21FFBFC7}"/>
                </a:ext>
              </a:extLst>
            </p:cNvPr>
            <p:cNvSpPr txBox="1">
              <a:spLocks/>
            </p:cNvSpPr>
            <p:nvPr/>
          </p:nvSpPr>
          <p:spPr>
            <a:xfrm>
              <a:off x="869151" y="1963615"/>
              <a:ext cx="7405698" cy="1951869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lIns="91424" tIns="91424" rIns="91424" bIns="91424">
              <a:normAutofit/>
            </a:bodyPr>
            <a:lstStyle>
              <a:lvl1pPr marL="457189" marR="0" indent="-355590" algn="l" defTabSz="914400" rtl="0" latinLnBrk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Helvetica"/>
                <a:buChar char="▪"/>
                <a:tabLst/>
                <a:defRPr sz="2000" b="0" i="0" u="none" strike="noStrike" cap="none" spc="0" baseline="0">
                  <a:solidFill>
                    <a:srgbClr val="000000"/>
                  </a:solidFill>
                  <a:uFillTx/>
                  <a:latin typeface="Avenir Book"/>
                  <a:ea typeface="Avenir Book"/>
                  <a:cs typeface="Avenir Book"/>
                  <a:sym typeface="Avenir Book"/>
                </a:defRPr>
              </a:lvl1pPr>
              <a:lvl2pPr marL="914377" marR="0" indent="-355590" algn="l" defTabSz="914400" rtl="0" latinLnBrk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Helvetica"/>
                <a:buChar char="□"/>
                <a:tabLst/>
                <a:defRPr sz="2000" b="0" i="0" u="none" strike="noStrike" cap="none" spc="0" baseline="0">
                  <a:solidFill>
                    <a:srgbClr val="000000"/>
                  </a:solidFill>
                  <a:uFillTx/>
                  <a:latin typeface="Avenir Book"/>
                  <a:ea typeface="Avenir Book"/>
                  <a:cs typeface="Avenir Book"/>
                  <a:sym typeface="Avenir Book"/>
                </a:defRPr>
              </a:lvl2pPr>
              <a:lvl3pPr marL="1371565" marR="0" indent="-355590" algn="l" defTabSz="914400" rtl="0" latinLnBrk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Helvetica"/>
                <a:buChar char="□"/>
                <a:tabLst/>
                <a:defRPr sz="2000" b="0" i="0" u="none" strike="noStrike" cap="none" spc="0" baseline="0">
                  <a:solidFill>
                    <a:srgbClr val="000000"/>
                  </a:solidFill>
                  <a:uFillTx/>
                  <a:latin typeface="Avenir Book"/>
                  <a:ea typeface="Avenir Book"/>
                  <a:cs typeface="Avenir Book"/>
                  <a:sym typeface="Avenir Book"/>
                </a:defRPr>
              </a:lvl3pPr>
              <a:lvl4pPr marL="1828754" marR="0" indent="-355590" algn="l" defTabSz="914400" rtl="0" latinLnBrk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Helvetica"/>
                <a:buChar char="□"/>
                <a:tabLst/>
                <a:defRPr sz="2000" b="0" i="0" u="none" strike="noStrike" cap="none" spc="0" baseline="0">
                  <a:solidFill>
                    <a:srgbClr val="000000"/>
                  </a:solidFill>
                  <a:uFillTx/>
                  <a:latin typeface="Avenir Book"/>
                  <a:ea typeface="Avenir Book"/>
                  <a:cs typeface="Avenir Book"/>
                  <a:sym typeface="Avenir Book"/>
                </a:defRPr>
              </a:lvl4pPr>
              <a:lvl5pPr marL="2285943" marR="0" indent="-355591" algn="l" defTabSz="914400" rtl="0" latinLnBrk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Helvetica"/>
                <a:buChar char="○"/>
                <a:tabLst/>
                <a:defRPr sz="2000" b="0" i="0" u="none" strike="noStrike" cap="none" spc="0" baseline="0">
                  <a:solidFill>
                    <a:srgbClr val="000000"/>
                  </a:solidFill>
                  <a:uFillTx/>
                  <a:latin typeface="Avenir Book"/>
                  <a:ea typeface="Avenir Book"/>
                  <a:cs typeface="Avenir Book"/>
                  <a:sym typeface="Avenir Book"/>
                </a:defRPr>
              </a:lvl5pPr>
              <a:lvl6pPr marL="2743200" marR="0" indent="-355600" algn="l" defTabSz="914400" rtl="0" latinLnBrk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Helvetica"/>
                <a:buChar char="■"/>
                <a:tabLst/>
                <a:defRPr sz="2000" b="0" i="0" u="none" strike="noStrike" cap="none" spc="0" baseline="0">
                  <a:solidFill>
                    <a:srgbClr val="000000"/>
                  </a:solidFill>
                  <a:uFillTx/>
                  <a:latin typeface="Avenir Book"/>
                  <a:ea typeface="Avenir Book"/>
                  <a:cs typeface="Avenir Book"/>
                  <a:sym typeface="Avenir Book"/>
                </a:defRPr>
              </a:lvl6pPr>
              <a:lvl7pPr marL="3200400" marR="0" indent="-355600" algn="l" defTabSz="914400" rtl="0" latinLnBrk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Helvetica"/>
                <a:buChar char="●"/>
                <a:tabLst/>
                <a:defRPr sz="2000" b="0" i="0" u="none" strike="noStrike" cap="none" spc="0" baseline="0">
                  <a:solidFill>
                    <a:srgbClr val="000000"/>
                  </a:solidFill>
                  <a:uFillTx/>
                  <a:latin typeface="Avenir Book"/>
                  <a:ea typeface="Avenir Book"/>
                  <a:cs typeface="Avenir Book"/>
                  <a:sym typeface="Avenir Book"/>
                </a:defRPr>
              </a:lvl7pPr>
              <a:lvl8pPr marL="3657600" marR="0" indent="-355600" algn="l" defTabSz="914400" rtl="0" latinLnBrk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Helvetica"/>
                <a:buChar char="○"/>
                <a:tabLst/>
                <a:defRPr sz="2000" b="0" i="0" u="none" strike="noStrike" cap="none" spc="0" baseline="0">
                  <a:solidFill>
                    <a:srgbClr val="000000"/>
                  </a:solidFill>
                  <a:uFillTx/>
                  <a:latin typeface="Avenir Book"/>
                  <a:ea typeface="Avenir Book"/>
                  <a:cs typeface="Avenir Book"/>
                  <a:sym typeface="Avenir Book"/>
                </a:defRPr>
              </a:lvl8pPr>
              <a:lvl9pPr marL="4114800" marR="0" indent="-355600" algn="l" defTabSz="914400" rtl="0" latinLnBrk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Helvetica"/>
                <a:buChar char="■"/>
                <a:tabLst/>
                <a:defRPr sz="2000" b="0" i="0" u="none" strike="noStrike" cap="none" spc="0" baseline="0">
                  <a:solidFill>
                    <a:srgbClr val="000000"/>
                  </a:solidFill>
                  <a:uFillTx/>
                  <a:latin typeface="Avenir Book"/>
                  <a:ea typeface="Avenir Book"/>
                  <a:cs typeface="Avenir Book"/>
                  <a:sym typeface="Avenir Book"/>
                </a:defRPr>
              </a:lvl9pPr>
            </a:lstStyle>
            <a:p>
              <a:pPr indent="-330192" hangingPunct="1">
                <a:buSzPts val="1700"/>
                <a:defRPr sz="1700"/>
              </a:pPr>
              <a:r>
                <a:rPr lang="en-US" sz="1700" dirty="0"/>
                <a:t>do package setup</a:t>
              </a:r>
            </a:p>
            <a:p>
              <a:pPr indent="-330192" hangingPunct="1">
                <a:buSzPts val="1700"/>
                <a:defRPr sz="1700"/>
              </a:pPr>
              <a:endParaRPr lang="en-US" sz="1700" dirty="0"/>
            </a:p>
            <a:p>
              <a:pPr indent="-330192" hangingPunct="1">
                <a:buSzPts val="1700"/>
                <a:defRPr sz="1700"/>
              </a:pPr>
              <a:endParaRPr lang="en-US" sz="1700" dirty="0"/>
            </a:p>
            <a:p>
              <a:pPr indent="-330192" hangingPunct="1">
                <a:buSzPts val="1700"/>
                <a:defRPr sz="1700"/>
              </a:pPr>
              <a:endParaRPr lang="en-US" sz="1700" dirty="0"/>
            </a:p>
            <a:p>
              <a:pPr indent="-330192" hangingPunct="1">
                <a:buSzPts val="1700"/>
                <a:defRPr sz="1700"/>
              </a:pPr>
              <a:r>
                <a:rPr lang="en-US" sz="1700" dirty="0">
                  <a:sym typeface="Wingdings" pitchFamily="2" charset="2"/>
                </a:rPr>
                <a:t> for a small, short project, a package setup might take longer</a:t>
              </a:r>
              <a:endParaRPr lang="en-US" sz="1700" dirty="0"/>
            </a:p>
          </p:txBody>
        </p:sp>
        <p:sp>
          <p:nvSpPr>
            <p:cNvPr id="17" name="Rechteck 16">
              <a:extLst>
                <a:ext uri="{FF2B5EF4-FFF2-40B4-BE49-F238E27FC236}">
                  <a16:creationId xmlns:a16="http://schemas.microsoft.com/office/drawing/2014/main" id="{F9FE42DB-DEC5-93B1-2471-AD762DB9E1A0}"/>
                </a:ext>
              </a:extLst>
            </p:cNvPr>
            <p:cNvSpPr/>
            <p:nvPr/>
          </p:nvSpPr>
          <p:spPr>
            <a:xfrm>
              <a:off x="2074398" y="2426865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18" name="Rechteck 17">
              <a:extLst>
                <a:ext uri="{FF2B5EF4-FFF2-40B4-BE49-F238E27FC236}">
                  <a16:creationId xmlns:a16="http://schemas.microsoft.com/office/drawing/2014/main" id="{9F481AE6-4AA7-2DE1-B7B2-4417B1B8A6D3}"/>
                </a:ext>
              </a:extLst>
            </p:cNvPr>
            <p:cNvSpPr/>
            <p:nvPr/>
          </p:nvSpPr>
          <p:spPr>
            <a:xfrm>
              <a:off x="3295630" y="2426583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19" name="Rechteck 18">
              <a:extLst>
                <a:ext uri="{FF2B5EF4-FFF2-40B4-BE49-F238E27FC236}">
                  <a16:creationId xmlns:a16="http://schemas.microsoft.com/office/drawing/2014/main" id="{E237BFD7-3F10-D2F5-4BB5-F4636199B4AF}"/>
                </a:ext>
              </a:extLst>
            </p:cNvPr>
            <p:cNvSpPr/>
            <p:nvPr/>
          </p:nvSpPr>
          <p:spPr>
            <a:xfrm>
              <a:off x="5016159" y="2433036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0" name="Textfeld 19">
              <a:extLst>
                <a:ext uri="{FF2B5EF4-FFF2-40B4-BE49-F238E27FC236}">
                  <a16:creationId xmlns:a16="http://schemas.microsoft.com/office/drawing/2014/main" id="{185B5F31-72F3-8B6E-B5C6-6926F50BE425}"/>
                </a:ext>
              </a:extLst>
            </p:cNvPr>
            <p:cNvSpPr txBox="1"/>
            <p:nvPr/>
          </p:nvSpPr>
          <p:spPr>
            <a:xfrm>
              <a:off x="2074398" y="2687995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data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cleanup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1" name="Rechteck 20">
              <a:extLst>
                <a:ext uri="{FF2B5EF4-FFF2-40B4-BE49-F238E27FC236}">
                  <a16:creationId xmlns:a16="http://schemas.microsoft.com/office/drawing/2014/main" id="{8284032A-E765-D4D4-8F50-527FA2E67FFF}"/>
                </a:ext>
              </a:extLst>
            </p:cNvPr>
            <p:cNvSpPr/>
            <p:nvPr/>
          </p:nvSpPr>
          <p:spPr>
            <a:xfrm>
              <a:off x="6723846" y="2433036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2" name="Textfeld 21">
              <a:extLst>
                <a:ext uri="{FF2B5EF4-FFF2-40B4-BE49-F238E27FC236}">
                  <a16:creationId xmlns:a16="http://schemas.microsoft.com/office/drawing/2014/main" id="{1AFF33A5-69FA-A9C9-09CC-F86DEB1155E3}"/>
                </a:ext>
              </a:extLst>
            </p:cNvPr>
            <p:cNvSpPr txBox="1"/>
            <p:nvPr/>
          </p:nvSpPr>
          <p:spPr>
            <a:xfrm>
              <a:off x="3295630" y="2692672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implement</a:t>
              </a:r>
              <a:r>
                <a:rPr lang="de-DE" sz="800" dirty="0"/>
                <a:t> </a:t>
              </a:r>
              <a:r>
                <a:rPr lang="de-DE" sz="800" dirty="0" err="1"/>
                <a:t>clustering</a:t>
              </a:r>
              <a:r>
                <a:rPr lang="de-DE" sz="800" dirty="0"/>
                <a:t> </a:t>
              </a:r>
              <a:r>
                <a:rPr lang="de-DE" sz="800" dirty="0" err="1"/>
                <a:t>algorithm</a:t>
              </a:r>
              <a:endParaRPr lang="de-DE" sz="800" dirty="0"/>
            </a:p>
          </p:txBody>
        </p:sp>
        <p:sp>
          <p:nvSpPr>
            <p:cNvPr id="23" name="Textfeld 22">
              <a:extLst>
                <a:ext uri="{FF2B5EF4-FFF2-40B4-BE49-F238E27FC236}">
                  <a16:creationId xmlns:a16="http://schemas.microsoft.com/office/drawing/2014/main" id="{AACC8C0E-4A8A-2DE8-31F1-0FDA6CBCF831}"/>
                </a:ext>
              </a:extLst>
            </p:cNvPr>
            <p:cNvSpPr txBox="1"/>
            <p:nvPr/>
          </p:nvSpPr>
          <p:spPr>
            <a:xfrm>
              <a:off x="5016159" y="2694447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test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second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clustering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algorithm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4" name="Textfeld 23">
              <a:extLst>
                <a:ext uri="{FF2B5EF4-FFF2-40B4-BE49-F238E27FC236}">
                  <a16:creationId xmlns:a16="http://schemas.microsoft.com/office/drawing/2014/main" id="{3B0635A0-6636-C314-2C10-5B6AE8CFEE51}"/>
                </a:ext>
              </a:extLst>
            </p:cNvPr>
            <p:cNvSpPr txBox="1"/>
            <p:nvPr/>
          </p:nvSpPr>
          <p:spPr>
            <a:xfrm>
              <a:off x="6739036" y="2694448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create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figure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5" name="Rechteck 24">
              <a:extLst>
                <a:ext uri="{FF2B5EF4-FFF2-40B4-BE49-F238E27FC236}">
                  <a16:creationId xmlns:a16="http://schemas.microsoft.com/office/drawing/2014/main" id="{93B35A9A-C56C-42A5-20C8-90C5BEE74EB6}"/>
                </a:ext>
              </a:extLst>
            </p:cNvPr>
            <p:cNvSpPr/>
            <p:nvPr/>
          </p:nvSpPr>
          <p:spPr>
            <a:xfrm>
              <a:off x="6222201" y="2433036"/>
              <a:ext cx="485512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update</a:t>
              </a:r>
            </a:p>
          </p:txBody>
        </p:sp>
      </p:grpSp>
      <p:grpSp>
        <p:nvGrpSpPr>
          <p:cNvPr id="34" name="Gruppieren 33">
            <a:extLst>
              <a:ext uri="{FF2B5EF4-FFF2-40B4-BE49-F238E27FC236}">
                <a16:creationId xmlns:a16="http://schemas.microsoft.com/office/drawing/2014/main" id="{C130904C-BFF3-1A88-9C81-A717DD5866AE}"/>
              </a:ext>
            </a:extLst>
          </p:cNvPr>
          <p:cNvGrpSpPr/>
          <p:nvPr/>
        </p:nvGrpSpPr>
        <p:grpSpPr>
          <a:xfrm>
            <a:off x="1136018" y="1838390"/>
            <a:ext cx="6871964" cy="215444"/>
            <a:chOff x="1136018" y="1838390"/>
            <a:chExt cx="6871964" cy="215444"/>
          </a:xfrm>
        </p:grpSpPr>
        <p:cxnSp>
          <p:nvCxnSpPr>
            <p:cNvPr id="27" name="Gerade Verbindung 26">
              <a:extLst>
                <a:ext uri="{FF2B5EF4-FFF2-40B4-BE49-F238E27FC236}">
                  <a16:creationId xmlns:a16="http://schemas.microsoft.com/office/drawing/2014/main" id="{9348741A-958E-083F-8A1D-54073C29F643}"/>
                </a:ext>
              </a:extLst>
            </p:cNvPr>
            <p:cNvCxnSpPr/>
            <p:nvPr/>
          </p:nvCxnSpPr>
          <p:spPr>
            <a:xfrm>
              <a:off x="1136018" y="1858108"/>
              <a:ext cx="6779294" cy="0"/>
            </a:xfrm>
            <a:prstGeom prst="line">
              <a:avLst/>
            </a:prstGeom>
            <a:ln>
              <a:tailEnd type="triangle" w="lg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8" name="Textfeld 27">
              <a:extLst>
                <a:ext uri="{FF2B5EF4-FFF2-40B4-BE49-F238E27FC236}">
                  <a16:creationId xmlns:a16="http://schemas.microsoft.com/office/drawing/2014/main" id="{8C29E82B-68AD-9EF6-DE13-76D47DCD5ACD}"/>
                </a:ext>
              </a:extLst>
            </p:cNvPr>
            <p:cNvSpPr txBox="1"/>
            <p:nvPr/>
          </p:nvSpPr>
          <p:spPr>
            <a:xfrm>
              <a:off x="6819982" y="1838390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time</a:t>
              </a:r>
            </a:p>
          </p:txBody>
        </p:sp>
      </p:grpSp>
      <p:sp>
        <p:nvSpPr>
          <p:cNvPr id="37" name="Title 1">
            <a:extLst>
              <a:ext uri="{FF2B5EF4-FFF2-40B4-BE49-F238E27FC236}">
                <a16:creationId xmlns:a16="http://schemas.microsoft.com/office/drawing/2014/main" id="{7BA6B199-6E71-5098-F7B0-F9BDB62910A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3799102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/>
              <a:t>Short projects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08747531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Title 1"/>
          <p:cNvSpPr txBox="1">
            <a:spLocks noGrp="1"/>
          </p:cNvSpPr>
          <p:nvPr>
            <p:ph type="title"/>
          </p:nvPr>
        </p:nvSpPr>
        <p:spPr>
          <a:xfrm>
            <a:off x="869149" y="0"/>
            <a:ext cx="5594713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Additional advantages</a:t>
            </a:r>
          </a:p>
        </p:txBody>
      </p:sp>
      <p:sp>
        <p:nvSpPr>
          <p:cNvPr id="49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7405801" cy="3458372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Your code should be ready to be published</a:t>
            </a:r>
          </a:p>
          <a:p>
            <a:r>
              <a:rPr dirty="0"/>
              <a:t>if your code is pip-installable, you can put your tests into a separate folder </a:t>
            </a:r>
            <a:endParaRPr lang="en-US" dirty="0"/>
          </a:p>
          <a:p>
            <a:r>
              <a:rPr dirty="0"/>
              <a:t>your </a:t>
            </a:r>
            <a:r>
              <a:rPr dirty="0" err="1"/>
              <a:t>pyproject.toml</a:t>
            </a:r>
            <a:r>
              <a:rPr dirty="0"/>
              <a:t> file acts as a record of the necessary packages to run your code</a:t>
            </a:r>
          </a:p>
        </p:txBody>
      </p:sp>
      <p:sp>
        <p:nvSpPr>
          <p:cNvPr id="500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59</a:t>
            </a:fld>
            <a:endParaRPr/>
          </a:p>
        </p:txBody>
      </p:sp>
      <p:pic>
        <p:nvPicPr>
          <p:cNvPr id="501" name="shrug_taylorswift_positive.gif" descr="shrug_taylorswift_positive.gif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4832246" y="2589875"/>
            <a:ext cx="3863580" cy="2157165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27237559"/>
      </p:ext>
    </p:ext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" grpId="0" animBg="1" advAuto="0"/>
    </p:bldLst>
  </p:timing>
</p:sld>
</file>

<file path=ppt/theme/theme1.xml><?xml version="1.0" encoding="utf-8"?>
<a:theme xmlns:a="http://schemas.openxmlformats.org/drawingml/2006/main" name="Jacquenetta template">
  <a:themeElements>
    <a:clrScheme name="Jacquenetta templa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0000FF"/>
      </a:hlink>
      <a:folHlink>
        <a:srgbClr val="FF00FF"/>
      </a:folHlink>
    </a:clrScheme>
    <a:fontScheme name="Jacquenetta templat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Jacquenetta templ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Jacquenetta template">
  <a:themeElements>
    <a:clrScheme name="Jacquenetta templa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0000FF"/>
      </a:hlink>
      <a:folHlink>
        <a:srgbClr val="FF00FF"/>
      </a:folHlink>
    </a:clrScheme>
    <a:fontScheme name="Jacquenetta templat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Jacquenetta templ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5034</Words>
  <Application>Microsoft Macintosh PowerPoint</Application>
  <PresentationFormat>Bildschirmpräsentation (16:9)</PresentationFormat>
  <Paragraphs>1130</Paragraphs>
  <Slides>59</Slides>
  <Notes>39</Notes>
  <HiddenSlides>27</HiddenSlides>
  <MMClips>0</MMClips>
  <ScaleCrop>false</ScaleCrop>
  <HeadingPairs>
    <vt:vector size="6" baseType="variant">
      <vt:variant>
        <vt:lpstr>Verwendete Schriftarten</vt:lpstr>
      </vt:variant>
      <vt:variant>
        <vt:i4>8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59</vt:i4>
      </vt:variant>
    </vt:vector>
  </HeadingPairs>
  <TitlesOfParts>
    <vt:vector size="68" baseType="lpstr">
      <vt:lpstr>Arial</vt:lpstr>
      <vt:lpstr>Avenir Book</vt:lpstr>
      <vt:lpstr>Avenir Heavy</vt:lpstr>
      <vt:lpstr>Avenir Medium</vt:lpstr>
      <vt:lpstr>Courier</vt:lpstr>
      <vt:lpstr>Courier New</vt:lpstr>
      <vt:lpstr>Helvetica</vt:lpstr>
      <vt:lpstr>Wingdings</vt:lpstr>
      <vt:lpstr>Jacquenetta template</vt:lpstr>
      <vt:lpstr>PowerPoint-Präsentation</vt:lpstr>
      <vt:lpstr>Importable code</vt:lpstr>
      <vt:lpstr>Pip editable installation</vt:lpstr>
      <vt:lpstr>Pip editable install</vt:lpstr>
      <vt:lpstr>PowerPoint-Präsentation</vt:lpstr>
      <vt:lpstr>Installing other packages</vt:lpstr>
      <vt:lpstr>PowerPoint-Präsentation</vt:lpstr>
      <vt:lpstr>Changes to your workflow</vt:lpstr>
      <vt:lpstr>Write your function</vt:lpstr>
      <vt:lpstr>Notes</vt:lpstr>
      <vt:lpstr>Changes to your workflow II</vt:lpstr>
      <vt:lpstr>Short projects</vt:lpstr>
      <vt:lpstr>Longer (=research) projects</vt:lpstr>
      <vt:lpstr>Publishing code</vt:lpstr>
      <vt:lpstr>break now?</vt:lpstr>
      <vt:lpstr>PowerPoint-Präsentation</vt:lpstr>
      <vt:lpstr>package structure I</vt:lpstr>
      <vt:lpstr>Notes</vt:lpstr>
      <vt:lpstr>Python package structure</vt:lpstr>
      <vt:lpstr>src and __init__.py</vt:lpstr>
      <vt:lpstr>Python package structure</vt:lpstr>
      <vt:lpstr>pyproject.toml</vt:lpstr>
      <vt:lpstr>pyproject.toml</vt:lpstr>
      <vt:lpstr>PowerPoint-Präsentation</vt:lpstr>
      <vt:lpstr>PowerPoint-Präsentation</vt:lpstr>
      <vt:lpstr>break now?</vt:lpstr>
      <vt:lpstr>PowerPoint-Präsentation</vt:lpstr>
      <vt:lpstr>package structure II</vt:lpstr>
      <vt:lpstr>Notes</vt:lpstr>
      <vt:lpstr>Organising file contents</vt:lpstr>
      <vt:lpstr>Organising file contents</vt:lpstr>
      <vt:lpstr>Organising file contents</vt:lpstr>
      <vt:lpstr>PowerPoint-Präsentation</vt:lpstr>
      <vt:lpstr>PowerPoint-Präsentation</vt:lpstr>
      <vt:lpstr>PowerPoint-Präsentation</vt:lpstr>
      <vt:lpstr>Python package files</vt:lpstr>
      <vt:lpstr>File organisation</vt:lpstr>
      <vt:lpstr>Notes</vt:lpstr>
      <vt:lpstr>PowerPoint-Präsentation</vt:lpstr>
      <vt:lpstr>Workflow (ideal)</vt:lpstr>
      <vt:lpstr>Workflow (realistic?)</vt:lpstr>
      <vt:lpstr>Workflow (realistic?)</vt:lpstr>
      <vt:lpstr>Short projects</vt:lpstr>
      <vt:lpstr>Short projects</vt:lpstr>
      <vt:lpstr>PowerPoint-Präsentation</vt:lpstr>
      <vt:lpstr>Longer (=research) projects</vt:lpstr>
      <vt:lpstr>Longer (=research) projects</vt:lpstr>
      <vt:lpstr>Longer (=research) projects</vt:lpstr>
      <vt:lpstr>Organising file contents</vt:lpstr>
      <vt:lpstr>Organising file contents</vt:lpstr>
      <vt:lpstr>Organising file contents</vt:lpstr>
      <vt:lpstr>Organising file contents</vt:lpstr>
      <vt:lpstr>Organising file contents</vt:lpstr>
      <vt:lpstr>Organising file contents</vt:lpstr>
      <vt:lpstr>Longer (=research) projects</vt:lpstr>
      <vt:lpstr>Longer (= research) projects</vt:lpstr>
      <vt:lpstr>PowerPoint-Präsentation</vt:lpstr>
      <vt:lpstr>Short projects</vt:lpstr>
      <vt:lpstr>Additional advantages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Pamela Hathway</cp:lastModifiedBy>
  <cp:revision>57</cp:revision>
  <dcterms:modified xsi:type="dcterms:W3CDTF">2024-08-24T08:15:45Z</dcterms:modified>
</cp:coreProperties>
</file>