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95" r:id="rId2"/>
    <p:sldId id="278" r:id="rId3"/>
    <p:sldId id="302" r:id="rId4"/>
    <p:sldId id="298" r:id="rId5"/>
    <p:sldId id="303" r:id="rId6"/>
    <p:sldId id="355" r:id="rId7"/>
    <p:sldId id="356" r:id="rId8"/>
    <p:sldId id="357" r:id="rId9"/>
    <p:sldId id="306" r:id="rId10"/>
    <p:sldId id="297" r:id="rId11"/>
    <p:sldId id="296" r:id="rId12"/>
    <p:sldId id="299" r:id="rId13"/>
    <p:sldId id="300" r:id="rId14"/>
    <p:sldId id="301" r:id="rId15"/>
    <p:sldId id="304" r:id="rId16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76"/>
    <p:restoredTop sz="94404" autoAdjust="0"/>
  </p:normalViewPr>
  <p:slideViewPr>
    <p:cSldViewPr snapToGrid="0">
      <p:cViewPr varScale="1">
        <p:scale>
          <a:sx n="94" d="100"/>
          <a:sy n="94" d="100"/>
        </p:scale>
        <p:origin x="528" y="5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Shape 74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4" name="Shape 7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r>
              <a:t>This is the part where we solve the problem that we cannot find code we once wrote.</a:t>
            </a:r>
          </a:p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endParaRPr/>
          </a:p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r>
              <a:t>Make clear that this is the package structure they will be using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8" r:id="rId7"/>
    <p:sldLayoutId id="2147483659" r:id="rId8"/>
    <p:sldLayoutId id="2147483660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etuptools.pypa.io/en/latest/userguide/package_discovery.html#automatic-discovery" TargetMode="External"/><Relationship Id="rId2" Type="http://schemas.openxmlformats.org/officeDocument/2006/relationships/hyperlink" Target="https://packaging.python.org/en/latest/discussions/src-layout-vs-flat-layout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cs.pytest.org/en/stable/explanation/goodpractices.html#choosing-a-test-layou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repo</a:t>
            </a:r>
            <a:r>
              <a:rPr dirty="0"/>
              <a:t> structure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We now know what a package is and how to install it.</a:t>
            </a:r>
          </a:p>
          <a:p>
            <a:endParaRPr lang="en-US" dirty="0"/>
          </a:p>
          <a:p>
            <a:r>
              <a:rPr lang="en-US" dirty="0"/>
              <a:t>But often there are additional files you want in a repo.</a:t>
            </a:r>
          </a:p>
          <a:p>
            <a:pPr lvl="1"/>
            <a:r>
              <a:rPr lang="en-US" dirty="0"/>
              <a:t>.gitignore, LICENSE, tests, examples, data, …</a:t>
            </a:r>
          </a:p>
          <a:p>
            <a:endParaRPr lang="en-US" dirty="0"/>
          </a:p>
          <a:p>
            <a:r>
              <a:rPr lang="en-US" dirty="0"/>
              <a:t>Where should the package and everything else go?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16343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things</a:t>
            </a:r>
            <a:r>
              <a:rPr lang="da-DK" dirty="0"/>
              <a:t> go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574259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There are no “rules”…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CE3F76E-61E0-7515-EF7E-0892D7714A10}"/>
              </a:ext>
            </a:extLst>
          </p:cNvPr>
          <p:cNvSpPr txBox="1">
            <a:spLocks/>
          </p:cNvSpPr>
          <p:nvPr/>
        </p:nvSpPr>
        <p:spPr>
          <a:xfrm>
            <a:off x="4833877" y="845033"/>
            <a:ext cx="3574259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r>
              <a:rPr lang="en-US" dirty="0"/>
              <a:t>…but there are guidelines. </a:t>
            </a:r>
            <a:endParaRPr lang="en-US" dirty="0">
              <a:highlight>
                <a:srgbClr val="FFFF00"/>
              </a:highlight>
            </a:endParaRPr>
          </a:p>
          <a:p>
            <a:pPr hangingPunct="1"/>
            <a:endParaRPr lang="en-US" dirty="0"/>
          </a:p>
          <a:p>
            <a:pPr hangingPunct="1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FC7A08-356D-2B9D-2E97-C07B75831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8" y="2681348"/>
            <a:ext cx="3960000" cy="2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ld west cowboy GIF by Morgan Creek">
            <a:extLst>
              <a:ext uri="{FF2B5EF4-FFF2-40B4-BE49-F238E27FC236}">
                <a16:creationId xmlns:a16="http://schemas.microsoft.com/office/drawing/2014/main" id="{BDE6D73B-E349-6917-DB67-311984FA5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54" y="522005"/>
            <a:ext cx="3960000" cy="22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5192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12502671.jpg" descr="12502671.jpg"/>
          <p:cNvPicPr>
            <a:picLocks noChangeAspect="1"/>
          </p:cNvPicPr>
          <p:nvPr/>
        </p:nvPicPr>
        <p:blipFill>
          <a:blip r:embed="rId2"/>
          <a:srcRect l="17624"/>
          <a:stretch>
            <a:fillRect/>
          </a:stretch>
        </p:blipFill>
        <p:spPr>
          <a:xfrm>
            <a:off x="3220121" y="3282585"/>
            <a:ext cx="1089454" cy="1322553"/>
          </a:xfrm>
          <a:prstGeom prst="rect">
            <a:avLst/>
          </a:prstGeom>
          <a:ln w="12700">
            <a:miter lim="400000"/>
          </a:ln>
        </p:spPr>
      </p:pic>
      <p:sp>
        <p:nvSpPr>
          <p:cNvPr id="769" name="Title 1"/>
          <p:cNvSpPr txBox="1">
            <a:spLocks noGrp="1"/>
          </p:cNvSpPr>
          <p:nvPr>
            <p:ph type="title"/>
          </p:nvPr>
        </p:nvSpPr>
        <p:spPr>
          <a:xfrm>
            <a:off x="521547" y="0"/>
            <a:ext cx="392853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200" dirty="0" err="1"/>
              <a:t>Why</a:t>
            </a:r>
            <a:r>
              <a:rPr lang="da-DK" sz="3200" dirty="0"/>
              <a:t> </a:t>
            </a:r>
            <a:r>
              <a:rPr lang="da-DK" sz="3200" dirty="0" err="1"/>
              <a:t>you</a:t>
            </a:r>
            <a:r>
              <a:rPr lang="da-DK" sz="3200" dirty="0"/>
              <a:t> </a:t>
            </a:r>
            <a:r>
              <a:rPr lang="da-DK" sz="3200" dirty="0" err="1"/>
              <a:t>should</a:t>
            </a:r>
            <a:r>
              <a:rPr lang="da-DK" sz="3200" dirty="0"/>
              <a:t> </a:t>
            </a:r>
            <a:r>
              <a:rPr lang="da-DK" sz="3200" dirty="0" err="1"/>
              <a:t>care</a:t>
            </a:r>
            <a:endParaRPr sz="3200" dirty="0"/>
          </a:p>
        </p:txBody>
      </p:sp>
      <p:sp>
        <p:nvSpPr>
          <p:cNvPr id="770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3363319" cy="348042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know where to find items</a:t>
            </a:r>
            <a:r>
              <a:rPr lang="da-DK" dirty="0"/>
              <a:t> in </a:t>
            </a:r>
            <a:r>
              <a:rPr lang="da-DK" dirty="0" err="1"/>
              <a:t>someone</a:t>
            </a:r>
            <a:r>
              <a:rPr lang="da-DK" dirty="0"/>
              <a:t> </a:t>
            </a:r>
            <a:r>
              <a:rPr lang="da-DK" dirty="0" err="1"/>
              <a:t>else’s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e.g. wardrobe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suit, shirts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towels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socks</a:t>
            </a:r>
          </a:p>
          <a:p>
            <a:pPr marL="0" indent="0" defTabSz="850391">
              <a:spcBef>
                <a:spcPts val="0"/>
              </a:spcBef>
              <a:buClrTx/>
              <a:buSzTx/>
              <a:buFontTx/>
              <a:buNone/>
              <a:defRPr sz="1860"/>
            </a:pP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</a:t>
            </a:r>
            <a:r>
              <a:rPr lang="da-DK" dirty="0"/>
              <a:t>science/</a:t>
            </a:r>
            <a:r>
              <a:rPr lang="da-DK" dirty="0" err="1"/>
              <a:t>engineering</a:t>
            </a:r>
            <a:r>
              <a:rPr lang="da-DK" dirty="0"/>
              <a:t> is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collaborative</a:t>
            </a:r>
            <a:r>
              <a:rPr lang="da-DK" dirty="0"/>
              <a:t> problem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solving</a:t>
            </a:r>
            <a:r>
              <a:rPr lang="da-DK" dirty="0"/>
              <a:t>. </a:t>
            </a:r>
            <a:r>
              <a:rPr lang="da-DK" dirty="0" err="1"/>
              <a:t>Facilitate</a:t>
            </a:r>
            <a:endParaRPr lang="da-DK"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collaboration</a:t>
            </a:r>
            <a:r>
              <a:rPr lang="da-DK" dirty="0"/>
              <a:t>.</a:t>
            </a:r>
            <a:endParaRPr dirty="0"/>
          </a:p>
        </p:txBody>
      </p:sp>
      <p:sp>
        <p:nvSpPr>
          <p:cNvPr id="77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pic>
        <p:nvPicPr>
          <p:cNvPr id="772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079" y="456186"/>
            <a:ext cx="4258120" cy="42581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Guidelines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pPr marL="558799" indent="-457200">
              <a:buFont typeface="+mj-lt"/>
              <a:buAutoNum type="arabicPeriod"/>
            </a:pPr>
            <a:r>
              <a:rPr lang="en-US" dirty="0"/>
              <a:t>Nest package in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dirty="0"/>
              <a:t> folder.</a:t>
            </a:r>
          </a:p>
          <a:p>
            <a:pPr lvl="1"/>
            <a:r>
              <a:rPr lang="en-US" sz="1800" dirty="0"/>
              <a:t>Recommended by Python Packaging Authority</a:t>
            </a:r>
            <a:br>
              <a:rPr lang="en-US" sz="1800" dirty="0"/>
            </a:br>
            <a:r>
              <a:rPr lang="en-US" sz="1800" dirty="0"/>
              <a:t>[1]. Reduces accidental imports + other benefits.</a:t>
            </a:r>
          </a:p>
          <a:p>
            <a:pPr lvl="1"/>
            <a:r>
              <a:rPr lang="en-US" sz="1800" dirty="0"/>
              <a:t>No need to modify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r>
              <a:rPr lang="en-US" sz="1800" dirty="0"/>
              <a:t> to include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800" dirty="0"/>
              <a:t>, package will be auto-discovered [2].</a:t>
            </a:r>
            <a:endParaRPr lang="en-US" dirty="0"/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Only ship reusable code in your package.</a:t>
            </a:r>
          </a:p>
          <a:p>
            <a:pPr lvl="1"/>
            <a:r>
              <a:rPr lang="en-US" sz="1800" dirty="0"/>
              <a:t>User-specific settings, examples, data, etc., should go elsewhere.</a:t>
            </a:r>
          </a:p>
          <a:p>
            <a:pPr lvl="1"/>
            <a:r>
              <a:rPr lang="en-US" sz="1800" dirty="0"/>
              <a:t>Tests may or may not be shipped with your package. Depends on what you want. [3]</a:t>
            </a:r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Everything else should be…elsewhere.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764D86-8CD7-689C-799E-B58F0E72A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187" y="456186"/>
            <a:ext cx="2977124" cy="79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100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547061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Organizing files</a:t>
            </a:r>
            <a:endParaRPr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A83B871-EF1B-CA1C-6BC3-46E1A2C3D4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330192">
              <a:spcAft>
                <a:spcPts val="600"/>
              </a:spcAft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  <a:r>
              <a:rPr lang="en-US" dirty="0"/>
              <a:t>.</a:t>
            </a:r>
          </a:p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package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tests</a:t>
            </a:r>
            <a:r>
              <a:rPr lang="en-US" dirty="0"/>
              <a:t> – you will learn about these tomorrow </a:t>
            </a:r>
            <a:r>
              <a:rPr lang="en-US" dirty="0">
                <a:sym typeface="Wingdings" pitchFamily="2" charset="2"/>
              </a:rPr>
              <a:t></a:t>
            </a:r>
          </a:p>
          <a:p>
            <a:pPr indent="-330192">
              <a:spcBef>
                <a:spcPts val="1200"/>
              </a:spcBef>
              <a:buSzPts val="1700"/>
              <a:defRPr sz="1700"/>
            </a:pPr>
            <a:r>
              <a:rPr lang="en-US" dirty="0">
                <a:sym typeface="Wingdings" pitchFamily="2" charset="2"/>
              </a:rPr>
              <a:t>Note that tests can be in package OR outside [3].</a:t>
            </a:r>
            <a:endParaRPr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8FF1B07-F465-FB63-11A6-2A5A9B7995CD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6" name="Textfeld 4">
            <a:extLst>
              <a:ext uri="{FF2B5EF4-FFF2-40B4-BE49-F238E27FC236}">
                <a16:creationId xmlns:a16="http://schemas.microsoft.com/office/drawing/2014/main" id="{9B5779B1-62A8-DCD7-DC1B-E3F463630F2F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.gitignore</a:t>
            </a:r>
          </a:p>
          <a:p>
            <a:pPr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notebooks_scripts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README.md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requirements.txt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src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tests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77832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298901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Other</a:t>
            </a:r>
            <a:r>
              <a:rPr lang="da-DK" dirty="0"/>
              <a:t> notable files</a:t>
            </a:r>
            <a:endParaRPr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8FF1B07-F465-FB63-11A6-2A5A9B7995CD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6" name="Textfeld 4">
            <a:extLst>
              <a:ext uri="{FF2B5EF4-FFF2-40B4-BE49-F238E27FC236}">
                <a16:creationId xmlns:a16="http://schemas.microsoft.com/office/drawing/2014/main" id="{9B5779B1-62A8-DCD7-DC1B-E3F463630F2F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7" name="* pick one from choosealicense.com">
            <a:extLst>
              <a:ext uri="{FF2B5EF4-FFF2-40B4-BE49-F238E27FC236}">
                <a16:creationId xmlns:a16="http://schemas.microsoft.com/office/drawing/2014/main" id="{AA65E0EA-18EB-59C5-8F3C-1C67CA906DA5}"/>
              </a:ext>
            </a:extLst>
          </p:cNvPr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8" name="Rectangle 63">
            <a:extLst>
              <a:ext uri="{FF2B5EF4-FFF2-40B4-BE49-F238E27FC236}">
                <a16:creationId xmlns:a16="http://schemas.microsoft.com/office/drawing/2014/main" id="{C4A44048-DC43-A097-7467-849F4B3E2929}"/>
              </a:ext>
            </a:extLst>
          </p:cNvPr>
          <p:cNvSpPr txBox="1"/>
          <p:nvPr/>
        </p:nvSpPr>
        <p:spPr>
          <a:xfrm>
            <a:off x="1972989" y="1646374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LICENSE</a:t>
            </a:r>
            <a:r>
              <a:rPr dirty="0"/>
              <a:t> </a:t>
            </a:r>
            <a:br>
              <a:rPr dirty="0"/>
            </a:br>
            <a:r>
              <a:rPr dirty="0"/>
              <a:t>makes the package </a:t>
            </a:r>
            <a:br>
              <a:rPr dirty="0"/>
            </a:br>
            <a:r>
              <a:rPr dirty="0"/>
              <a:t>(legally) usable.*</a:t>
            </a:r>
          </a:p>
        </p:txBody>
      </p:sp>
      <p:sp>
        <p:nvSpPr>
          <p:cNvPr id="9" name="Straight Arrow Connector 64">
            <a:extLst>
              <a:ext uri="{FF2B5EF4-FFF2-40B4-BE49-F238E27FC236}">
                <a16:creationId xmlns:a16="http://schemas.microsoft.com/office/drawing/2014/main" id="{69CAA6DE-B21A-66FB-7010-928EC08603EC}"/>
              </a:ext>
            </a:extLst>
          </p:cNvPr>
          <p:cNvSpPr/>
          <p:nvPr/>
        </p:nvSpPr>
        <p:spPr>
          <a:xfrm flipV="1">
            <a:off x="4285338" y="1435256"/>
            <a:ext cx="1091831" cy="60130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Rectangle 63">
            <a:extLst>
              <a:ext uri="{FF2B5EF4-FFF2-40B4-BE49-F238E27FC236}">
                <a16:creationId xmlns:a16="http://schemas.microsoft.com/office/drawing/2014/main" id="{294C6EAD-FF37-2D7F-5B4B-8AD21E481CBA}"/>
              </a:ext>
            </a:extLst>
          </p:cNvPr>
          <p:cNvSpPr txBox="1"/>
          <p:nvPr/>
        </p:nvSpPr>
        <p:spPr>
          <a:xfrm>
            <a:off x="869152" y="2579372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README</a:t>
            </a:r>
            <a:r>
              <a:rPr dirty="0"/>
              <a:t> </a:t>
            </a:r>
            <a:br>
              <a:rPr dirty="0"/>
            </a:br>
            <a:r>
              <a:rPr dirty="0"/>
              <a:t>contains more information e.g. instructions on how to use your package.</a:t>
            </a:r>
          </a:p>
        </p:txBody>
      </p:sp>
      <p:sp>
        <p:nvSpPr>
          <p:cNvPr id="11" name="Straight Arrow Connector 64">
            <a:extLst>
              <a:ext uri="{FF2B5EF4-FFF2-40B4-BE49-F238E27FC236}">
                <a16:creationId xmlns:a16="http://schemas.microsoft.com/office/drawing/2014/main" id="{2AE8CFDF-668C-B7FE-67EA-8FDBC3F40302}"/>
              </a:ext>
            </a:extLst>
          </p:cNvPr>
          <p:cNvSpPr/>
          <p:nvPr/>
        </p:nvSpPr>
        <p:spPr>
          <a:xfrm flipV="1">
            <a:off x="3181501" y="2169257"/>
            <a:ext cx="2195669" cy="871970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Rectangle 63">
            <a:extLst>
              <a:ext uri="{FF2B5EF4-FFF2-40B4-BE49-F238E27FC236}">
                <a16:creationId xmlns:a16="http://schemas.microsoft.com/office/drawing/2014/main" id="{CB0729A2-F252-F8F5-3429-534D1E842D9C}"/>
              </a:ext>
            </a:extLst>
          </p:cNvPr>
          <p:cNvSpPr txBox="1"/>
          <p:nvPr/>
        </p:nvSpPr>
        <p:spPr>
          <a:xfrm>
            <a:off x="816815" y="801467"/>
            <a:ext cx="2312349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en-US" b="1" dirty="0"/>
              <a:t>.gitignore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so you don’t add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en-US" dirty="0" err="1"/>
              <a:t>pycache</a:t>
            </a:r>
            <a:r>
              <a:rPr lang="en-US" dirty="0"/>
              <a:t> files ;) </a:t>
            </a:r>
          </a:p>
        </p:txBody>
      </p:sp>
      <p:sp>
        <p:nvSpPr>
          <p:cNvPr id="13" name="Rectangle 63">
            <a:extLst>
              <a:ext uri="{FF2B5EF4-FFF2-40B4-BE49-F238E27FC236}">
                <a16:creationId xmlns:a16="http://schemas.microsoft.com/office/drawing/2014/main" id="{C4213663-1A55-B974-7B6A-32F63A1CEAB3}"/>
              </a:ext>
            </a:extLst>
          </p:cNvPr>
          <p:cNvSpPr txBox="1"/>
          <p:nvPr/>
        </p:nvSpPr>
        <p:spPr>
          <a:xfrm>
            <a:off x="2506133" y="3730017"/>
            <a:ext cx="2312349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da-DK" b="1" dirty="0"/>
              <a:t>requirements.txt</a:t>
            </a:r>
            <a:r>
              <a:rPr dirty="0"/>
              <a:t> </a:t>
            </a:r>
            <a:br>
              <a:rPr dirty="0"/>
            </a:br>
            <a:r>
              <a:rPr lang="da-DK" dirty="0"/>
              <a:t>in case </a:t>
            </a:r>
            <a:r>
              <a:rPr lang="da-DK" dirty="0" err="1"/>
              <a:t>dependencies</a:t>
            </a:r>
            <a:endParaRPr lang="da-DK" dirty="0"/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in </a:t>
            </a:r>
            <a:r>
              <a:rPr lang="da-DK" dirty="0" err="1"/>
              <a:t>pyproject.toml</a:t>
            </a:r>
            <a:r>
              <a:rPr lang="da-DK" dirty="0"/>
              <a:t> is not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sufficient</a:t>
            </a:r>
            <a:endParaRPr dirty="0"/>
          </a:p>
        </p:txBody>
      </p:sp>
      <p:sp>
        <p:nvSpPr>
          <p:cNvPr id="14" name="Straight Arrow Connector 64">
            <a:extLst>
              <a:ext uri="{FF2B5EF4-FFF2-40B4-BE49-F238E27FC236}">
                <a16:creationId xmlns:a16="http://schemas.microsoft.com/office/drawing/2014/main" id="{D5BDDEE0-6DFF-9229-1B6F-090E65CC466C}"/>
              </a:ext>
            </a:extLst>
          </p:cNvPr>
          <p:cNvSpPr/>
          <p:nvPr/>
        </p:nvSpPr>
        <p:spPr>
          <a:xfrm flipV="1">
            <a:off x="4818482" y="2473133"/>
            <a:ext cx="606414" cy="171278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" name="Straight Arrow Connector 64">
            <a:extLst>
              <a:ext uri="{FF2B5EF4-FFF2-40B4-BE49-F238E27FC236}">
                <a16:creationId xmlns:a16="http://schemas.microsoft.com/office/drawing/2014/main" id="{23389A20-8969-3B82-96FD-3493FCBC4852}"/>
              </a:ext>
            </a:extLst>
          </p:cNvPr>
          <p:cNvSpPr/>
          <p:nvPr/>
        </p:nvSpPr>
        <p:spPr>
          <a:xfrm>
            <a:off x="3129164" y="1148170"/>
            <a:ext cx="2248005" cy="3483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667123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789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Retrieval practice</a:t>
            </a:r>
          </a:p>
        </p:txBody>
      </p:sp>
      <p:sp>
        <p:nvSpPr>
          <p:cNvPr id="807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B49E05C-D237-29C5-39FD-2ED3FFF423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621672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Discuss briefly with your partner.</a:t>
            </a:r>
          </a:p>
          <a:p>
            <a:pPr lvl="1"/>
            <a:r>
              <a:rPr lang="en-US" sz="1800" dirty="0"/>
              <a:t>How do you structure your repos/code now?</a:t>
            </a:r>
          </a:p>
          <a:p>
            <a:pPr lvl="1"/>
            <a:r>
              <a:rPr lang="en-US" sz="1800" dirty="0"/>
              <a:t>What, if anything, would you change about your current structure?</a:t>
            </a:r>
          </a:p>
          <a:p>
            <a:pPr lvl="1"/>
            <a:r>
              <a:rPr lang="en-US" sz="1800" dirty="0"/>
              <a:t>What concerns/questions do you have about these guidelines for repo structure?</a:t>
            </a:r>
            <a:endParaRPr lang="en-US" dirty="0"/>
          </a:p>
        </p:txBody>
      </p:sp>
      <p:sp>
        <p:nvSpPr>
          <p:cNvPr id="3" name="Textfeld 4">
            <a:extLst>
              <a:ext uri="{FF2B5EF4-FFF2-40B4-BE49-F238E27FC236}">
                <a16:creationId xmlns:a16="http://schemas.microsoft.com/office/drawing/2014/main" id="{FD060C56-4594-FEDB-BCFF-C4FD46CE8796}"/>
              </a:ext>
            </a:extLst>
          </p:cNvPr>
          <p:cNvSpPr txBox="1"/>
          <p:nvPr/>
        </p:nvSpPr>
        <p:spPr>
          <a:xfrm>
            <a:off x="5324833" y="542579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recreate_paper_figures.py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009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Discussion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46161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747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What</a:t>
            </a:r>
            <a:r>
              <a:rPr lang="da-DK" dirty="0"/>
              <a:t>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might</a:t>
            </a:r>
            <a:r>
              <a:rPr lang="da-DK" dirty="0"/>
              <a:t> look like</a:t>
            </a:r>
            <a:endParaRPr dirty="0"/>
          </a:p>
        </p:txBody>
      </p:sp>
      <p:sp>
        <p:nvSpPr>
          <p:cNvPr id="748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749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750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751" name="Straight Arrow Connector 64"/>
          <p:cNvSpPr/>
          <p:nvPr/>
        </p:nvSpPr>
        <p:spPr>
          <a:xfrm flipH="1">
            <a:off x="4609580" y="917144"/>
            <a:ext cx="1766296" cy="219023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2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753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754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README</a:t>
            </a:r>
            <a:r>
              <a:rPr dirty="0"/>
              <a:t> </a:t>
            </a:r>
            <a:br>
              <a:rPr dirty="0"/>
            </a:br>
            <a:r>
              <a:rPr dirty="0"/>
              <a:t>contains more information e.g. instructions on how to use your package.</a:t>
            </a:r>
          </a:p>
        </p:txBody>
      </p:sp>
      <p:sp>
        <p:nvSpPr>
          <p:cNvPr id="755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756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tests</a:t>
            </a:r>
            <a:br>
              <a:rPr b="1" dirty="0"/>
            </a:br>
            <a:r>
              <a:rPr dirty="0"/>
              <a:t>you know why :)</a:t>
            </a:r>
          </a:p>
        </p:txBody>
      </p:sp>
      <p:sp>
        <p:nvSpPr>
          <p:cNvPr id="757" name="Rectangle 59"/>
          <p:cNvSpPr txBox="1"/>
          <p:nvPr/>
        </p:nvSpPr>
        <p:spPr>
          <a:xfrm>
            <a:off x="6455698" y="3327381"/>
            <a:ext cx="2312349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rPr dirty="0"/>
              <a:t>build instructions &amp; </a:t>
            </a:r>
            <a:br>
              <a:rPr dirty="0"/>
            </a:br>
            <a:r>
              <a:rPr dirty="0"/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rPr lang="da-DK" dirty="0" err="1"/>
              <a:t>how</a:t>
            </a:r>
            <a:r>
              <a:rPr lang="da-DK" dirty="0"/>
              <a:t> Python </a:t>
            </a:r>
            <a:r>
              <a:rPr lang="da-DK" dirty="0" err="1"/>
              <a:t>knows</a:t>
            </a:r>
            <a:r>
              <a:rPr lang="da-DK" dirty="0"/>
              <a:t> </a:t>
            </a:r>
            <a:r>
              <a:rPr lang="da-DK" dirty="0" err="1"/>
              <a:t>how</a:t>
            </a:r>
            <a:r>
              <a:rPr lang="da-DK" dirty="0"/>
              <a:t> to </a:t>
            </a:r>
            <a:r>
              <a:rPr lang="da-DK" dirty="0" err="1"/>
              <a:t>install</a:t>
            </a:r>
            <a:r>
              <a:rPr lang="da-DK" dirty="0"/>
              <a:t>/</a:t>
            </a:r>
            <a:r>
              <a:rPr lang="da-DK" dirty="0" err="1"/>
              <a:t>distribute</a:t>
            </a:r>
            <a:r>
              <a:rPr lang="da-DK" dirty="0"/>
              <a:t>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package</a:t>
            </a:r>
            <a:endParaRPr dirty="0"/>
          </a:p>
        </p:txBody>
      </p:sp>
      <p:sp>
        <p:nvSpPr>
          <p:cNvPr id="758" name="Straight Arrow Connector 64"/>
          <p:cNvSpPr/>
          <p:nvPr/>
        </p:nvSpPr>
        <p:spPr>
          <a:xfrm flipH="1" flipV="1">
            <a:off x="5003169" y="1360915"/>
            <a:ext cx="1361407" cy="1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9" name="Straight Arrow Connector 64"/>
          <p:cNvSpPr/>
          <p:nvPr/>
        </p:nvSpPr>
        <p:spPr>
          <a:xfrm flipH="1" flipV="1">
            <a:off x="5378985" y="1596748"/>
            <a:ext cx="1013304" cy="480742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0" name="Straight Arrow Connector 64"/>
          <p:cNvSpPr/>
          <p:nvPr/>
        </p:nvSpPr>
        <p:spPr>
          <a:xfrm flipH="1" flipV="1">
            <a:off x="5187199" y="1849378"/>
            <a:ext cx="1231023" cy="227095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1" name="Straight Arrow Connector 64"/>
          <p:cNvSpPr/>
          <p:nvPr/>
        </p:nvSpPr>
        <p:spPr>
          <a:xfrm flipH="1">
            <a:off x="5022236" y="2061428"/>
            <a:ext cx="1323273" cy="1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2" name="Straight Arrow Connector 64"/>
          <p:cNvSpPr/>
          <p:nvPr/>
        </p:nvSpPr>
        <p:spPr>
          <a:xfrm flipH="1">
            <a:off x="5225299" y="2088091"/>
            <a:ext cx="1154720" cy="200461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3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4" name="Straight Arrow Connector 64"/>
          <p:cNvSpPr/>
          <p:nvPr/>
        </p:nvSpPr>
        <p:spPr>
          <a:xfrm>
            <a:off x="2725931" y="2402630"/>
            <a:ext cx="838003" cy="570942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5" name="Straight Arrow Connector 64"/>
          <p:cNvSpPr/>
          <p:nvPr/>
        </p:nvSpPr>
        <p:spPr>
          <a:xfrm>
            <a:off x="2721666" y="3269585"/>
            <a:ext cx="842267" cy="204211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6" name="Straight Arrow Connector 64"/>
          <p:cNvSpPr/>
          <p:nvPr/>
        </p:nvSpPr>
        <p:spPr>
          <a:xfrm>
            <a:off x="2721719" y="4236266"/>
            <a:ext cx="842268" cy="204212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7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CD3166-3001-A583-95E0-BFE65B22B82D}"/>
              </a:ext>
            </a:extLst>
          </p:cNvPr>
          <p:cNvSpPr txBox="1"/>
          <p:nvPr/>
        </p:nvSpPr>
        <p:spPr>
          <a:xfrm>
            <a:off x="643467" y="1136167"/>
            <a:ext cx="1737012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+mj-lt"/>
                <a:ea typeface="+mj-ea"/>
                <a:cs typeface="+mj-cs"/>
                <a:sym typeface="Arial"/>
              </a:rPr>
              <a:t>UPDATE TO SRC,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highlight>
                  <a:srgbClr val="FFFF00"/>
                </a:highlight>
              </a:rPr>
              <a:t>add gitignore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+mj-lt"/>
                <a:ea typeface="+mj-ea"/>
                <a:cs typeface="+mj-cs"/>
                <a:sym typeface="Arial"/>
              </a:rPr>
              <a:t>UPDATE animations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2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9" grpId="24" animBg="1" advAuto="0"/>
      <p:bldP spid="750" grpId="2" animBg="1" advAuto="0"/>
      <p:bldP spid="751" grpId="3" animBg="1" advAuto="0"/>
      <p:bldP spid="751" grpId="12" animBg="1" advAuto="0"/>
      <p:bldP spid="752" grpId="7" animBg="1" advAuto="0"/>
      <p:bldP spid="753" grpId="4" animBg="1" advAuto="0"/>
      <p:bldP spid="754" grpId="20" animBg="1" advAuto="0"/>
      <p:bldP spid="755" grpId="18" animBg="1" advAuto="0"/>
      <p:bldP spid="756" grpId="22" animBg="1" advAuto="0"/>
      <p:bldP spid="757" grpId="10" animBg="1" advAuto="0"/>
      <p:bldP spid="758" grpId="5" animBg="1" advAuto="0"/>
      <p:bldP spid="758" grpId="13" animBg="1" advAuto="0"/>
      <p:bldP spid="759" grpId="1" animBg="1" advAuto="0"/>
      <p:bldP spid="759" grpId="14" animBg="1" advAuto="0"/>
      <p:bldP spid="760" grpId="6" animBg="1" advAuto="0"/>
      <p:bldP spid="760" grpId="15" animBg="1" advAuto="0"/>
      <p:bldP spid="761" grpId="8" animBg="1" advAuto="0"/>
      <p:bldP spid="761" grpId="16" animBg="1" advAuto="0"/>
      <p:bldP spid="762" grpId="9" animBg="1" advAuto="0"/>
      <p:bldP spid="762" grpId="17" animBg="1" advAuto="0"/>
      <p:bldP spid="763" grpId="11" animBg="1" advAuto="0"/>
      <p:bldP spid="763" grpId="25" animBg="1" advAuto="0"/>
      <p:bldP spid="764" grpId="19" animBg="1" advAuto="0"/>
      <p:bldP spid="765" grpId="21" animBg="1" advAuto="0"/>
      <p:bldP spid="766" grpId="23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8" name="Group"/>
          <p:cNvGrpSpPr/>
          <p:nvPr/>
        </p:nvGrpSpPr>
        <p:grpSpPr>
          <a:xfrm>
            <a:off x="5242193" y="-1"/>
            <a:ext cx="1955705" cy="5143501"/>
            <a:chOff x="0" y="0"/>
            <a:chExt cx="1955703" cy="5143500"/>
          </a:xfrm>
        </p:grpSpPr>
        <p:pic>
          <p:nvPicPr>
            <p:cNvPr id="736" name="Screenshot 2022-08-28 at 15.40.38.png" descr="Screenshot 2022-08-28 at 15.40.38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55704" cy="514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37" name="Rectangle"/>
            <p:cNvSpPr/>
            <p:nvPr/>
          </p:nvSpPr>
          <p:spPr>
            <a:xfrm>
              <a:off x="128584" y="2586299"/>
              <a:ext cx="940248" cy="181287"/>
            </a:xfrm>
            <a:prstGeom prst="rect">
              <a:avLst/>
            </a:prstGeom>
            <a:solidFill>
              <a:srgbClr val="2C2D2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741" name="Group"/>
          <p:cNvGrpSpPr/>
          <p:nvPr/>
        </p:nvGrpSpPr>
        <p:grpSpPr>
          <a:xfrm>
            <a:off x="5247739" y="-1"/>
            <a:ext cx="1944613" cy="5143501"/>
            <a:chOff x="0" y="0"/>
            <a:chExt cx="1944612" cy="5143500"/>
          </a:xfrm>
        </p:grpSpPr>
        <p:pic>
          <p:nvPicPr>
            <p:cNvPr id="739" name="Screenshot 2022-08-28 at 15.38.33.png" descr="Screenshot 2022-08-28 at 15.38.3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944613" cy="514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40" name="Rectangle"/>
            <p:cNvSpPr/>
            <p:nvPr/>
          </p:nvSpPr>
          <p:spPr>
            <a:xfrm>
              <a:off x="262746" y="4344937"/>
              <a:ext cx="940249" cy="181287"/>
            </a:xfrm>
            <a:prstGeom prst="rect">
              <a:avLst/>
            </a:prstGeom>
            <a:solidFill>
              <a:srgbClr val="2223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742" name="Screenshot 2022-08-28 at 15.37.50.png" descr="Screenshot 2022-08-28 at 15.37.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4146" y="-1"/>
            <a:ext cx="1948296" cy="5143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" grpId="1" animBg="1" advAuto="0"/>
      <p:bldP spid="741" grpId="2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6321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Advantage 2</a:t>
            </a:r>
          </a:p>
        </p:txBody>
      </p:sp>
      <p:sp>
        <p:nvSpPr>
          <p:cNvPr id="776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869048" y="845033"/>
            <a:ext cx="3363319" cy="2448798"/>
          </a:xfrm>
          <a:prstGeom prst="rect">
            <a:avLst/>
          </a:prstGeom>
        </p:spPr>
        <p:txBody>
          <a:bodyPr/>
          <a:lstStyle/>
          <a:p>
            <a:r>
              <a:t>it makes all of your code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installable*</a:t>
            </a:r>
          </a:p>
          <a:p>
            <a:r>
              <a:t>which makes all of your code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importable</a:t>
            </a:r>
          </a:p>
        </p:txBody>
      </p:sp>
      <p:sp>
        <p:nvSpPr>
          <p:cNvPr id="77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grpSp>
        <p:nvGrpSpPr>
          <p:cNvPr id="784" name="Group 5"/>
          <p:cNvGrpSpPr/>
          <p:nvPr/>
        </p:nvGrpSpPr>
        <p:grpSpPr>
          <a:xfrm>
            <a:off x="4911635" y="1321992"/>
            <a:ext cx="3322995" cy="1813896"/>
            <a:chOff x="0" y="0"/>
            <a:chExt cx="3322994" cy="1813894"/>
          </a:xfrm>
        </p:grpSpPr>
        <p:grpSp>
          <p:nvGrpSpPr>
            <p:cNvPr id="780" name="Rounded Rectangle 6"/>
            <p:cNvGrpSpPr/>
            <p:nvPr/>
          </p:nvGrpSpPr>
          <p:grpSpPr>
            <a:xfrm>
              <a:off x="0" y="-1"/>
              <a:ext cx="3322993" cy="264256"/>
              <a:chOff x="0" y="0"/>
              <a:chExt cx="3322992" cy="264254"/>
            </a:xfrm>
          </p:grpSpPr>
          <p:sp>
            <p:nvSpPr>
              <p:cNvPr id="778" name="Rounded Rectangle"/>
              <p:cNvSpPr/>
              <p:nvPr/>
            </p:nvSpPr>
            <p:spPr>
              <a:xfrm>
                <a:off x="0" y="22431"/>
                <a:ext cx="3322993" cy="219392"/>
              </a:xfrm>
              <a:prstGeom prst="roundRect">
                <a:avLst>
                  <a:gd name="adj" fmla="val 3389"/>
                </a:avLst>
              </a:prstGeom>
              <a:solidFill>
                <a:srgbClr val="666666"/>
              </a:solidFill>
              <a:ln w="25400" cap="flat">
                <a:solidFill>
                  <a:srgbClr val="666666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79" name="Terminal"/>
              <p:cNvSpPr txBox="1"/>
              <p:nvPr/>
            </p:nvSpPr>
            <p:spPr>
              <a:xfrm>
                <a:off x="60598" y="-1"/>
                <a:ext cx="3201798" cy="264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t>Terminal</a:t>
                </a:r>
              </a:p>
            </p:txBody>
          </p:sp>
        </p:grpSp>
        <p:grpSp>
          <p:nvGrpSpPr>
            <p:cNvPr id="783" name="Rectangle 7"/>
            <p:cNvGrpSpPr/>
            <p:nvPr/>
          </p:nvGrpSpPr>
          <p:grpSpPr>
            <a:xfrm>
              <a:off x="0" y="232495"/>
              <a:ext cx="3322995" cy="1581400"/>
              <a:chOff x="0" y="0"/>
              <a:chExt cx="3322994" cy="1581399"/>
            </a:xfrm>
          </p:grpSpPr>
          <p:sp>
            <p:nvSpPr>
              <p:cNvPr id="781" name="Rectangle"/>
              <p:cNvSpPr/>
              <p:nvPr/>
            </p:nvSpPr>
            <p:spPr>
              <a:xfrm>
                <a:off x="-1" y="-1"/>
                <a:ext cx="3322996" cy="15814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82" name="&gt; pip install brewing…"/>
              <p:cNvSpPr txBox="1"/>
              <p:nvPr/>
            </p:nvSpPr>
            <p:spPr>
              <a:xfrm>
                <a:off x="58419" y="12699"/>
                <a:ext cx="3206156" cy="11709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 pip install brewing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 python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&gt;&gt;&gt; import brewing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&gt;&gt;&gt; brewing.brew_a_potion()</a:t>
                </a:r>
              </a:p>
            </p:txBody>
          </p:sp>
        </p:grpSp>
      </p:grpSp>
      <p:sp>
        <p:nvSpPr>
          <p:cNvPr id="785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786" name="* (need a few other changes we will go over)"/>
          <p:cNvSpPr txBox="1"/>
          <p:nvPr/>
        </p:nvSpPr>
        <p:spPr>
          <a:xfrm>
            <a:off x="1051814" y="4337144"/>
            <a:ext cx="41275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defRPr sz="16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* (need a few other changes we will go over)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" grpId="1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789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Organise what?</a:t>
            </a:r>
          </a:p>
        </p:txBody>
      </p:sp>
      <p:sp>
        <p:nvSpPr>
          <p:cNvPr id="790" name="Project 1"/>
          <p:cNvSpPr txBox="1"/>
          <p:nvPr/>
        </p:nvSpPr>
        <p:spPr>
          <a:xfrm>
            <a:off x="623648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</a:p>
        </p:txBody>
      </p:sp>
      <p:sp>
        <p:nvSpPr>
          <p:cNvPr id="791" name="Project 2"/>
          <p:cNvSpPr txBox="1"/>
          <p:nvPr/>
        </p:nvSpPr>
        <p:spPr>
          <a:xfrm>
            <a:off x="4916947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</a:p>
        </p:txBody>
      </p:sp>
      <p:sp>
        <p:nvSpPr>
          <p:cNvPr id="792" name="pandas = 1.2.4"/>
          <p:cNvSpPr txBox="1"/>
          <p:nvPr/>
        </p:nvSpPr>
        <p:spPr>
          <a:xfrm>
            <a:off x="916256" y="2105727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793" name="numpy = 1.22.0"/>
          <p:cNvSpPr txBox="1"/>
          <p:nvPr/>
        </p:nvSpPr>
        <p:spPr>
          <a:xfrm>
            <a:off x="893422" y="1877049"/>
            <a:ext cx="117993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 = 1.22.0</a:t>
            </a:r>
          </a:p>
        </p:txBody>
      </p:sp>
      <p:sp>
        <p:nvSpPr>
          <p:cNvPr id="794" name="Rectangle"/>
          <p:cNvSpPr/>
          <p:nvPr/>
        </p:nvSpPr>
        <p:spPr>
          <a:xfrm>
            <a:off x="492678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5" name="Rectangle"/>
          <p:cNvSpPr/>
          <p:nvPr/>
        </p:nvSpPr>
        <p:spPr>
          <a:xfrm>
            <a:off x="4724222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6" name="Rectangle"/>
          <p:cNvSpPr/>
          <p:nvPr/>
        </p:nvSpPr>
        <p:spPr>
          <a:xfrm>
            <a:off x="828053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7" name="packages"/>
          <p:cNvSpPr txBox="1"/>
          <p:nvPr/>
        </p:nvSpPr>
        <p:spPr>
          <a:xfrm>
            <a:off x="922251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798" name="Rectangle"/>
          <p:cNvSpPr/>
          <p:nvPr/>
        </p:nvSpPr>
        <p:spPr>
          <a:xfrm>
            <a:off x="828053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9" name="code"/>
          <p:cNvSpPr txBox="1"/>
          <p:nvPr/>
        </p:nvSpPr>
        <p:spPr>
          <a:xfrm>
            <a:off x="922251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800" name="Rectangle"/>
          <p:cNvSpPr/>
          <p:nvPr/>
        </p:nvSpPr>
        <p:spPr>
          <a:xfrm>
            <a:off x="2512572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1" name="Rectangle"/>
          <p:cNvSpPr/>
          <p:nvPr/>
        </p:nvSpPr>
        <p:spPr>
          <a:xfrm>
            <a:off x="5130286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2" name="packages"/>
          <p:cNvSpPr txBox="1"/>
          <p:nvPr/>
        </p:nvSpPr>
        <p:spPr>
          <a:xfrm>
            <a:off x="5224483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803" name="Rectangle"/>
          <p:cNvSpPr/>
          <p:nvPr/>
        </p:nvSpPr>
        <p:spPr>
          <a:xfrm>
            <a:off x="5130286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4" name="code"/>
          <p:cNvSpPr txBox="1"/>
          <p:nvPr/>
        </p:nvSpPr>
        <p:spPr>
          <a:xfrm>
            <a:off x="5224483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805" name="Rectangle"/>
          <p:cNvSpPr/>
          <p:nvPr/>
        </p:nvSpPr>
        <p:spPr>
          <a:xfrm>
            <a:off x="6814804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6" name="numba = 1.0.2"/>
          <p:cNvSpPr txBox="1"/>
          <p:nvPr/>
        </p:nvSpPr>
        <p:spPr>
          <a:xfrm>
            <a:off x="5218488" y="2156576"/>
            <a:ext cx="11008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numba = 1.0.2</a:t>
            </a:r>
          </a:p>
        </p:txBody>
      </p:sp>
      <p:sp>
        <p:nvSpPr>
          <p:cNvPr id="807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808" name="constants.py"/>
          <p:cNvSpPr txBox="1"/>
          <p:nvPr/>
        </p:nvSpPr>
        <p:spPr>
          <a:xfrm>
            <a:off x="5219801" y="3450273"/>
            <a:ext cx="95651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constants.py</a:t>
            </a:r>
          </a:p>
        </p:txBody>
      </p:sp>
      <p:sp>
        <p:nvSpPr>
          <p:cNvPr id="809" name="training.py"/>
          <p:cNvSpPr txBox="1"/>
          <p:nvPr/>
        </p:nvSpPr>
        <p:spPr>
          <a:xfrm>
            <a:off x="5219801" y="3695420"/>
            <a:ext cx="82910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training.py</a:t>
            </a:r>
          </a:p>
        </p:txBody>
      </p:sp>
      <p:sp>
        <p:nvSpPr>
          <p:cNvPr id="810" name="simulation.py"/>
          <p:cNvSpPr txBox="1"/>
          <p:nvPr/>
        </p:nvSpPr>
        <p:spPr>
          <a:xfrm>
            <a:off x="879832" y="3460406"/>
            <a:ext cx="100711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simulation.py</a:t>
            </a:r>
          </a:p>
        </p:txBody>
      </p:sp>
      <p:sp>
        <p:nvSpPr>
          <p:cNvPr id="811" name="evaluation.py"/>
          <p:cNvSpPr txBox="1"/>
          <p:nvPr/>
        </p:nvSpPr>
        <p:spPr>
          <a:xfrm>
            <a:off x="879832" y="3705554"/>
            <a:ext cx="101305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evaluation.py</a:t>
            </a:r>
          </a:p>
        </p:txBody>
      </p:sp>
      <p:sp>
        <p:nvSpPr>
          <p:cNvPr id="812" name="notebook23.ipynb"/>
          <p:cNvSpPr txBox="1"/>
          <p:nvPr/>
        </p:nvSpPr>
        <p:spPr>
          <a:xfrm>
            <a:off x="2599233" y="3705554"/>
            <a:ext cx="1354736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813" name="tests/"/>
          <p:cNvSpPr txBox="1"/>
          <p:nvPr/>
        </p:nvSpPr>
        <p:spPr>
          <a:xfrm>
            <a:off x="2599233" y="3460406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814" name="other stuff"/>
          <p:cNvSpPr txBox="1"/>
          <p:nvPr/>
        </p:nvSpPr>
        <p:spPr>
          <a:xfrm>
            <a:off x="2606769" y="3136366"/>
            <a:ext cx="113787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other stuff   </a:t>
            </a:r>
          </a:p>
        </p:txBody>
      </p:sp>
      <p:sp>
        <p:nvSpPr>
          <p:cNvPr id="815" name="other stuff"/>
          <p:cNvSpPr txBox="1"/>
          <p:nvPr/>
        </p:nvSpPr>
        <p:spPr>
          <a:xfrm>
            <a:off x="6909002" y="3136366"/>
            <a:ext cx="11378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other stuff   </a:t>
            </a:r>
          </a:p>
        </p:txBody>
      </p:sp>
      <p:sp>
        <p:nvSpPr>
          <p:cNvPr id="816" name="notebook23.ipynb"/>
          <p:cNvSpPr txBox="1"/>
          <p:nvPr/>
        </p:nvSpPr>
        <p:spPr>
          <a:xfrm>
            <a:off x="6901466" y="3683509"/>
            <a:ext cx="135473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817" name="tests/"/>
          <p:cNvSpPr txBox="1"/>
          <p:nvPr/>
        </p:nvSpPr>
        <p:spPr>
          <a:xfrm>
            <a:off x="6901466" y="3438361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818" name="pandas = 2.0.3"/>
          <p:cNvSpPr txBox="1"/>
          <p:nvPr/>
        </p:nvSpPr>
        <p:spPr>
          <a:xfrm>
            <a:off x="5224483" y="1877049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" grpId="1" animBg="1" advAuto="0"/>
      <p:bldP spid="792" grpId="2" animBg="1" advAuto="0"/>
      <p:bldP spid="793" grpId="3" animBg="1" advAuto="0"/>
      <p:bldP spid="806" grpId="4" animBg="1" advAuto="0"/>
      <p:bldP spid="808" grpId="5" animBg="1" advAuto="0"/>
      <p:bldP spid="809" grpId="6" animBg="1" advAuto="0"/>
      <p:bldP spid="810" grpId="7" animBg="1" advAuto="0"/>
      <p:bldP spid="811" grpId="8" animBg="1" advAuto="0"/>
      <p:bldP spid="812" grpId="9" animBg="1" advAuto="0"/>
      <p:bldP spid="813" grpId="10" animBg="1" advAuto="0"/>
      <p:bldP spid="816" grpId="11" animBg="1" advAuto="0"/>
      <p:bldP spid="817" grpId="12" animBg="1" advAuto="0"/>
      <p:bldP spid="818" grpId="13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defend your code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D9534-A792-559A-E635-DE5BFA7B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766EE-69CA-5402-31C7-65EBE052D972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marL="558799" indent="-457200">
              <a:buFont typeface="+mj-lt"/>
              <a:buAutoNum type="arabicPeriod"/>
            </a:pPr>
            <a:r>
              <a:rPr lang="en-GB" sz="1600" dirty="0" err="1">
                <a:hlinkClick r:id="rId2"/>
              </a:rPr>
              <a:t>src</a:t>
            </a:r>
            <a:r>
              <a:rPr lang="en-GB" sz="1600" dirty="0">
                <a:hlinkClick r:id="rId2"/>
              </a:rPr>
              <a:t> layout vs flat layout - Python Packaging User Guide</a:t>
            </a:r>
            <a:endParaRPr lang="en-GB" sz="1600" dirty="0"/>
          </a:p>
          <a:p>
            <a:pPr marL="558799" indent="-457200">
              <a:buFont typeface="+mj-lt"/>
              <a:buAutoNum type="arabicPeriod"/>
            </a:pPr>
            <a:r>
              <a:rPr lang="en-US" sz="1600" dirty="0">
                <a:hlinkClick r:id="rId3"/>
              </a:rPr>
              <a:t>Package Discovery and Namespace Packages</a:t>
            </a:r>
            <a:endParaRPr lang="en-US" sz="1600" dirty="0"/>
          </a:p>
          <a:p>
            <a:pPr marL="558799" indent="-457200">
              <a:buFont typeface="+mj-lt"/>
              <a:buAutoNum type="arabicPeriod"/>
            </a:pPr>
            <a:r>
              <a:rPr lang="en-GB" sz="1400" dirty="0">
                <a:hlinkClick r:id="rId4"/>
              </a:rPr>
              <a:t>Good Integration Practices - </a:t>
            </a:r>
            <a:r>
              <a:rPr lang="en-GB" sz="1400" dirty="0" err="1">
                <a:hlinkClick r:id="rId4"/>
              </a:rPr>
              <a:t>pytest</a:t>
            </a:r>
            <a:r>
              <a:rPr lang="en-GB" sz="1400" dirty="0">
                <a:hlinkClick r:id="rId4"/>
              </a:rPr>
              <a:t> documentation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619335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986</Words>
  <Application>Microsoft Office PowerPoint</Application>
  <PresentationFormat>On-screen Show (16:9)</PresentationFormat>
  <Paragraphs>195</Paragraphs>
  <Slides>15</Slides>
  <Notes>1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Avenir Book</vt:lpstr>
      <vt:lpstr>Avenir Heavy</vt:lpstr>
      <vt:lpstr>Courier New</vt:lpstr>
      <vt:lpstr>Helvetica</vt:lpstr>
      <vt:lpstr>Wingdings</vt:lpstr>
      <vt:lpstr>Jacquenetta template</vt:lpstr>
      <vt:lpstr>PowerPoint Presentation</vt:lpstr>
      <vt:lpstr>Motivation</vt:lpstr>
      <vt:lpstr>Where things go</vt:lpstr>
      <vt:lpstr>Why you should care</vt:lpstr>
      <vt:lpstr>Guidelines</vt:lpstr>
      <vt:lpstr>Organizing files</vt:lpstr>
      <vt:lpstr>Other notable files</vt:lpstr>
      <vt:lpstr>Retrieval practice</vt:lpstr>
      <vt:lpstr>Discussion</vt:lpstr>
      <vt:lpstr>What this might look like</vt:lpstr>
      <vt:lpstr>PowerPoint Presentation</vt:lpstr>
      <vt:lpstr>Advantage 2</vt:lpstr>
      <vt:lpstr>Organise what?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20</cp:revision>
  <dcterms:modified xsi:type="dcterms:W3CDTF">2024-08-24T10:52:06Z</dcterms:modified>
</cp:coreProperties>
</file>