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80" r:id="rId3"/>
  </p:sldMasterIdLst>
  <p:notesMasterIdLst>
    <p:notesMasterId r:id="rId32"/>
  </p:notesMasterIdLst>
  <p:sldIdLst>
    <p:sldId id="340" r:id="rId4"/>
    <p:sldId id="312" r:id="rId5"/>
    <p:sldId id="278" r:id="rId6"/>
    <p:sldId id="329" r:id="rId7"/>
    <p:sldId id="330" r:id="rId8"/>
    <p:sldId id="333" r:id="rId9"/>
    <p:sldId id="331" r:id="rId10"/>
    <p:sldId id="332" r:id="rId11"/>
    <p:sldId id="317" r:id="rId12"/>
    <p:sldId id="318" r:id="rId13"/>
    <p:sldId id="316" r:id="rId14"/>
    <p:sldId id="337" r:id="rId15"/>
    <p:sldId id="335" r:id="rId16"/>
    <p:sldId id="313" r:id="rId17"/>
    <p:sldId id="334" r:id="rId18"/>
    <p:sldId id="314" r:id="rId19"/>
    <p:sldId id="315" r:id="rId20"/>
    <p:sldId id="336" r:id="rId21"/>
    <p:sldId id="338" r:id="rId22"/>
    <p:sldId id="319" r:id="rId23"/>
    <p:sldId id="339" r:id="rId24"/>
    <p:sldId id="320" r:id="rId25"/>
    <p:sldId id="321" r:id="rId26"/>
    <p:sldId id="322" r:id="rId27"/>
    <p:sldId id="323" r:id="rId28"/>
    <p:sldId id="325" r:id="rId29"/>
    <p:sldId id="327" r:id="rId30"/>
    <p:sldId id="328" r:id="rId3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5"/>
    <p:restoredTop sz="94039" autoAdjust="0"/>
  </p:normalViewPr>
  <p:slideViewPr>
    <p:cSldViewPr snapToGrid="0">
      <p:cViewPr varScale="1">
        <p:scale>
          <a:sx n="88" d="100"/>
          <a:sy n="88" d="100"/>
        </p:scale>
        <p:origin x="708" y="6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2669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993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75796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6761986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43012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388353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389711228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34908271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84089700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334028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29989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748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hyperlink" Target="https://openclipart.org/detail/213911/heart-pitiful-by-feraliminal-213911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deviantart.com/qtoons/art/Dizzy-2-Animation-GIF-820484193" TargetMode="Externa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itchFamily="2" charset="2"/>
              <a:buChar char="à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8B81D2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7193469F-FA71-4F0B-A27B-79190BE8D421}"/>
              </a:ext>
            </a:extLst>
          </p:cNvPr>
          <p:cNvSpPr/>
          <p:nvPr/>
        </p:nvSpPr>
        <p:spPr>
          <a:xfrm rot="9576828">
            <a:off x="2295711" y="3079855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1026" name="Picture 2" descr="Parks And Recreation Wow GIF by PeacockTV">
            <a:extLst>
              <a:ext uri="{FF2B5EF4-FFF2-40B4-BE49-F238E27FC236}">
                <a16:creationId xmlns:a16="http://schemas.microsoft.com/office/drawing/2014/main" id="{F863355A-85B4-4B26-ACFF-E17F4660E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213" y="456186"/>
            <a:ext cx="3178526" cy="17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DC84D1-7915-650A-B8DC-279C07304515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--&gt; 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  <p:pic>
        <p:nvPicPr>
          <p:cNvPr id="1026" name="Picture 2" descr="Minho Smile GIFs - Find &amp; Share on GIPHY">
            <a:extLst>
              <a:ext uri="{FF2B5EF4-FFF2-40B4-BE49-F238E27FC236}">
                <a16:creationId xmlns:a16="http://schemas.microsoft.com/office/drawing/2014/main" id="{8E772485-69CC-3E82-9A93-A2E07771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90" y="2560345"/>
            <a:ext cx="3619062" cy="182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4836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(recommendations/suggestions)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 (not like div 0)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Aim is to be helpful </a:t>
            </a:r>
          </a:p>
          <a:p>
            <a:pPr marL="158127" lvl="1" indent="-197485"/>
            <a:endParaRPr lang="en-US" sz="1100" dirty="0">
              <a:ea typeface="Roboto"/>
              <a:cs typeface="Arial"/>
            </a:endParaRPr>
          </a:p>
          <a:p>
            <a:pPr marL="197485" indent="-197485"/>
            <a:r>
              <a:rPr lang="en-US" sz="1800" dirty="0">
                <a:ea typeface="Roboto"/>
                <a:cs typeface="Arial"/>
              </a:rPr>
              <a:t>Focus for this lecture: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PEP8: Style Guide for Python Code [2]. Code layout, naming conventions, etc.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PEP257: Docstring Conventions [3] - How to document function, classes for user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74AFCFBC-4962-7DD9-BF10-65D7F83D1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2338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29154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Style Guide for Python Code [2]</a:t>
            </a:r>
          </a:p>
          <a:p>
            <a:endParaRPr lang="en-US" sz="1050" dirty="0"/>
          </a:p>
          <a:p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</a:t>
            </a:r>
            <a:br>
              <a:rPr lang="en-US" sz="1800" dirty="0"/>
            </a:br>
            <a:r>
              <a:rPr lang="en-US" sz="1800" dirty="0"/>
              <a:t>consistent across the wide spectrum of Python code.” [2]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Should that variable be capitalized or have underscores?</a:t>
            </a:r>
          </a:p>
          <a:p>
            <a:pPr lvl="1"/>
            <a:r>
              <a:rPr lang="en-US" sz="1800" dirty="0"/>
              <a:t>How many spaces should go around an equals sign?</a:t>
            </a:r>
          </a:p>
          <a:p>
            <a:pPr lvl="1"/>
            <a:r>
              <a:rPr lang="en-US" sz="1800" dirty="0"/>
              <a:t>What is the correct order of imports at the top of a file?</a:t>
            </a:r>
          </a:p>
          <a:p>
            <a:endParaRPr lang="en-US" sz="1100" dirty="0"/>
          </a:p>
          <a:p>
            <a:r>
              <a:rPr lang="en-US" sz="1800" dirty="0"/>
              <a:t>Some projects may intentionally not follow PEP8. “Consistency…is the most important.” [2]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8BF417C-5934-7C5A-6F94-08EE104A5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00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7027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Jenni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6a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i="1" dirty="0"/>
              <a:t>(10 minutes)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82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35097499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just as terrible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t>name your variables so that you can later go back and *read* what the code does </a:t>
            </a:r>
            <a:br/>
            <a:r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added_points </a:t>
            </a:r>
            <a:r>
              <a:t>= [</a:t>
            </a:r>
            <a:r>
              <a:rPr>
                <a:solidFill>
                  <a:srgbClr val="FFFFFF"/>
                </a:solidFill>
              </a:rPr>
              <a:t>10, 5, 1</a:t>
            </a:r>
            <a:r>
              <a:rPr>
                <a:solidFill>
                  <a:srgbClr val="EA4B63"/>
                </a:solidFill>
              </a:rPr>
              <a:t>]</a:t>
            </a:r>
            <a:r>
              <a:rPr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function names also use underscores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class</a:t>
            </a:r>
            <a:r>
              <a:rPr>
                <a:solidFill>
                  <a:srgbClr val="FFFFFF"/>
                </a:solidFill>
              </a:rPr>
              <a:t> ScoreKeeper():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</a:t>
            </a:r>
            <a:r>
              <a:rPr>
                <a:solidFill>
                  <a:srgbClr val="FFFFFF"/>
                </a:solidFill>
              </a:rPr>
              <a:t> __init__(</a:t>
            </a:r>
            <a:r>
              <a:rPr>
                <a:solidFill>
                  <a:srgbClr val="FF9300"/>
                </a:solidFill>
              </a:rPr>
              <a:t>self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self.house_points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self._secret_bonus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 </a:t>
            </a:r>
            <a:r>
              <a:rPr>
                <a:solidFill>
                  <a:srgbClr val="FFFFFF"/>
                </a:solidFill>
              </a:rPr>
              <a:t>add_points(</a:t>
            </a:r>
            <a:r>
              <a:rPr>
                <a:solidFill>
                  <a:srgbClr val="FF9300"/>
                </a:solidFill>
              </a:rPr>
              <a:t>self, house, points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Class names use CamelCase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1394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house: </a:t>
            </a:r>
            <a:r>
              <a:rPr i="1">
                <a:solidFill>
                  <a:srgbClr val="00FDFF"/>
                </a:solidFill>
              </a:rPr>
              <a:t>str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house_points: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9300"/>
                </a:solidFill>
              </a:rPr>
              <a:t> </a:t>
            </a:r>
            <a:r>
              <a:t>= 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-&gt;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4330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954" name="Rectangle 4"/>
          <p:cNvSpPr/>
          <p:nvPr/>
        </p:nvSpPr>
        <p:spPr>
          <a:xfrm>
            <a:off x="4728636" y="1439082"/>
            <a:ext cx="3705214" cy="15138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   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Function docstring."""</a:t>
            </a:r>
            <a:endParaRPr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66407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endParaRPr lang="en-US" sz="1050" dirty="0"/>
          </a:p>
          <a:p>
            <a:r>
              <a:rPr lang="en-US" sz="1800" dirty="0"/>
              <a:t>You guessed it…guidelines for docstrings.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What verb tense should I use for one-liner docstrings?</a:t>
            </a:r>
          </a:p>
          <a:p>
            <a:pPr lvl="1"/>
            <a:r>
              <a:rPr lang="en-US" sz="1800" dirty="0"/>
              <a:t>What indentation should I use within a docstring?</a:t>
            </a:r>
          </a:p>
          <a:p>
            <a:pPr lvl="1"/>
            <a:r>
              <a:rPr lang="en-US" sz="1800" dirty="0"/>
              <a:t>Etc.</a:t>
            </a:r>
          </a:p>
          <a:p>
            <a:endParaRPr lang="en-US" sz="1800" dirty="0"/>
          </a:p>
          <a:p>
            <a:r>
              <a:rPr lang="en-US" sz="1800" dirty="0"/>
              <a:t>I will </a:t>
            </a:r>
            <a:r>
              <a:rPr lang="en-US" sz="1800" i="1" dirty="0"/>
              <a:t>not</a:t>
            </a:r>
            <a:r>
              <a:rPr lang="en-US" sz="1800" dirty="0"/>
              <a:t> drag you through PEP257.</a:t>
            </a:r>
          </a:p>
          <a:p>
            <a:endParaRPr lang="en-US" sz="11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B321003E-006A-558D-82FA-4D7442CC7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515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t>NumPy style</a:t>
            </a:r>
          </a:p>
        </p:txBody>
      </p:sp>
      <p:sp>
        <p:nvSpPr>
          <p:cNvPr id="95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Extra formatting on top of PEP257.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Useful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auto-</a:t>
            </a:r>
            <a:r>
              <a:rPr lang="da-DK" dirty="0" err="1"/>
              <a:t>building</a:t>
            </a:r>
            <a:r>
              <a:rPr lang="da-DK" dirty="0"/>
              <a:t> docs </a:t>
            </a:r>
            <a:r>
              <a:rPr lang="da-DK" dirty="0" err="1"/>
              <a:t>into</a:t>
            </a:r>
            <a:r>
              <a:rPr lang="da-DK" dirty="0"/>
              <a:t> webpage with, </a:t>
            </a:r>
            <a:r>
              <a:rPr lang="da-DK" dirty="0" err="1"/>
              <a:t>e.g</a:t>
            </a:r>
            <a:r>
              <a:rPr lang="da-DK" dirty="0"/>
              <a:t>., </a:t>
            </a:r>
            <a:r>
              <a:rPr lang="da-DK" dirty="0" err="1">
                <a:latin typeface="Courier"/>
              </a:rPr>
              <a:t>sphinx</a:t>
            </a:r>
            <a:r>
              <a:rPr lang="da-DK" dirty="0"/>
              <a:t>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dirty="0"/>
              <a:t>Specify Parameters and Returns as</a:t>
            </a:r>
            <a:br>
              <a:rPr dirty="0"/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name : type</a:t>
            </a:r>
            <a:b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    description</a:t>
            </a:r>
            <a:endParaRPr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Dashed</a:t>
            </a:r>
            <a:r>
              <a:rPr lang="da-DK" dirty="0"/>
              <a:t> lines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>
                <a:latin typeface="Courier"/>
              </a:rPr>
              <a:t>Parameters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Returns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Notes</a:t>
            </a:r>
            <a:r>
              <a:rPr lang="da-DK" dirty="0"/>
              <a:t>, etc.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Much more. See [5].</a:t>
            </a:r>
            <a:endParaRPr dirty="0"/>
          </a:p>
        </p:txBody>
      </p:sp>
      <p:sp>
        <p:nvSpPr>
          <p:cNvPr id="96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961" name="Rectangle 6"/>
          <p:cNvSpPr/>
          <p:nvPr/>
        </p:nvSpPr>
        <p:spPr>
          <a:xfrm>
            <a:off x="4669554" y="773429"/>
            <a:ext cx="3705214" cy="3596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int, optional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New points to be added/ subtracted.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Returns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rPr strike="sngStrike"/>
              <a:t>NumPy</a:t>
            </a:r>
            <a:r>
              <a:t> style</a:t>
            </a:r>
          </a:p>
        </p:txBody>
      </p:sp>
      <p:sp>
        <p:nvSpPr>
          <p:cNvPr id="964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da-DK" dirty="0">
                <a:latin typeface="Avenir Book Oblique"/>
                <a:ea typeface="Avenir Book Oblique"/>
                <a:cs typeface="Avenir Book Oblique"/>
                <a:sym typeface="Avenir Book Oblique"/>
              </a:rPr>
              <a:t>P</a:t>
            </a:r>
            <a:r>
              <a:rPr dirty="0" err="1">
                <a:latin typeface="Avenir Book Oblique"/>
                <a:ea typeface="Avenir Book Oblique"/>
                <a:cs typeface="Avenir Book Oblique"/>
                <a:sym typeface="Avenir Book Oblique"/>
              </a:rPr>
              <a:t>ersonal</a:t>
            </a:r>
            <a:r>
              <a:rPr dirty="0"/>
              <a:t> suggestion:</a:t>
            </a:r>
            <a:br>
              <a:rPr dirty="0"/>
            </a:br>
            <a:r>
              <a:rPr dirty="0"/>
              <a:t>if you work with pandas, it is easy to forget the shape of </a:t>
            </a:r>
            <a:r>
              <a:rPr dirty="0" err="1"/>
              <a:t>DataFrames</a:t>
            </a:r>
            <a:r>
              <a:rPr dirty="0"/>
              <a:t>. </a:t>
            </a:r>
          </a:p>
          <a:p>
            <a:pPr marL="431790" indent="-330192">
              <a:buSzPts val="1300"/>
              <a:defRPr sz="1300"/>
            </a:pPr>
            <a:endParaRPr dirty="0"/>
          </a:p>
          <a:p>
            <a:pPr marL="431790" indent="-330192">
              <a:buSzPts val="1300"/>
              <a:defRPr sz="1300"/>
            </a:pPr>
            <a:r>
              <a:rPr dirty="0"/>
              <a:t>Add the format into docstring (and keep up to date!)</a:t>
            </a:r>
            <a:br>
              <a:rPr dirty="0"/>
            </a:br>
            <a:r>
              <a:rPr dirty="0"/>
              <a:t>OR</a:t>
            </a:r>
            <a:br>
              <a:rPr dirty="0"/>
            </a:br>
            <a:r>
              <a:rPr dirty="0"/>
              <a:t>Write proper tests, you can always check the </a:t>
            </a:r>
            <a:r>
              <a:rPr dirty="0" err="1"/>
              <a:t>DataFrame</a:t>
            </a:r>
            <a:r>
              <a:rPr dirty="0"/>
              <a:t> format there</a:t>
            </a:r>
            <a:br>
              <a:rPr dirty="0"/>
            </a:br>
            <a:endParaRPr dirty="0"/>
          </a:p>
        </p:txBody>
      </p:sp>
      <p:sp>
        <p:nvSpPr>
          <p:cNvPr id="96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966" name="Rectangle 6"/>
          <p:cNvSpPr/>
          <p:nvPr/>
        </p:nvSpPr>
        <p:spPr>
          <a:xfrm>
            <a:off x="4669554" y="773429"/>
            <a:ext cx="3705214" cy="2682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some_function(</a:t>
            </a:r>
            <a:r>
              <a:rPr>
                <a:solidFill>
                  <a:srgbClr val="FF9300"/>
                </a:solidFill>
              </a:rPr>
              <a:t>df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If it helps, you can add a DF example.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df : pd.DataFrame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Historical house cup scores.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house      points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year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1999   Slytherin         100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2020  Hufflepuff        2800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df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074" name="Picture 2" descr="Dizzy 2 (Animation GIF)">
            <a:extLst>
              <a:ext uri="{FF2B5EF4-FFF2-40B4-BE49-F238E27FC236}">
                <a16:creationId xmlns:a16="http://schemas.microsoft.com/office/drawing/2014/main" id="{28E1F065-989B-5E19-0E60-5008C5F5D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80FEE-97B8-4984-2044-92BF2F5B3F73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</p:spTree>
    <p:extLst>
      <p:ext uri="{BB962C8B-B14F-4D97-AF65-F5344CB8AC3E}">
        <p14:creationId xmlns:p14="http://schemas.microsoft.com/office/powerpoint/2010/main" val="3486683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>
                <a:latin typeface="Courier"/>
              </a:rPr>
              <a:t>black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E1A0FAB-AA4E-382B-2AA6-4366FF1444DC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pic>
        <p:nvPicPr>
          <p:cNvPr id="5" name="Picture 4" descr="A heart with a sad face&#10;&#10;Description automatically generated">
            <a:extLst>
              <a:ext uri="{FF2B5EF4-FFF2-40B4-BE49-F238E27FC236}">
                <a16:creationId xmlns:a16="http://schemas.microsoft.com/office/drawing/2014/main" id="{FBB40D96-2243-F1B9-BE8C-A32D2E0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2357040" y="1158881"/>
            <a:ext cx="436600" cy="471788"/>
          </a:xfrm>
          <a:prstGeom prst="rect">
            <a:avLst/>
          </a:prstGeom>
        </p:spPr>
      </p:pic>
      <p:pic>
        <p:nvPicPr>
          <p:cNvPr id="6" name="Picture 5" descr="A heart with a sad face&#10;&#10;Description automatically generated">
            <a:extLst>
              <a:ext uri="{FF2B5EF4-FFF2-40B4-BE49-F238E27FC236}">
                <a16:creationId xmlns:a16="http://schemas.microsoft.com/office/drawing/2014/main" id="{7C062678-3488-D49B-4349-5029766FB9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6798387" y="2126600"/>
            <a:ext cx="378314" cy="40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370285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Exercise</a:t>
            </a:r>
            <a:r>
              <a:rPr lang="da-DK" dirty="0"/>
              <a:t> (</a:t>
            </a:r>
            <a:r>
              <a:rPr lang="da-DK" dirty="0" err="1"/>
              <a:t>if</a:t>
            </a:r>
            <a:r>
              <a:rPr lang="da-DK" dirty="0"/>
              <a:t> time)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84211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Use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 to check the function you wrote for stylistic</a:t>
            </a:r>
            <a:br>
              <a:rPr lang="en-US" dirty="0"/>
            </a:br>
            <a:r>
              <a:rPr lang="en-US" dirty="0"/>
              <a:t>violations. Call </a:t>
            </a:r>
            <a:r>
              <a:rPr lang="en-US" dirty="0" err="1">
                <a:latin typeface="Courier"/>
              </a:rPr>
              <a:t>pydocstyle</a:t>
            </a:r>
            <a:r>
              <a:rPr lang="en-US" dirty="0"/>
              <a:t> on your module. Fix any PEP8/257 violations you find.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dirty="0"/>
              <a:t>You can use the terminal for both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 and </a:t>
            </a:r>
            <a:r>
              <a:rPr lang="en-US" dirty="0" err="1">
                <a:latin typeface="Courier"/>
              </a:rPr>
              <a:t>pydocstyle</a:t>
            </a:r>
            <a:r>
              <a:rPr lang="en-US" dirty="0"/>
              <a:t>:</a:t>
            </a:r>
          </a:p>
          <a:p>
            <a:pPr marL="101599" indent="0">
              <a:buNone/>
            </a:pPr>
            <a:r>
              <a:rPr lang="en-US" sz="1600" dirty="0">
                <a:latin typeface="Courier"/>
              </a:rPr>
              <a:t>   &gt; </a:t>
            </a:r>
            <a:r>
              <a:rPr lang="en-US" sz="1600" dirty="0" err="1">
                <a:latin typeface="Courier"/>
              </a:rPr>
              <a:t>pylint</a:t>
            </a:r>
            <a:r>
              <a:rPr lang="en-US" sz="1600" dirty="0">
                <a:latin typeface="Courier"/>
              </a:rPr>
              <a:t> [or </a:t>
            </a:r>
            <a:r>
              <a:rPr lang="en-US" sz="1600" dirty="0" err="1">
                <a:latin typeface="Courier"/>
              </a:rPr>
              <a:t>pydocstyle</a:t>
            </a:r>
            <a:r>
              <a:rPr lang="en-US" sz="1600" dirty="0">
                <a:latin typeface="Courier"/>
              </a:rPr>
              <a:t>] &lt;path to file or folder&gt;</a:t>
            </a:r>
          </a:p>
          <a:p>
            <a:pPr marL="101599" indent="0">
              <a:buNone/>
            </a:pPr>
            <a:r>
              <a:rPr lang="en-US" dirty="0"/>
              <a:t>-OR- you can use the VS Code plug-in for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submit a Pull Request for this exercise.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242F7B-B13F-DC6F-1F0B-F26ACF81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2517376"/>
            <a:ext cx="543897" cy="5579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4EC4A9E-8067-6E0D-4C65-BBE94EF61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3600" y="3178858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0893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2401"/>
            </a:schemeClr>
          </a:solidFill>
          <a:ln w="25400">
            <a:solidFill>
              <a:schemeClr val="accent1">
                <a:alpha val="52401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2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993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994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995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996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97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998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9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0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1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2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03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4" name="Rectangle"/>
          <p:cNvSpPr/>
          <p:nvPr/>
        </p:nvSpPr>
        <p:spPr>
          <a:xfrm>
            <a:off x="2512572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5" name="documentation"/>
          <p:cNvSpPr txBox="1"/>
          <p:nvPr/>
        </p:nvSpPr>
        <p:spPr>
          <a:xfrm>
            <a:off x="2606769" y="1526224"/>
            <a:ext cx="136189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06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7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8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1658"/>
            </a:schemeClr>
          </a:solidFill>
          <a:ln w="25400">
            <a:solidFill>
              <a:schemeClr val="accent1">
                <a:alpha val="51658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9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10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1" name="Rectangle"/>
          <p:cNvSpPr/>
          <p:nvPr/>
        </p:nvSpPr>
        <p:spPr>
          <a:xfrm>
            <a:off x="6814804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2" name="documentation"/>
          <p:cNvSpPr txBox="1"/>
          <p:nvPr/>
        </p:nvSpPr>
        <p:spPr>
          <a:xfrm>
            <a:off x="6909002" y="1526224"/>
            <a:ext cx="136189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13" name="Readme.md"/>
          <p:cNvSpPr txBox="1"/>
          <p:nvPr/>
        </p:nvSpPr>
        <p:spPr>
          <a:xfrm>
            <a:off x="2599233" y="1877049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4" name="figure.png"/>
          <p:cNvSpPr txBox="1"/>
          <p:nvPr/>
        </p:nvSpPr>
        <p:spPr>
          <a:xfrm>
            <a:off x="2606769" y="2161643"/>
            <a:ext cx="80960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5" name="Readme.md"/>
          <p:cNvSpPr txBox="1"/>
          <p:nvPr/>
        </p:nvSpPr>
        <p:spPr>
          <a:xfrm>
            <a:off x="6909002" y="1808496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6" name="figure.png"/>
          <p:cNvSpPr txBox="1"/>
          <p:nvPr/>
        </p:nvSpPr>
        <p:spPr>
          <a:xfrm>
            <a:off x="6916539" y="2093090"/>
            <a:ext cx="8096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7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1018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1019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1020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1021" name="pip-installable"/>
          <p:cNvSpPr txBox="1"/>
          <p:nvPr/>
        </p:nvSpPr>
        <p:spPr>
          <a:xfrm>
            <a:off x="1215404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2" name="pip-installable"/>
          <p:cNvSpPr txBox="1"/>
          <p:nvPr/>
        </p:nvSpPr>
        <p:spPr>
          <a:xfrm>
            <a:off x="5513895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3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1024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1025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26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27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1028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1029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30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31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" grpId="1" animBg="1" advAuto="0"/>
      <p:bldP spid="996" grpId="2" animBg="1" advAuto="0"/>
      <p:bldP spid="997" grpId="3" animBg="1" advAuto="0"/>
      <p:bldP spid="1013" grpId="4" animBg="1" advAuto="0"/>
      <p:bldP spid="1014" grpId="5" animBg="1" advAuto="0"/>
      <p:bldP spid="1015" grpId="6" animBg="1" advAuto="0"/>
      <p:bldP spid="1016" grpId="7" animBg="1" advAuto="0"/>
      <p:bldP spid="1017" grpId="8" animBg="1" advAuto="0"/>
      <p:bldP spid="1018" grpId="9" animBg="1" advAuto="0"/>
      <p:bldP spid="1019" grpId="10" animBg="1" advAuto="0"/>
      <p:bldP spid="1021" grpId="11" animBg="1" advAuto="0"/>
      <p:bldP spid="1022" grpId="12" animBg="1" advAuto="0"/>
      <p:bldP spid="1023" grpId="13" animBg="1" advAuto="0"/>
      <p:bldP spid="1024" grpId="14" animBg="1" advAuto="0"/>
      <p:bldP spid="1025" grpId="15" animBg="1" advAuto="0"/>
      <p:bldP spid="1026" grpId="16" animBg="1" advAuto="0"/>
      <p:bldP spid="1029" grpId="17" animBg="1" advAuto="0"/>
      <p:bldP spid="1030" grpId="18" animBg="1" advAuto="0"/>
      <p:bldP spid="1031" grpId="19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/>
              <a:t>s</a:t>
            </a:r>
            <a:r>
              <a:rPr dirty="0" err="1"/>
              <a:t>ummary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6"/>
              </a:rPr>
              <a:t>Dizzy 2 (Animation GIF) by </a:t>
            </a:r>
            <a:r>
              <a:rPr lang="en-US" sz="1600" dirty="0" err="1">
                <a:hlinkClick r:id="rId6"/>
              </a:rPr>
              <a:t>QToons</a:t>
            </a:r>
            <a:r>
              <a:rPr lang="en-US" sz="1600" dirty="0">
                <a:hlinkClick r:id="rId6"/>
              </a:rPr>
              <a:t> on DeviantArt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endParaRPr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1892</Words>
  <Application>Microsoft Office PowerPoint</Application>
  <PresentationFormat>On-screen Show (16:9)</PresentationFormat>
  <Paragraphs>379</Paragraphs>
  <Slides>28</Slides>
  <Notes>7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Avenir Book</vt:lpstr>
      <vt:lpstr>Avenir Book Oblique</vt:lpstr>
      <vt:lpstr>Avenir Heavy</vt:lpstr>
      <vt:lpstr>Courier</vt:lpstr>
      <vt:lpstr>Helvetica</vt:lpstr>
      <vt:lpstr>Roboto</vt:lpstr>
      <vt:lpstr>Wingdings</vt:lpstr>
      <vt:lpstr>Jacquenetta template</vt:lpstr>
      <vt:lpstr>1_Jacquenetta template</vt:lpstr>
      <vt:lpstr>2_Jacquenetta template</vt:lpstr>
      <vt:lpstr>PowerPoint Presentation</vt:lpstr>
      <vt:lpstr>PowerPoint Presentation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Variable names</vt:lpstr>
      <vt:lpstr>PowerPoint Presentation</vt:lpstr>
      <vt:lpstr>Typing</vt:lpstr>
      <vt:lpstr>Typing</vt:lpstr>
      <vt:lpstr>Accessibility</vt:lpstr>
      <vt:lpstr>Documentation</vt:lpstr>
      <vt:lpstr>PEP257</vt:lpstr>
      <vt:lpstr>NumPy style</vt:lpstr>
      <vt:lpstr>NumPy style</vt:lpstr>
      <vt:lpstr>Overloaded</vt:lpstr>
      <vt:lpstr>Tools to help</vt:lpstr>
      <vt:lpstr>Exercise (if time)</vt:lpstr>
      <vt:lpstr>Accessibility</vt:lpstr>
      <vt:lpstr>Organise what?</vt:lpstr>
      <vt:lpstr>PowerPoint Presentation</vt:lpstr>
      <vt:lpstr>Contents</vt:lpstr>
      <vt:lpstr>References</vt:lpstr>
      <vt:lpstr>PowerPoint Presentation</vt:lpstr>
      <vt:lpstr>Keeping track of docstrings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26</cp:revision>
  <dcterms:modified xsi:type="dcterms:W3CDTF">2024-08-24T12:13:23Z</dcterms:modified>
</cp:coreProperties>
</file>