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61" r:id="rId2"/>
    <p:sldId id="277" r:id="rId3"/>
    <p:sldId id="278" r:id="rId4"/>
    <p:sldId id="266" r:id="rId5"/>
    <p:sldId id="274" r:id="rId6"/>
    <p:sldId id="279" r:id="rId7"/>
    <p:sldId id="276" r:id="rId8"/>
    <p:sldId id="280" r:id="rId9"/>
    <p:sldId id="265" r:id="rId10"/>
    <p:sldId id="281" r:id="rId11"/>
    <p:sldId id="283" r:id="rId12"/>
    <p:sldId id="284" r:id="rId13"/>
    <p:sldId id="262" r:id="rId14"/>
    <p:sldId id="263" r:id="rId15"/>
    <p:sldId id="264" r:id="rId16"/>
    <p:sldId id="267" r:id="rId17"/>
    <p:sldId id="268" r:id="rId18"/>
    <p:sldId id="269" r:id="rId19"/>
    <p:sldId id="270" r:id="rId20"/>
    <p:sldId id="271" r:id="rId21"/>
    <p:sldId id="272" r:id="rId22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76"/>
    <p:restoredTop sz="75791" autoAdjust="0"/>
  </p:normalViewPr>
  <p:slideViewPr>
    <p:cSldViewPr snapToGrid="0">
      <p:cViewPr varScale="1">
        <p:scale>
          <a:sx n="70" d="100"/>
          <a:sy n="70" d="100"/>
        </p:scale>
        <p:origin x="1228" y="60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time: 25 minutes</a:t>
            </a:r>
          </a:p>
        </p:txBody>
      </p:sp>
    </p:spTree>
    <p:extLst>
      <p:ext uri="{BB962C8B-B14F-4D97-AF65-F5344CB8AC3E}">
        <p14:creationId xmlns:p14="http://schemas.microsoft.com/office/powerpoint/2010/main" val="750494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0992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7142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a-DK" dirty="0" err="1"/>
              <a:t>Answer</a:t>
            </a:r>
            <a:r>
              <a:rPr lang="da-DK" dirty="0"/>
              <a:t>: </a:t>
            </a:r>
            <a:r>
              <a:rPr lang="da-DK" dirty="0" err="1"/>
              <a:t>if</a:t>
            </a:r>
            <a:r>
              <a:rPr lang="da-DK" dirty="0"/>
              <a:t> __</a:t>
            </a:r>
            <a:r>
              <a:rPr lang="da-DK" dirty="0" err="1"/>
              <a:t>name</a:t>
            </a:r>
            <a:r>
              <a:rPr lang="da-DK" dirty="0"/>
              <a:t>__ == ‘__</a:t>
            </a:r>
            <a:r>
              <a:rPr lang="da-DK" dirty="0" err="1"/>
              <a:t>main</a:t>
            </a:r>
            <a:r>
              <a:rPr lang="da-DK" dirty="0"/>
              <a:t>__’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1983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Good code is, amongst other things, reusable.</a:t>
            </a:r>
          </a:p>
        </p:txBody>
      </p:sp>
    </p:spTree>
    <p:extLst>
      <p:ext uri="{BB962C8B-B14F-4D97-AF65-F5344CB8AC3E}">
        <p14:creationId xmlns:p14="http://schemas.microsoft.com/office/powerpoint/2010/main" val="1355769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a Python terminal, make a Python file in a different folder. Ask the students, how can I use the Potion class over here?</a:t>
            </a:r>
          </a:p>
        </p:txBody>
      </p:sp>
    </p:spTree>
    <p:extLst>
      <p:ext uri="{BB962C8B-B14F-4D97-AF65-F5344CB8AC3E}">
        <p14:creationId xmlns:p14="http://schemas.microsoft.com/office/powerpoint/2010/main" val="385837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57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Why did Snape not complain when you imported brew_potions?</a:t>
            </a:r>
          </a:p>
          <a:p>
            <a:endParaRPr/>
          </a:p>
          <a:p>
            <a:r>
              <a:t>explain brewing package code (point out location and organisation)</a:t>
            </a:r>
          </a:p>
          <a:p>
            <a:endParaRPr/>
          </a:p>
          <a:p>
            <a:r>
              <a:t>start with the exercise of importing from different locations.</a:t>
            </a:r>
          </a:p>
          <a:p>
            <a:r>
              <a:t>try to run, if does not work, note and move on</a:t>
            </a:r>
          </a:p>
          <a:p>
            <a:endParaRPr/>
          </a:p>
          <a:p>
            <a:r>
              <a:t>then explain importing from different locations</a:t>
            </a:r>
          </a:p>
          <a:p>
            <a:endParaRPr/>
          </a:p>
          <a:p>
            <a:r>
              <a:t>ask them how we could fix this? get suggestions?</a:t>
            </a:r>
          </a:p>
          <a:p>
            <a:r>
              <a:t>there is no way to fix it for both cases</a:t>
            </a:r>
          </a:p>
          <a:p>
            <a:r>
              <a:t>why is editing pythonpath a bad idea?</a:t>
            </a:r>
          </a:p>
          <a:p>
            <a:endParaRPr/>
          </a:p>
          <a:p>
            <a:r>
              <a:t>even if code is on pythonpath, code in the next folder is not, not usiversal. </a:t>
            </a:r>
          </a:p>
          <a:p>
            <a:endParaRPr/>
          </a:p>
          <a:p>
            <a:r>
              <a:t>is there another way , are there other examples where you can just du import x and have all the code available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8" r:id="rId5"/>
    <p:sldLayoutId id="2147483659" r:id="rId6"/>
    <p:sldLayoutId id="2147483660" r:id="rId7"/>
    <p:sldLayoutId id="2147483662" r:id="rId8"/>
    <p:sldLayoutId id="2147483663" r:id="rId9"/>
    <p:sldLayoutId id="2147483664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itle 2"/>
          <p:cNvSpPr txBox="1"/>
          <p:nvPr/>
        </p:nvSpPr>
        <p:spPr>
          <a:xfrm>
            <a:off x="1757197" y="2401520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Importing from local files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785331" y="0"/>
            <a:ext cx="612600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dirty="0"/>
              <a:t>Partner chat: simple imports</a:t>
            </a:r>
            <a:endParaRPr dirty="0"/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Consider a directory:</a:t>
            </a:r>
          </a:p>
          <a:p>
            <a:pPr lvl="1"/>
            <a:r>
              <a:rPr lang="en-US" dirty="0">
                <a:latin typeface="Courier"/>
              </a:rPr>
              <a:t>__init__.py</a:t>
            </a:r>
          </a:p>
          <a:p>
            <a:pPr lvl="1"/>
            <a:r>
              <a:rPr lang="en-US" dirty="0"/>
              <a:t>(…)</a:t>
            </a:r>
          </a:p>
          <a:p>
            <a:pPr lvl="1"/>
            <a:r>
              <a:rPr lang="en-US" dirty="0">
                <a:latin typeface="Courier"/>
              </a:rPr>
              <a:t>cooking.py </a:t>
            </a:r>
            <a:r>
              <a:rPr lang="en-US" dirty="0">
                <a:sym typeface="Wingdings" panose="05000000000000000000" pitchFamily="2" charset="2"/>
              </a:rPr>
              <a:t> contains constant </a:t>
            </a:r>
            <a:r>
              <a:rPr lang="en-US" dirty="0">
                <a:latin typeface="Courier"/>
                <a:sym typeface="Wingdings" panose="05000000000000000000" pitchFamily="2" charset="2"/>
              </a:rPr>
              <a:t>ETERNAL_FLAME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(…)</a:t>
            </a:r>
          </a:p>
          <a:p>
            <a:pPr lvl="1"/>
            <a:r>
              <a:rPr lang="en-US" dirty="0">
                <a:latin typeface="Courier"/>
                <a:sym typeface="Wingdings" panose="05000000000000000000" pitchFamily="2" charset="2"/>
              </a:rPr>
              <a:t>main.py</a:t>
            </a:r>
            <a:r>
              <a:rPr lang="en-US" dirty="0">
                <a:latin typeface="Courier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 want to use </a:t>
            </a:r>
            <a:r>
              <a:rPr lang="en-US" dirty="0">
                <a:latin typeface="Courier"/>
                <a:sym typeface="Wingdings" panose="05000000000000000000" pitchFamily="2" charset="2"/>
              </a:rPr>
              <a:t>ETERNAL_FLAME</a:t>
            </a:r>
            <a:r>
              <a:rPr lang="en-US" dirty="0">
                <a:sym typeface="Wingdings" panose="05000000000000000000" pitchFamily="2" charset="2"/>
              </a:rPr>
              <a:t> here</a:t>
            </a:r>
            <a:endParaRPr lang="en-US" dirty="0">
              <a:latin typeface="Courier"/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With your partner, list as many ways as you can that you could import the</a:t>
            </a:r>
            <a:r>
              <a:rPr lang="en-US" dirty="0">
                <a:latin typeface="Courier"/>
                <a:sym typeface="Wingdings" panose="05000000000000000000" pitchFamily="2" charset="2"/>
              </a:rPr>
              <a:t> ETERNAL_FLAME</a:t>
            </a:r>
            <a:r>
              <a:rPr lang="en-US" dirty="0">
                <a:sym typeface="Wingdings" panose="05000000000000000000" pitchFamily="2" charset="2"/>
              </a:rPr>
              <a:t> constant to be used in </a:t>
            </a:r>
            <a:r>
              <a:rPr lang="en-US" dirty="0">
                <a:latin typeface="Courier"/>
                <a:sym typeface="Wingdings" panose="05000000000000000000" pitchFamily="2" charset="2"/>
              </a:rPr>
              <a:t>main.py</a:t>
            </a:r>
            <a:r>
              <a:rPr lang="en-US" dirty="0">
                <a:sym typeface="Wingdings" panose="05000000000000000000" pitchFamily="2" charset="2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29647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Notes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(notes in plenum)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78066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ext Placeholder 1"/>
          <p:cNvSpPr txBox="1"/>
          <p:nvPr/>
        </p:nvSpPr>
        <p:spPr>
          <a:xfrm>
            <a:off x="5185990" y="327074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008F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008F00"/>
                </a:solidFill>
              </a:rPr>
              <a:t>+ </a:t>
            </a:r>
            <a:r>
              <a:rPr lang="da-DK" dirty="0">
                <a:solidFill>
                  <a:srgbClr val="008F00"/>
                </a:solidFill>
              </a:rPr>
              <a:t>ETERNAL_FLAME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07" name="Text Placeholder 1"/>
          <p:cNvSpPr txBox="1"/>
          <p:nvPr/>
        </p:nvSpPr>
        <p:spPr>
          <a:xfrm>
            <a:off x="5185990" y="2740366"/>
            <a:ext cx="4451043" cy="702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008F00"/>
                </a:solidFill>
              </a:rPr>
              <a:t>+ cook.</a:t>
            </a:r>
            <a:r>
              <a:rPr lang="da-DK" dirty="0">
                <a:solidFill>
                  <a:srgbClr val="008F00"/>
                </a:solidFill>
              </a:rPr>
              <a:t>ETERNAL_FLAME</a:t>
            </a:r>
            <a:br>
              <a:rPr dirty="0"/>
            </a:br>
            <a:endParaRPr dirty="0"/>
          </a:p>
        </p:txBody>
      </p:sp>
      <p:sp>
        <p:nvSpPr>
          <p:cNvPr id="308" name="Text Placeholder 1"/>
          <p:cNvSpPr txBox="1"/>
          <p:nvPr/>
        </p:nvSpPr>
        <p:spPr>
          <a:xfrm>
            <a:off x="5185990" y="223333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008F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008F00"/>
                </a:solidFill>
              </a:rPr>
              <a:t>+ cooking.</a:t>
            </a:r>
            <a:r>
              <a:rPr lang="da-DK" dirty="0">
                <a:solidFill>
                  <a:srgbClr val="008F00"/>
                </a:solidFill>
              </a:rPr>
              <a:t>ETERNAL_FLAME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09" name="Text Placeholder 1"/>
          <p:cNvSpPr txBox="1"/>
          <p:nvPr/>
        </p:nvSpPr>
        <p:spPr>
          <a:xfrm>
            <a:off x="5185990" y="3829370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A9A9A9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A9A9A9"/>
                </a:solidFill>
              </a:rPr>
              <a:t>+ </a:t>
            </a:r>
            <a:r>
              <a:rPr lang="da-DK" dirty="0">
                <a:solidFill>
                  <a:srgbClr val="A9A9A9"/>
                </a:solidFill>
              </a:rPr>
              <a:t>ETERNAL_FLAME</a:t>
            </a:r>
            <a:endParaRPr dirty="0">
              <a:solidFill>
                <a:srgbClr val="A9A9A9"/>
              </a:solidFill>
            </a:endParaRPr>
          </a:p>
        </p:txBody>
      </p:sp>
      <p:sp>
        <p:nvSpPr>
          <p:cNvPr id="31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65887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 modules</a:t>
            </a:r>
          </a:p>
        </p:txBody>
      </p:sp>
      <p:sp>
        <p:nvSpPr>
          <p:cNvPr id="311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7405904" cy="1326857"/>
          </a:xfrm>
          <a:prstGeom prst="rect">
            <a:avLst/>
          </a:prstGeom>
        </p:spPr>
        <p:txBody>
          <a:bodyPr/>
          <a:lstStyle/>
          <a:p>
            <a:r>
              <a:t>you can always import code from other modules (.py files) in your </a:t>
            </a:r>
            <a:r>
              <a:rPr i="1">
                <a:latin typeface="Avenir Heavy"/>
                <a:ea typeface="Avenir Heavy"/>
                <a:cs typeface="Avenir Heavy"/>
                <a:sym typeface="Avenir Heavy"/>
              </a:rPr>
              <a:t>current directory</a:t>
            </a:r>
          </a:p>
          <a:p>
            <a:r>
              <a:t>Options for e.g. importing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eternal_flame</a:t>
            </a:r>
          </a:p>
        </p:txBody>
      </p:sp>
      <p:sp>
        <p:nvSpPr>
          <p:cNvPr id="31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313" name="Text Placeholder 1"/>
          <p:cNvSpPr txBox="1"/>
          <p:nvPr/>
        </p:nvSpPr>
        <p:spPr>
          <a:xfrm>
            <a:off x="615797" y="2210905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 cooking</a:t>
            </a:r>
          </a:p>
        </p:txBody>
      </p:sp>
      <p:sp>
        <p:nvSpPr>
          <p:cNvPr id="314" name="Text Placeholder 1"/>
          <p:cNvSpPr txBox="1"/>
          <p:nvPr/>
        </p:nvSpPr>
        <p:spPr>
          <a:xfrm>
            <a:off x="615797" y="2741593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2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 cooking as cook </a:t>
            </a:r>
          </a:p>
        </p:txBody>
      </p:sp>
      <p:sp>
        <p:nvSpPr>
          <p:cNvPr id="315" name="Text Placeholder 1"/>
          <p:cNvSpPr txBox="1"/>
          <p:nvPr/>
        </p:nvSpPr>
        <p:spPr>
          <a:xfrm>
            <a:off x="615797" y="3272281"/>
            <a:ext cx="4605357" cy="5434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 fontScale="92500" lnSpcReduction="20000"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3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from cooking import </a:t>
            </a:r>
            <a:r>
              <a:rPr lang="en-GB" dirty="0"/>
              <a:t>ETERNAL_FLAME</a:t>
            </a:r>
            <a:r>
              <a:rPr dirty="0"/>
              <a:t>	</a:t>
            </a:r>
          </a:p>
        </p:txBody>
      </p:sp>
      <p:sp>
        <p:nvSpPr>
          <p:cNvPr id="316" name="Text Placeholder 1"/>
          <p:cNvSpPr txBox="1"/>
          <p:nvPr/>
        </p:nvSpPr>
        <p:spPr>
          <a:xfrm>
            <a:off x="615797" y="3816670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4"/>
              <a:defRPr sz="1500">
                <a:solidFill>
                  <a:srgbClr val="A9A9A9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A9A9A9"/>
                </a:solidFill>
              </a:rPr>
              <a:t>from cooking import *</a:t>
            </a:r>
          </a:p>
        </p:txBody>
      </p:sp>
      <p:sp>
        <p:nvSpPr>
          <p:cNvPr id="317" name="Text Placeholder 1"/>
          <p:cNvSpPr txBox="1"/>
          <p:nvPr/>
        </p:nvSpPr>
        <p:spPr>
          <a:xfrm>
            <a:off x="5185990" y="222063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/>
            </a:br>
            <a:r>
              <a:rPr dirty="0">
                <a:solidFill>
                  <a:srgbClr val="008F00"/>
                </a:solidFill>
              </a:rPr>
              <a:t>+ cooking.</a:t>
            </a:r>
            <a:r>
              <a:rPr lang="da-DK" dirty="0">
                <a:solidFill>
                  <a:srgbClr val="008F00"/>
                </a:solidFill>
              </a:rPr>
              <a:t>FIRE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18" name="Text Placeholder 1"/>
          <p:cNvSpPr txBox="1"/>
          <p:nvPr/>
        </p:nvSpPr>
        <p:spPr>
          <a:xfrm>
            <a:off x="5185990" y="2740366"/>
            <a:ext cx="4451043" cy="702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/>
            </a:br>
            <a:r>
              <a:rPr dirty="0">
                <a:solidFill>
                  <a:srgbClr val="008F00"/>
                </a:solidFill>
              </a:rPr>
              <a:t>+ cook.</a:t>
            </a:r>
            <a:r>
              <a:rPr lang="da-DK" dirty="0">
                <a:solidFill>
                  <a:srgbClr val="008F00"/>
                </a:solidFill>
              </a:rPr>
              <a:t>FIRE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19" name="Text Placeholder 1"/>
          <p:cNvSpPr txBox="1"/>
          <p:nvPr/>
        </p:nvSpPr>
        <p:spPr>
          <a:xfrm>
            <a:off x="5185990" y="327074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/>
            </a:br>
            <a:r>
              <a:rPr dirty="0">
                <a:solidFill>
                  <a:srgbClr val="FF2600"/>
                </a:solidFill>
              </a:rPr>
              <a:t>X </a:t>
            </a:r>
            <a:r>
              <a:rPr lang="da-DK" dirty="0">
                <a:solidFill>
                  <a:srgbClr val="FF2600"/>
                </a:solidFill>
              </a:rPr>
              <a:t>FIRE</a:t>
            </a:r>
            <a:endParaRPr dirty="0">
              <a:solidFill>
                <a:srgbClr val="FF2600"/>
              </a:solidFill>
            </a:endParaRPr>
          </a:p>
        </p:txBody>
      </p:sp>
      <p:sp>
        <p:nvSpPr>
          <p:cNvPr id="320" name="Text Placeholder 1"/>
          <p:cNvSpPr txBox="1"/>
          <p:nvPr/>
        </p:nvSpPr>
        <p:spPr>
          <a:xfrm>
            <a:off x="5185990" y="3829370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>
                <a:solidFill>
                  <a:srgbClr val="A9A9A9"/>
                </a:solidFill>
              </a:rPr>
            </a:br>
            <a:r>
              <a:rPr dirty="0">
                <a:solidFill>
                  <a:srgbClr val="A9A9A9"/>
                </a:solidFill>
              </a:rPr>
              <a:t>+ </a:t>
            </a:r>
            <a:r>
              <a:rPr lang="da-DK" dirty="0">
                <a:solidFill>
                  <a:srgbClr val="A9A9A9"/>
                </a:solidFill>
              </a:rPr>
              <a:t>FIRE</a:t>
            </a:r>
            <a:endParaRPr dirty="0">
              <a:solidFill>
                <a:srgbClr val="A9A9A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" grpId="6" animBg="1" advAuto="0"/>
      <p:bldP spid="307" grpId="4" animBg="1" advAuto="0"/>
      <p:bldP spid="308" grpId="2" animBg="1" advAuto="0"/>
      <p:bldP spid="309" grpId="8" animBg="1" advAuto="0"/>
      <p:bldP spid="313" grpId="1" animBg="1" advAuto="0"/>
      <p:bldP spid="314" grpId="3" animBg="1" advAuto="0"/>
      <p:bldP spid="315" grpId="5" animBg="1" advAuto="0"/>
      <p:bldP spid="316" grpId="7" animBg="1" advAuto="0"/>
      <p:bldP spid="317" grpId="9" animBg="1" advAuto="0"/>
      <p:bldP spid="318" grpId="10" animBg="1" advAuto="0"/>
      <p:bldP spid="319" grpId="11" animBg="1" advAuto="0"/>
      <p:bldP spid="320" grpId="12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579591" y="0"/>
            <a:ext cx="692610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dirty="0" err="1"/>
              <a:t>Exercise</a:t>
            </a:r>
            <a:r>
              <a:rPr lang="da-DK" dirty="0"/>
              <a:t> 2a: Simple </a:t>
            </a:r>
            <a:r>
              <a:rPr lang="da-DK" dirty="0" err="1"/>
              <a:t>local</a:t>
            </a:r>
            <a:r>
              <a:rPr lang="da-DK" dirty="0"/>
              <a:t> imports</a:t>
            </a:r>
            <a:endParaRPr dirty="0"/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SzPct val="100000"/>
            </a:pPr>
            <a:endParaRPr lang="en-US" dirty="0"/>
          </a:p>
          <a:p>
            <a:pPr>
              <a:buSzPct val="100000"/>
            </a:pPr>
            <a:r>
              <a:rPr lang="en-US" dirty="0"/>
              <a:t>Follow the instructions in </a:t>
            </a:r>
            <a:br>
              <a:rPr lang="en-US" dirty="0"/>
            </a:b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2a Local importing.md</a:t>
            </a:r>
          </a:p>
          <a:p>
            <a:pPr marL="0" indent="0">
              <a:buClrTx/>
              <a:buSzTx/>
              <a:buFontTx/>
              <a:buNone/>
            </a:pPr>
            <a:r>
              <a:rPr lang="en-US" dirty="0"/>
              <a:t>(There is no need to submit a pull request for this exercise)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Be ready to discuss in plenum.</a:t>
            </a:r>
          </a:p>
        </p:txBody>
      </p:sp>
    </p:spTree>
    <p:extLst>
      <p:ext uri="{BB962C8B-B14F-4D97-AF65-F5344CB8AC3E}">
        <p14:creationId xmlns:p14="http://schemas.microsoft.com/office/powerpoint/2010/main" val="378699161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Notes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(notes in plenum)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8246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579591" y="0"/>
            <a:ext cx="692610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dirty="0" err="1"/>
              <a:t>Exercise</a:t>
            </a:r>
            <a:r>
              <a:rPr lang="da-DK" dirty="0"/>
              <a:t> 2b: </a:t>
            </a:r>
            <a:r>
              <a:rPr lang="da-DK" dirty="0" err="1"/>
              <a:t>Unprotected</a:t>
            </a:r>
            <a:r>
              <a:rPr lang="da-DK" dirty="0"/>
              <a:t> </a:t>
            </a:r>
            <a:r>
              <a:rPr lang="da-DK" dirty="0" err="1"/>
              <a:t>code</a:t>
            </a:r>
            <a:endParaRPr dirty="0"/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SzPct val="100000"/>
            </a:pPr>
            <a:endParaRPr lang="en-US" dirty="0"/>
          </a:p>
          <a:p>
            <a:pPr>
              <a:buSzPct val="100000"/>
            </a:pPr>
            <a:r>
              <a:rPr lang="en-US" dirty="0"/>
              <a:t>Follow the instructions in </a:t>
            </a:r>
            <a:br>
              <a:rPr lang="en-US" dirty="0"/>
            </a:b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2b Unprotected code.md</a:t>
            </a:r>
          </a:p>
          <a:p>
            <a:pPr marL="0" indent="0">
              <a:buClrTx/>
              <a:buSzTx/>
              <a:buFontTx/>
              <a:buNone/>
            </a:pPr>
            <a:r>
              <a:rPr lang="en-US" dirty="0"/>
              <a:t>(There is no need to submit a pull request for this exercise)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Be ready to discuss in plenum.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91889326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Notes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(notes in plenum)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284111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49282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names &amp; mains</a:t>
            </a:r>
          </a:p>
        </p:txBody>
      </p:sp>
      <p:sp>
        <p:nvSpPr>
          <p:cNvPr id="30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78131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r>
              <a:t>any code running under </a:t>
            </a:r>
            <a:r>
              <a:rPr i="1">
                <a:solidFill>
                  <a:srgbClr val="9437FF"/>
                </a:solidFill>
                <a:latin typeface="Courier"/>
                <a:ea typeface="Courier"/>
                <a:cs typeface="Courier"/>
                <a:sym typeface="Courier"/>
              </a:rPr>
              <a:t>if</a:t>
            </a:r>
            <a:r>
              <a:rPr i="1">
                <a:latin typeface="Courier"/>
                <a:ea typeface="Courier"/>
                <a:cs typeface="Courier"/>
                <a:sym typeface="Courier"/>
              </a:rPr>
              <a:t> __name__ </a:t>
            </a:r>
            <a:r>
              <a:rPr i="1"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==</a:t>
            </a:r>
            <a:r>
              <a:rPr i="1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i="1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“__main__”</a:t>
            </a:r>
            <a:r>
              <a:rPr i="1">
                <a:latin typeface="Courier"/>
                <a:ea typeface="Courier"/>
                <a:cs typeface="Courier"/>
                <a:sym typeface="Courier"/>
              </a:rPr>
              <a:t>:</a:t>
            </a:r>
            <a:br>
              <a:rPr i="1">
                <a:latin typeface="Courier"/>
                <a:ea typeface="Courier"/>
                <a:cs typeface="Courier"/>
                <a:sym typeface="Courier"/>
              </a:rPr>
            </a:br>
            <a:endParaRPr i="1">
              <a:latin typeface="Courier"/>
              <a:ea typeface="Courier"/>
              <a:cs typeface="Courier"/>
              <a:sym typeface="Courier"/>
            </a:endParaRPr>
          </a:p>
          <a:p>
            <a:r>
              <a:t>will be ignored when importing</a:t>
            </a:r>
          </a:p>
          <a:p>
            <a:r>
              <a:t>will be executed when the module is run as a script</a:t>
            </a:r>
            <a:br/>
            <a:br/>
            <a:r>
              <a:rPr>
                <a:solidFill>
                  <a:srgbClr val="9437FF"/>
                </a:solidFill>
                <a:latin typeface="Courier"/>
                <a:ea typeface="Courier"/>
                <a:cs typeface="Courier"/>
                <a:sym typeface="Courier"/>
              </a:rPr>
              <a:t>if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__name__ </a:t>
            </a:r>
            <a:r>
              <a:rPr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==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“__main__”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:</a:t>
            </a:r>
            <a:br>
              <a:rPr>
                <a:latin typeface="Courier"/>
                <a:ea typeface="Courier"/>
                <a:cs typeface="Courier"/>
                <a:sym typeface="Courier"/>
              </a:rPr>
            </a:br>
            <a:r>
              <a:rPr>
                <a:latin typeface="Courier"/>
                <a:ea typeface="Courier"/>
                <a:cs typeface="Courier"/>
                <a:sym typeface="Courier"/>
              </a:rPr>
              <a:t>    i_will_not_be_imported </a:t>
            </a:r>
            <a:r>
              <a:rPr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>
                <a:solidFill>
                  <a:srgbClr val="FF2600"/>
                </a:solidFill>
                <a:latin typeface="Courier"/>
                <a:ea typeface="Courier"/>
                <a:cs typeface="Courier"/>
                <a:sym typeface="Courier"/>
              </a:rPr>
              <a:t>True</a:t>
            </a:r>
            <a:br>
              <a:rPr>
                <a:latin typeface="Courier"/>
                <a:ea typeface="Courier"/>
                <a:cs typeface="Courier"/>
                <a:sym typeface="Courier"/>
              </a:rPr>
            </a:br>
            <a:r>
              <a:rPr>
                <a:latin typeface="Courier"/>
                <a:ea typeface="Courier"/>
                <a:cs typeface="Courier"/>
                <a:sym typeface="Courier"/>
              </a:rPr>
              <a:t>    </a:t>
            </a:r>
            <a:r>
              <a:rPr>
                <a:solidFill>
                  <a:srgbClr val="0096FF"/>
                </a:solidFill>
                <a:latin typeface="Courier"/>
                <a:ea typeface="Courier"/>
                <a:cs typeface="Courier"/>
                <a:sym typeface="Courier"/>
              </a:rPr>
              <a:t>print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(</a:t>
            </a:r>
            <a:r>
              <a:rPr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“Does not print when importing”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)</a:t>
            </a:r>
            <a:br>
              <a:rPr>
                <a:latin typeface="Courier"/>
                <a:ea typeface="Courier"/>
                <a:cs typeface="Courier"/>
                <a:sym typeface="Courier"/>
              </a:rPr>
            </a:br>
            <a:r>
              <a:rPr>
                <a:latin typeface="Courier"/>
                <a:ea typeface="Courier"/>
                <a:cs typeface="Courier"/>
                <a:sym typeface="Courier"/>
              </a:rPr>
              <a:t>    </a:t>
            </a:r>
            <a:r>
              <a:rPr>
                <a:solidFill>
                  <a:srgbClr val="0096FF"/>
                </a:solidFill>
                <a:latin typeface="Courier"/>
                <a:ea typeface="Courier"/>
                <a:cs typeface="Courier"/>
                <a:sym typeface="Courier"/>
              </a:rPr>
              <a:t>print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(</a:t>
            </a:r>
            <a:r>
              <a:rPr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“Prints when run as script”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)</a:t>
            </a:r>
            <a:br/>
            <a:endParaRPr/>
          </a:p>
        </p:txBody>
      </p:sp>
      <p:sp>
        <p:nvSpPr>
          <p:cNvPr id="30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Utility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dirty="0"/>
          </a:p>
          <a:p>
            <a:r>
              <a:rPr lang="en-US" dirty="0"/>
              <a:t>Open discussion.</a:t>
            </a:r>
          </a:p>
          <a:p>
            <a:endParaRPr lang="en-US" dirty="0"/>
          </a:p>
          <a:p>
            <a:r>
              <a:rPr lang="en-US" dirty="0"/>
              <a:t>Why is being able to import things useful?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39823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Limitation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dirty="0"/>
          </a:p>
          <a:p>
            <a:r>
              <a:rPr lang="en-US" dirty="0"/>
              <a:t>There is a big limitation of local imports.</a:t>
            </a:r>
          </a:p>
          <a:p>
            <a:endParaRPr lang="en-US" dirty="0"/>
          </a:p>
          <a:p>
            <a:r>
              <a:rPr lang="en-US" dirty="0"/>
              <a:t>Let’s explore this together.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608659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Limitation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dirty="0"/>
          </a:p>
          <a:p>
            <a:r>
              <a:rPr lang="en-US" dirty="0"/>
              <a:t>There is a big limitation of local imports.</a:t>
            </a:r>
          </a:p>
          <a:p>
            <a:endParaRPr lang="en-US" dirty="0"/>
          </a:p>
          <a:p>
            <a:r>
              <a:rPr lang="en-US" dirty="0"/>
              <a:t>Let’s explore this together.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i="1" dirty="0"/>
              <a:t>We can’t import from another folder!</a:t>
            </a:r>
          </a:p>
          <a:p>
            <a:pPr marL="558787" lvl="1" indent="0">
              <a:buNone/>
            </a:pPr>
            <a:r>
              <a:rPr lang="en-US" dirty="0">
                <a:latin typeface="MS Gothic" panose="020B0609070205080204" pitchFamily="49" charset="-128"/>
                <a:ea typeface="MS Gothic" panose="020B0609070205080204" pitchFamily="49" charset="-128"/>
              </a:rPr>
              <a:t>→</a:t>
            </a:r>
            <a:r>
              <a:rPr lang="en-US" dirty="0"/>
              <a:t> Need to organize our code into a </a:t>
            </a:r>
            <a:r>
              <a:rPr lang="en-US" u="sng" dirty="0"/>
              <a:t>package</a:t>
            </a:r>
            <a:r>
              <a:rPr lang="en-US" dirty="0"/>
              <a:t>.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058183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04121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Brewing package</a:t>
            </a:r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t>content of brewing package</a:t>
            </a:r>
          </a:p>
          <a:p>
            <a:pPr lvl="1">
              <a:buChar char="▪"/>
            </a:pPr>
            <a:r>
              <a:t>walk through code</a:t>
            </a:r>
          </a:p>
          <a:p>
            <a:pPr lvl="1">
              <a:buChar char="▪"/>
            </a:pPr>
            <a:r>
              <a:t>run brew_potions.py</a:t>
            </a:r>
          </a:p>
          <a:p>
            <a:pPr lvl="1">
              <a:buChar char="▪"/>
            </a:pPr>
            <a:r>
              <a:t>point out files for exercise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290" name="brewing  package"/>
          <p:cNvSpPr txBox="1"/>
          <p:nvPr/>
        </p:nvSpPr>
        <p:spPr>
          <a:xfrm>
            <a:off x="7246732" y="590812"/>
            <a:ext cx="1280415" cy="777241"/>
          </a:xfrm>
          <a:prstGeom prst="rect">
            <a:avLst/>
          </a:prstGeom>
          <a:solidFill>
            <a:srgbClr val="FF93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1" indent="127000">
              <a:spcBef>
                <a:spcPts val="500"/>
              </a:spcBef>
              <a:defRPr sz="20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brewing </a:t>
            </a:r>
            <a:br/>
            <a:r>
              <a:t>package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79933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</a:t>
            </a:r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/>
          <a:lstStyle/>
          <a:p>
            <a:pPr>
              <a:buSzPct val="100000"/>
            </a:pPr>
            <a:endParaRPr/>
          </a:p>
          <a:p>
            <a:pPr>
              <a:buSzPct val="100000"/>
            </a:pPr>
            <a:r>
              <a:t>Follow the instructions in </a:t>
            </a:r>
            <a:br/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Exercise 2 Importing.md</a:t>
            </a:r>
          </a:p>
          <a:p>
            <a:pPr marL="0" indent="0">
              <a:buClrTx/>
              <a:buSzTx/>
              <a:buFontTx/>
              <a:buNone/>
            </a:pPr>
            <a:r>
              <a:t>(There is no need to submit a pull request for this exercise)</a:t>
            </a:r>
            <a:endParaRPr>
              <a:latin typeface="Avenir Heavy"/>
              <a:ea typeface="Avenir Heavy"/>
              <a:cs typeface="Avenir Heavy"/>
              <a:sym typeface="Avenir Heavy"/>
            </a:endParaRP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98166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 code</a:t>
            </a:r>
          </a:p>
        </p:txBody>
      </p:sp>
      <p:sp>
        <p:nvSpPr>
          <p:cNvPr id="29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pPr marL="388610" indent="-302252" defTabSz="777240">
              <a:spcBef>
                <a:spcPts val="500"/>
              </a:spcBef>
              <a:buSzPts val="1700"/>
              <a:defRPr sz="1700"/>
            </a:pPr>
            <a:r>
              <a:rPr dirty="0"/>
              <a:t>you can always import code from your </a:t>
            </a:r>
            <a:r>
              <a:rPr i="1" dirty="0">
                <a:latin typeface="Avenir Heavy"/>
                <a:ea typeface="Avenir Heavy"/>
                <a:cs typeface="Avenir Heavy"/>
                <a:sym typeface="Avenir Heavy"/>
              </a:rPr>
              <a:t>current directory </a:t>
            </a:r>
            <a:br>
              <a:rPr i="1"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-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/>
              <a:t>by</a:t>
            </a:r>
            <a:r>
              <a:rPr i="1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/>
              <a:t>calling 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import </a:t>
            </a:r>
            <a:r>
              <a:rPr dirty="0" err="1">
                <a:latin typeface="Courier"/>
                <a:ea typeface="Courier"/>
                <a:cs typeface="Courier"/>
                <a:sym typeface="Courier"/>
              </a:rPr>
              <a:t>brew_potions</a:t>
            </a:r>
            <a:r>
              <a:rPr dirty="0"/>
              <a:t>, Python will look for </a:t>
            </a:r>
          </a:p>
          <a:p>
            <a:pPr marL="777220" lvl="1" indent="-302252" defTabSz="777240">
              <a:spcBef>
                <a:spcPts val="500"/>
              </a:spcBef>
              <a:buSzPts val="1700"/>
              <a:buChar char="▪"/>
              <a:defRPr sz="1700"/>
            </a:pPr>
            <a:r>
              <a:rPr dirty="0"/>
              <a:t>a module called </a:t>
            </a:r>
            <a:r>
              <a:rPr dirty="0" err="1">
                <a:latin typeface="Courier"/>
                <a:ea typeface="Courier"/>
                <a:cs typeface="Courier"/>
                <a:sym typeface="Courier"/>
              </a:rPr>
              <a:t>brew_potions.py</a:t>
            </a:r>
            <a:r>
              <a:rPr dirty="0"/>
              <a:t> inside the </a:t>
            </a:r>
            <a:r>
              <a:rPr i="1" dirty="0">
                <a:latin typeface="Avenir Heavy"/>
                <a:ea typeface="Avenir Heavy"/>
                <a:cs typeface="Avenir Heavy"/>
                <a:sym typeface="Avenir Heavy"/>
              </a:rPr>
              <a:t>current directory</a:t>
            </a:r>
          </a:p>
          <a:p>
            <a:pPr marL="777220" lvl="1" indent="-302252" defTabSz="777240">
              <a:spcBef>
                <a:spcPts val="500"/>
              </a:spcBef>
              <a:buSzPts val="1700"/>
              <a:buChar char="▪"/>
              <a:defRPr sz="1700"/>
            </a:pPr>
            <a:r>
              <a:rPr dirty="0"/>
              <a:t>a package called </a:t>
            </a:r>
            <a:r>
              <a:rPr dirty="0" err="1">
                <a:latin typeface="Courier"/>
                <a:ea typeface="Courier"/>
                <a:cs typeface="Courier"/>
                <a:sym typeface="Courier"/>
              </a:rPr>
              <a:t>brew_potions</a:t>
            </a:r>
            <a:r>
              <a:rPr dirty="0"/>
              <a:t> inside in the </a:t>
            </a:r>
            <a:r>
              <a:rPr i="1" dirty="0">
                <a:latin typeface="Avenir Heavy"/>
                <a:ea typeface="Avenir Heavy"/>
                <a:cs typeface="Avenir Heavy"/>
                <a:sym typeface="Avenir Heavy"/>
              </a:rPr>
              <a:t>current directory</a:t>
            </a:r>
            <a:br>
              <a:rPr i="1"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(= folder called brewing with an __</a:t>
            </a:r>
            <a:r>
              <a:rPr dirty="0" err="1"/>
              <a:t>init</a:t>
            </a:r>
            <a:r>
              <a:rPr dirty="0"/>
              <a:t>__.</a:t>
            </a:r>
            <a:r>
              <a:rPr dirty="0" err="1"/>
              <a:t>py</a:t>
            </a:r>
            <a:r>
              <a:rPr dirty="0"/>
              <a:t> file)</a:t>
            </a:r>
            <a:endParaRPr i="1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388610" indent="-302252" defTabSz="777240">
              <a:spcBef>
                <a:spcPts val="500"/>
              </a:spcBef>
              <a:buSzPts val="1700"/>
              <a:defRPr sz="1700"/>
            </a:pPr>
            <a:endParaRPr i="1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388610" indent="-302252" defTabSz="777240">
              <a:spcBef>
                <a:spcPts val="500"/>
              </a:spcBef>
              <a:buSzPts val="1700"/>
              <a:defRPr sz="1700"/>
            </a:pPr>
            <a:r>
              <a:rPr dirty="0"/>
              <a:t>Importing a module will execute </a:t>
            </a:r>
            <a:r>
              <a:rPr u="sng" dirty="0"/>
              <a:t>all</a:t>
            </a:r>
            <a:r>
              <a:rPr dirty="0"/>
              <a:t> the code in the module (including imports, print statements)</a:t>
            </a:r>
            <a:br>
              <a:rPr dirty="0"/>
            </a:br>
            <a:br>
              <a:rPr dirty="0"/>
            </a:br>
            <a:endParaRPr dirty="0"/>
          </a:p>
        </p:txBody>
      </p:sp>
      <p:sp>
        <p:nvSpPr>
          <p:cNvPr id="300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Text Placeholder 1"/>
          <p:cNvSpPr txBox="1"/>
          <p:nvPr/>
        </p:nvSpPr>
        <p:spPr>
          <a:xfrm>
            <a:off x="5148115" y="2581246"/>
            <a:ext cx="3385681" cy="2251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2600"/>
                </a:solidFill>
              </a:rPr>
              <a:t>-</a:t>
            </a:r>
          </a:p>
          <a:p>
            <a:pPr>
              <a:spcBef>
                <a:spcPts val="3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2600"/>
              </a:solidFill>
            </a:endParaRPr>
          </a:p>
          <a:p>
            <a:pPr>
              <a:spcBef>
                <a:spcPts val="3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008F00"/>
                </a:solidFill>
              </a:rPr>
              <a:t>+ package.module.object</a:t>
            </a:r>
            <a:r>
              <a:t>                 </a:t>
            </a:r>
          </a:p>
          <a:p>
            <a:pPr>
              <a:spcBef>
                <a:spcPts val="3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spcBef>
                <a:spcPts val="6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008F00"/>
                </a:solidFill>
              </a:rPr>
              <a:t>+ object</a:t>
            </a:r>
            <a:br/>
            <a:r>
              <a:t>    </a:t>
            </a:r>
            <a:br>
              <a:rPr>
                <a:solidFill>
                  <a:srgbClr val="008F00"/>
                </a:solidFill>
              </a:rPr>
            </a:br>
            <a:endParaRPr>
              <a:solidFill>
                <a:srgbClr val="008F00"/>
              </a:solidFill>
            </a:endParaRPr>
          </a:p>
        </p:txBody>
      </p:sp>
      <p:sp>
        <p:nvSpPr>
          <p:cNvPr id="323" name="Text Placeholder 1"/>
          <p:cNvSpPr txBox="1"/>
          <p:nvPr/>
        </p:nvSpPr>
        <p:spPr>
          <a:xfrm>
            <a:off x="607626" y="2581246"/>
            <a:ext cx="4605357" cy="2251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 fontScale="92500" lnSpcReduction="20000"/>
          </a:bodyPr>
          <a:lstStyle/>
          <a:p>
            <a:pPr marL="469896" indent="-342900">
              <a:spcBef>
                <a:spcPts val="600"/>
              </a:spcBef>
              <a:buClr>
                <a:srgbClr val="000000"/>
              </a:buClr>
              <a:buSzPts val="1600"/>
              <a:buAutoNum type="arabicPeriod"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import package			</a:t>
            </a:r>
            <a:br/>
            <a:r>
              <a:t>               			</a:t>
            </a:r>
          </a:p>
          <a:p>
            <a:pPr marL="469896" indent="-342900">
              <a:spcBef>
                <a:spcPts val="600"/>
              </a:spcBef>
              <a:buClr>
                <a:srgbClr val="000000"/>
              </a:buClr>
              <a:buSzPts val="1600"/>
              <a:buAutoNum type="arabicPeriod"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import package.module 		</a:t>
            </a:r>
            <a:br/>
            <a:r>
              <a:t>                      		</a:t>
            </a:r>
          </a:p>
          <a:p>
            <a:pPr marL="469896" indent="-342900">
              <a:spcBef>
                <a:spcPts val="600"/>
              </a:spcBef>
              <a:buClr>
                <a:srgbClr val="000000"/>
              </a:buClr>
              <a:buSzPts val="1600"/>
              <a:buAutoNum type="arabicPeriod"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from package.module import object</a:t>
            </a:r>
            <a:br/>
            <a:endParaRPr/>
          </a:p>
        </p:txBody>
      </p:sp>
      <p:sp>
        <p:nvSpPr>
          <p:cNvPr id="324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31709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 a package</a:t>
            </a:r>
          </a:p>
        </p:txBody>
      </p:sp>
      <p:sp>
        <p:nvSpPr>
          <p:cNvPr id="325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7405904" cy="1736361"/>
          </a:xfrm>
          <a:prstGeom prst="rect">
            <a:avLst/>
          </a:prstGeom>
        </p:spPr>
        <p:txBody>
          <a:bodyPr/>
          <a:lstStyle/>
          <a:p>
            <a:r>
              <a:t>you can always import a package located in your current directory</a:t>
            </a:r>
          </a:p>
          <a:p>
            <a:r>
              <a:t>Modules in the package are bound to the package name</a:t>
            </a:r>
          </a:p>
        </p:txBody>
      </p:sp>
      <p:sp>
        <p:nvSpPr>
          <p:cNvPr id="32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327" name="* this is how it works when the __init__.py file is empty, which it usually is"/>
          <p:cNvSpPr txBox="1"/>
          <p:nvPr/>
        </p:nvSpPr>
        <p:spPr>
          <a:xfrm>
            <a:off x="4378518" y="4936373"/>
            <a:ext cx="4604896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000003"/>
                </a:solidFill>
              </a:defRPr>
            </a:lvl1pPr>
          </a:lstStyle>
          <a:p>
            <a:r>
              <a:t>* this is how it works when the __init__.py file is empty, which it usually is</a:t>
            </a:r>
          </a:p>
        </p:txBody>
      </p:sp>
      <p:sp>
        <p:nvSpPr>
          <p:cNvPr id="328" name="*"/>
          <p:cNvSpPr txBox="1"/>
          <p:nvPr/>
        </p:nvSpPr>
        <p:spPr>
          <a:xfrm>
            <a:off x="4964737" y="2527522"/>
            <a:ext cx="212872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200">
                <a:solidFill>
                  <a:srgbClr val="000003"/>
                </a:solidFill>
              </a:defRPr>
            </a:lvl1pPr>
          </a:lstStyle>
          <a:p>
            <a:r>
              <a:t>*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" grpId="1" animBg="1" advAuto="0"/>
      <p:bldP spid="327" grpId="2" animBg="1" advAuto="0"/>
      <p:bldP spid="328" grpId="3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3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sp>
        <p:nvSpPr>
          <p:cNvPr id="332" name="TextBox 87"/>
          <p:cNvSpPr txBox="1"/>
          <p:nvPr/>
        </p:nvSpPr>
        <p:spPr>
          <a:xfrm>
            <a:off x="5070359" y="2528277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brewing</a:t>
            </a:r>
          </a:p>
        </p:txBody>
      </p:sp>
      <p:sp>
        <p:nvSpPr>
          <p:cNvPr id="333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34" name="Group 60"/>
          <p:cNvSpPr txBox="1"/>
          <p:nvPr/>
        </p:nvSpPr>
        <p:spPr>
          <a:xfrm>
            <a:off x="6244980" y="4026469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potion.py</a:t>
            </a:r>
          </a:p>
        </p:txBody>
      </p:sp>
      <p:sp>
        <p:nvSpPr>
          <p:cNvPr id="335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cooking.py</a:t>
            </a:r>
          </a:p>
        </p:txBody>
      </p:sp>
      <p:sp>
        <p:nvSpPr>
          <p:cNvPr id="336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7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8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9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0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1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2" name="TextBox 87"/>
          <p:cNvSpPr txBox="1"/>
          <p:nvPr/>
        </p:nvSpPr>
        <p:spPr>
          <a:xfrm>
            <a:off x="5070359" y="2028879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import_pkg.py</a:t>
            </a:r>
          </a:p>
        </p:txBody>
      </p:sp>
      <p:pic>
        <p:nvPicPr>
          <p:cNvPr id="343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44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  python3 ex_outside.py</a:t>
            </a:r>
          </a:p>
        </p:txBody>
      </p:sp>
      <p:sp>
        <p:nvSpPr>
          <p:cNvPr id="345" name="# content of import_pkg.py…"/>
          <p:cNvSpPr/>
          <p:nvPr/>
        </p:nvSpPr>
        <p:spPr>
          <a:xfrm>
            <a:off x="5663312" y="813782"/>
            <a:ext cx="2965859" cy="977562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content of import_pkg.py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import brewing</a:t>
            </a:r>
          </a:p>
        </p:txBody>
      </p:sp>
      <p:sp>
        <p:nvSpPr>
          <p:cNvPr id="346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47" name="# content of __init__.py"/>
          <p:cNvSpPr/>
          <p:nvPr/>
        </p:nvSpPr>
        <p:spPr>
          <a:xfrm>
            <a:off x="6401226" y="1945622"/>
            <a:ext cx="2704371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 content of __init__.py</a:t>
            </a:r>
          </a:p>
        </p:txBody>
      </p:sp>
      <p:cxnSp>
        <p:nvCxnSpPr>
          <p:cNvPr id="348" name="Connection Line"/>
          <p:cNvCxnSpPr>
            <a:stCxn id="345" idx="0"/>
            <a:endCxn id="342" idx="0"/>
          </p:cNvCxnSpPr>
          <p:nvPr/>
        </p:nvCxnSpPr>
        <p:spPr>
          <a:xfrm flipH="1">
            <a:off x="5768859" y="1302563"/>
            <a:ext cx="1377383" cy="860937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49" name="Connection Line"/>
          <p:cNvCxnSpPr>
            <a:stCxn id="347" idx="0"/>
            <a:endCxn id="333" idx="0"/>
          </p:cNvCxnSpPr>
          <p:nvPr/>
        </p:nvCxnSpPr>
        <p:spPr>
          <a:xfrm flipH="1">
            <a:off x="6816480" y="2298951"/>
            <a:ext cx="936932" cy="863344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362767 0.181850 0.282032 0.170750 0.203567 0.138569 C 0.132374 0.109371 0.063746 0.063092 -0.000429 0.001005" pathEditMode="relative">
                                      <p:cBhvr>
                                        <p:cTn id="32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" grpId="2" animBg="1" advAuto="0"/>
      <p:bldP spid="347" grpId="6" animBg="1" advAuto="0"/>
      <p:bldP spid="348" grpId="3" animBg="1" advAuto="0"/>
      <p:bldP spid="349" grpId="7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5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353" name="TextBox 87"/>
          <p:cNvSpPr txBox="1"/>
          <p:nvPr/>
        </p:nvSpPr>
        <p:spPr>
          <a:xfrm>
            <a:off x="5070359" y="2528277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brewing</a:t>
            </a:r>
          </a:p>
        </p:txBody>
      </p:sp>
      <p:sp>
        <p:nvSpPr>
          <p:cNvPr id="354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55" name="Group 60"/>
          <p:cNvSpPr txBox="1"/>
          <p:nvPr/>
        </p:nvSpPr>
        <p:spPr>
          <a:xfrm>
            <a:off x="6244980" y="4026469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potion.py</a:t>
            </a:r>
          </a:p>
        </p:txBody>
      </p:sp>
      <p:sp>
        <p:nvSpPr>
          <p:cNvPr id="356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cooking.py</a:t>
            </a:r>
          </a:p>
        </p:txBody>
      </p:sp>
      <p:sp>
        <p:nvSpPr>
          <p:cNvPr id="357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8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59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0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1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2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3" name="TextBox 87"/>
          <p:cNvSpPr txBox="1"/>
          <p:nvPr/>
        </p:nvSpPr>
        <p:spPr>
          <a:xfrm>
            <a:off x="5070359" y="2028879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import_pkg.py</a:t>
            </a:r>
          </a:p>
        </p:txBody>
      </p:sp>
      <p:pic>
        <p:nvPicPr>
          <p:cNvPr id="364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65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  python3 ex_outside.py</a:t>
            </a:r>
          </a:p>
        </p:txBody>
      </p:sp>
      <p:sp>
        <p:nvSpPr>
          <p:cNvPr id="366" name="# content of import_pkg.py…"/>
          <p:cNvSpPr/>
          <p:nvPr/>
        </p:nvSpPr>
        <p:spPr>
          <a:xfrm>
            <a:off x="5663312" y="813782"/>
            <a:ext cx="2965859" cy="977562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content of import_pkg.py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import brewing.cooking</a:t>
            </a:r>
          </a:p>
        </p:txBody>
      </p:sp>
      <p:sp>
        <p:nvSpPr>
          <p:cNvPr id="367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68" name="# content of __init__.py"/>
          <p:cNvSpPr/>
          <p:nvPr/>
        </p:nvSpPr>
        <p:spPr>
          <a:xfrm>
            <a:off x="6401226" y="1945622"/>
            <a:ext cx="2704371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 content of __init__.py</a:t>
            </a:r>
          </a:p>
        </p:txBody>
      </p:sp>
      <p:cxnSp>
        <p:nvCxnSpPr>
          <p:cNvPr id="369" name="Connection Line"/>
          <p:cNvCxnSpPr>
            <a:stCxn id="366" idx="0"/>
            <a:endCxn id="363" idx="0"/>
          </p:cNvCxnSpPr>
          <p:nvPr/>
        </p:nvCxnSpPr>
        <p:spPr>
          <a:xfrm flipH="1">
            <a:off x="5768859" y="1302563"/>
            <a:ext cx="1377383" cy="860937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70" name="Connection Line"/>
          <p:cNvCxnSpPr>
            <a:stCxn id="368" idx="0"/>
            <a:endCxn id="354" idx="0"/>
          </p:cNvCxnSpPr>
          <p:nvPr/>
        </p:nvCxnSpPr>
        <p:spPr>
          <a:xfrm flipH="1">
            <a:off x="6816480" y="2298951"/>
            <a:ext cx="936932" cy="863344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71" name="# content of cooking.py…"/>
          <p:cNvSpPr/>
          <p:nvPr/>
        </p:nvSpPr>
        <p:spPr>
          <a:xfrm>
            <a:off x="5434665" y="4355202"/>
            <a:ext cx="3592104" cy="615128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content of cooking.py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eternal_flame = “eternal_flame”</a:t>
            </a:r>
          </a:p>
        </p:txBody>
      </p:sp>
      <p:cxnSp>
        <p:nvCxnSpPr>
          <p:cNvPr id="372" name="Connection Line"/>
          <p:cNvCxnSpPr>
            <a:stCxn id="371" idx="0"/>
            <a:endCxn id="356" idx="0"/>
          </p:cNvCxnSpPr>
          <p:nvPr/>
        </p:nvCxnSpPr>
        <p:spPr>
          <a:xfrm flipH="1" flipV="1">
            <a:off x="6816481" y="3661692"/>
            <a:ext cx="414237" cy="1001075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73" name="Campfire"/>
          <p:cNvSpPr/>
          <p:nvPr/>
        </p:nvSpPr>
        <p:spPr>
          <a:xfrm>
            <a:off x="6035282" y="3570995"/>
            <a:ext cx="493796" cy="532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600" extrusionOk="0">
                <a:moveTo>
                  <a:pt x="8812" y="0"/>
                </a:moveTo>
                <a:cubicBezTo>
                  <a:pt x="8812" y="0"/>
                  <a:pt x="10315" y="1752"/>
                  <a:pt x="6812" y="4987"/>
                </a:cubicBezTo>
                <a:cubicBezTo>
                  <a:pt x="6811" y="4987"/>
                  <a:pt x="3797" y="7185"/>
                  <a:pt x="7075" y="11234"/>
                </a:cubicBezTo>
                <a:lnTo>
                  <a:pt x="9928" y="12123"/>
                </a:lnTo>
                <a:cubicBezTo>
                  <a:pt x="9928" y="12123"/>
                  <a:pt x="9060" y="10724"/>
                  <a:pt x="10248" y="9234"/>
                </a:cubicBezTo>
                <a:cubicBezTo>
                  <a:pt x="10248" y="9234"/>
                  <a:pt x="14369" y="5358"/>
                  <a:pt x="11231" y="1605"/>
                </a:cubicBezTo>
                <a:cubicBezTo>
                  <a:pt x="11231" y="1605"/>
                  <a:pt x="10158" y="495"/>
                  <a:pt x="8969" y="54"/>
                </a:cubicBezTo>
                <a:cubicBezTo>
                  <a:pt x="8917" y="35"/>
                  <a:pt x="8865" y="17"/>
                  <a:pt x="8812" y="0"/>
                </a:cubicBezTo>
                <a:close/>
                <a:moveTo>
                  <a:pt x="13572" y="5309"/>
                </a:moveTo>
                <a:cubicBezTo>
                  <a:pt x="13572" y="5309"/>
                  <a:pt x="13412" y="7184"/>
                  <a:pt x="11844" y="8814"/>
                </a:cubicBezTo>
                <a:cubicBezTo>
                  <a:pt x="10275" y="10443"/>
                  <a:pt x="11046" y="11974"/>
                  <a:pt x="11046" y="11975"/>
                </a:cubicBezTo>
                <a:lnTo>
                  <a:pt x="13572" y="11234"/>
                </a:lnTo>
                <a:cubicBezTo>
                  <a:pt x="13572" y="11234"/>
                  <a:pt x="16629" y="7803"/>
                  <a:pt x="13572" y="5309"/>
                </a:cubicBezTo>
                <a:close/>
                <a:moveTo>
                  <a:pt x="16930" y="11456"/>
                </a:moveTo>
                <a:lnTo>
                  <a:pt x="11673" y="13014"/>
                </a:lnTo>
                <a:cubicBezTo>
                  <a:pt x="11763" y="13062"/>
                  <a:pt x="16071" y="14443"/>
                  <a:pt x="16071" y="14443"/>
                </a:cubicBezTo>
                <a:lnTo>
                  <a:pt x="16930" y="14148"/>
                </a:lnTo>
                <a:lnTo>
                  <a:pt x="16930" y="11456"/>
                </a:lnTo>
                <a:close/>
                <a:moveTo>
                  <a:pt x="4249" y="11775"/>
                </a:moveTo>
                <a:cubicBezTo>
                  <a:pt x="4219" y="11766"/>
                  <a:pt x="4192" y="11783"/>
                  <a:pt x="4191" y="11813"/>
                </a:cubicBezTo>
                <a:lnTo>
                  <a:pt x="4120" y="14151"/>
                </a:lnTo>
                <a:cubicBezTo>
                  <a:pt x="4119" y="14181"/>
                  <a:pt x="4143" y="14214"/>
                  <a:pt x="4173" y="14224"/>
                </a:cubicBezTo>
                <a:lnTo>
                  <a:pt x="17070" y="18379"/>
                </a:lnTo>
                <a:cubicBezTo>
                  <a:pt x="17100" y="18388"/>
                  <a:pt x="17126" y="18373"/>
                  <a:pt x="17126" y="18343"/>
                </a:cubicBezTo>
                <a:lnTo>
                  <a:pt x="17205" y="15756"/>
                </a:lnTo>
                <a:cubicBezTo>
                  <a:pt x="17206" y="15726"/>
                  <a:pt x="17182" y="15695"/>
                  <a:pt x="17152" y="15685"/>
                </a:cubicBezTo>
                <a:lnTo>
                  <a:pt x="4249" y="11775"/>
                </a:lnTo>
                <a:close/>
                <a:moveTo>
                  <a:pt x="5220" y="15611"/>
                </a:moveTo>
                <a:lnTo>
                  <a:pt x="4295" y="15851"/>
                </a:lnTo>
                <a:lnTo>
                  <a:pt x="4295" y="18542"/>
                </a:lnTo>
                <a:lnTo>
                  <a:pt x="9490" y="16936"/>
                </a:lnTo>
                <a:lnTo>
                  <a:pt x="7077" y="16187"/>
                </a:lnTo>
                <a:lnTo>
                  <a:pt x="7066" y="16161"/>
                </a:lnTo>
                <a:lnTo>
                  <a:pt x="7030" y="16173"/>
                </a:lnTo>
                <a:lnTo>
                  <a:pt x="5220" y="15611"/>
                </a:lnTo>
                <a:close/>
                <a:moveTo>
                  <a:pt x="0" y="16102"/>
                </a:moveTo>
                <a:lnTo>
                  <a:pt x="0" y="19448"/>
                </a:lnTo>
                <a:cubicBezTo>
                  <a:pt x="-5" y="19635"/>
                  <a:pt x="23" y="20283"/>
                  <a:pt x="598" y="20836"/>
                </a:cubicBezTo>
                <a:cubicBezTo>
                  <a:pt x="1126" y="21343"/>
                  <a:pt x="1921" y="21600"/>
                  <a:pt x="2961" y="21600"/>
                </a:cubicBezTo>
                <a:lnTo>
                  <a:pt x="10617" y="21600"/>
                </a:lnTo>
                <a:lnTo>
                  <a:pt x="10973" y="21600"/>
                </a:lnTo>
                <a:lnTo>
                  <a:pt x="18629" y="21600"/>
                </a:lnTo>
                <a:cubicBezTo>
                  <a:pt x="19669" y="21600"/>
                  <a:pt x="20464" y="21343"/>
                  <a:pt x="20992" y="20836"/>
                </a:cubicBezTo>
                <a:cubicBezTo>
                  <a:pt x="21567" y="20283"/>
                  <a:pt x="21595" y="19635"/>
                  <a:pt x="21590" y="19448"/>
                </a:cubicBezTo>
                <a:lnTo>
                  <a:pt x="21590" y="16102"/>
                </a:lnTo>
                <a:lnTo>
                  <a:pt x="19822" y="16102"/>
                </a:lnTo>
                <a:lnTo>
                  <a:pt x="19822" y="19460"/>
                </a:lnTo>
                <a:lnTo>
                  <a:pt x="19825" y="19518"/>
                </a:lnTo>
                <a:cubicBezTo>
                  <a:pt x="19825" y="19518"/>
                  <a:pt x="19808" y="19653"/>
                  <a:pt x="19698" y="19759"/>
                </a:cubicBezTo>
                <a:cubicBezTo>
                  <a:pt x="19523" y="19927"/>
                  <a:pt x="19143" y="20020"/>
                  <a:pt x="18629" y="20021"/>
                </a:cubicBezTo>
                <a:lnTo>
                  <a:pt x="10973" y="20021"/>
                </a:lnTo>
                <a:lnTo>
                  <a:pt x="10617" y="20021"/>
                </a:lnTo>
                <a:lnTo>
                  <a:pt x="2961" y="20021"/>
                </a:lnTo>
                <a:cubicBezTo>
                  <a:pt x="2223" y="20021"/>
                  <a:pt x="1791" y="19836"/>
                  <a:pt x="1769" y="19516"/>
                </a:cubicBezTo>
                <a:lnTo>
                  <a:pt x="1769" y="16102"/>
                </a:lnTo>
                <a:lnTo>
                  <a:pt x="0" y="16102"/>
                </a:lnTo>
                <a:close/>
              </a:path>
            </a:pathLst>
          </a:custGeom>
          <a:solidFill>
            <a:schemeClr val="accent2"/>
          </a:solidFill>
          <a:ln w="25400">
            <a:solidFill>
              <a:srgbClr val="9E742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428704 0.172463 0.417427 0.193772 0.417760 0.219343 C 0.418089 0.244547 0.429615 0.264735 0.443795 0.264944" pathEditMode="relative">
                                      <p:cBhvr>
                                        <p:cTn id="32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795 0.264944 C 0.362803 0.228532 0.282663 0.186374 0.203567 0.138569 C 0.134690 0.096941 0.066650 0.051058 -0.000430 0.001005" pathEditMode="relative">
                                      <p:cBhvr>
                                        <p:cTn id="46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77239 -0.027028 -0.153510 -0.062165 -0.228412 -0.105225 C -0.304060 -0.148713 -0.378177 -0.200206 -0.450366 -0.259427" pathEditMode="relative">
                                      <p:cBhvr>
                                        <p:cTn id="49" dur="1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" grpId="2" animBg="1" advAuto="0"/>
      <p:bldP spid="368" grpId="6" animBg="1" advAuto="0"/>
      <p:bldP spid="369" grpId="3" animBg="1" advAuto="0"/>
      <p:bldP spid="370" grpId="7" animBg="1" advAuto="0"/>
      <p:bldP spid="371" grpId="9" animBg="1" advAuto="0"/>
      <p:bldP spid="372" grpId="10" animBg="1" advAuto="0"/>
      <p:bldP spid="373" grpId="11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7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sp>
        <p:nvSpPr>
          <p:cNvPr id="377" name="TextBox 87"/>
          <p:cNvSpPr txBox="1"/>
          <p:nvPr/>
        </p:nvSpPr>
        <p:spPr>
          <a:xfrm>
            <a:off x="5070359" y="2528277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brewing</a:t>
            </a:r>
          </a:p>
        </p:txBody>
      </p:sp>
      <p:sp>
        <p:nvSpPr>
          <p:cNvPr id="378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79" name="Group 60"/>
          <p:cNvSpPr txBox="1"/>
          <p:nvPr/>
        </p:nvSpPr>
        <p:spPr>
          <a:xfrm>
            <a:off x="6244980" y="4026469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make_potion.py</a:t>
            </a:r>
          </a:p>
        </p:txBody>
      </p:sp>
      <p:sp>
        <p:nvSpPr>
          <p:cNvPr id="380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cooking.py</a:t>
            </a:r>
          </a:p>
        </p:txBody>
      </p:sp>
      <p:sp>
        <p:nvSpPr>
          <p:cNvPr id="381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2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3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4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5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6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7" name="TextBox 87"/>
          <p:cNvSpPr txBox="1"/>
          <p:nvPr/>
        </p:nvSpPr>
        <p:spPr>
          <a:xfrm>
            <a:off x="5070359" y="2028879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import_pkg.py</a:t>
            </a:r>
          </a:p>
        </p:txBody>
      </p:sp>
      <p:pic>
        <p:nvPicPr>
          <p:cNvPr id="388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89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  python3 ex_outside.py</a:t>
            </a:r>
          </a:p>
        </p:txBody>
      </p:sp>
      <p:sp>
        <p:nvSpPr>
          <p:cNvPr id="390" name="# import_pkg.py…"/>
          <p:cNvSpPr/>
          <p:nvPr/>
        </p:nvSpPr>
        <p:spPr>
          <a:xfrm>
            <a:off x="5649842" y="813782"/>
            <a:ext cx="2979329" cy="654286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import_pkg.py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import brewing.make_potion</a:t>
            </a:r>
          </a:p>
        </p:txBody>
      </p:sp>
      <p:sp>
        <p:nvSpPr>
          <p:cNvPr id="391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92" name="#__init__.py"/>
          <p:cNvSpPr/>
          <p:nvPr/>
        </p:nvSpPr>
        <p:spPr>
          <a:xfrm>
            <a:off x="7450991" y="1945622"/>
            <a:ext cx="1654606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#__init__.py</a:t>
            </a:r>
          </a:p>
        </p:txBody>
      </p:sp>
      <p:cxnSp>
        <p:nvCxnSpPr>
          <p:cNvPr id="393" name="Connection Line"/>
          <p:cNvCxnSpPr>
            <a:stCxn id="390" idx="0"/>
            <a:endCxn id="387" idx="0"/>
          </p:cNvCxnSpPr>
          <p:nvPr/>
        </p:nvCxnSpPr>
        <p:spPr>
          <a:xfrm flipH="1">
            <a:off x="5768859" y="1140925"/>
            <a:ext cx="1370648" cy="1022575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94" name="Connection Line"/>
          <p:cNvCxnSpPr>
            <a:stCxn id="392" idx="0"/>
            <a:endCxn id="378" idx="0"/>
          </p:cNvCxnSpPr>
          <p:nvPr/>
        </p:nvCxnSpPr>
        <p:spPr>
          <a:xfrm flipH="1">
            <a:off x="6816480" y="2298951"/>
            <a:ext cx="1461815" cy="863344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95" name="# cooking.py…"/>
          <p:cNvSpPr/>
          <p:nvPr/>
        </p:nvSpPr>
        <p:spPr>
          <a:xfrm>
            <a:off x="7505512" y="3129834"/>
            <a:ext cx="1545564" cy="818733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cooking.py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stuff</a:t>
            </a:r>
          </a:p>
        </p:txBody>
      </p:sp>
      <p:cxnSp>
        <p:nvCxnSpPr>
          <p:cNvPr id="396" name="Connection Line"/>
          <p:cNvCxnSpPr>
            <a:stCxn id="395" idx="0"/>
            <a:endCxn id="380" idx="0"/>
          </p:cNvCxnSpPr>
          <p:nvPr/>
        </p:nvCxnSpPr>
        <p:spPr>
          <a:xfrm flipH="1">
            <a:off x="6816481" y="3539200"/>
            <a:ext cx="1461814" cy="122493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97" name="# make_potion.py…"/>
          <p:cNvSpPr/>
          <p:nvPr/>
        </p:nvSpPr>
        <p:spPr>
          <a:xfrm>
            <a:off x="7181496" y="4282514"/>
            <a:ext cx="1869581" cy="732091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make_potion.py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import cooking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 coffee():</a:t>
            </a:r>
          </a:p>
        </p:txBody>
      </p:sp>
      <p:sp>
        <p:nvSpPr>
          <p:cNvPr id="398" name="Chef Hat"/>
          <p:cNvSpPr/>
          <p:nvPr/>
        </p:nvSpPr>
        <p:spPr>
          <a:xfrm>
            <a:off x="6257681" y="3667691"/>
            <a:ext cx="427397" cy="3860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53" extrusionOk="0">
                <a:moveTo>
                  <a:pt x="14138" y="7"/>
                </a:moveTo>
                <a:cubicBezTo>
                  <a:pt x="13964" y="-6"/>
                  <a:pt x="13789" y="-1"/>
                  <a:pt x="13625" y="22"/>
                </a:cubicBezTo>
                <a:cubicBezTo>
                  <a:pt x="12434" y="184"/>
                  <a:pt x="11684" y="659"/>
                  <a:pt x="11045" y="1183"/>
                </a:cubicBezTo>
                <a:cubicBezTo>
                  <a:pt x="10712" y="581"/>
                  <a:pt x="9975" y="516"/>
                  <a:pt x="9418" y="648"/>
                </a:cubicBezTo>
                <a:cubicBezTo>
                  <a:pt x="8845" y="787"/>
                  <a:pt x="8019" y="930"/>
                  <a:pt x="6479" y="2321"/>
                </a:cubicBezTo>
                <a:cubicBezTo>
                  <a:pt x="6173" y="1809"/>
                  <a:pt x="5265" y="1960"/>
                  <a:pt x="4736" y="2189"/>
                </a:cubicBezTo>
                <a:cubicBezTo>
                  <a:pt x="4206" y="2418"/>
                  <a:pt x="0" y="4217"/>
                  <a:pt x="0" y="8907"/>
                </a:cubicBezTo>
                <a:cubicBezTo>
                  <a:pt x="0" y="12447"/>
                  <a:pt x="2491" y="14084"/>
                  <a:pt x="4649" y="14084"/>
                </a:cubicBezTo>
                <a:cubicBezTo>
                  <a:pt x="4348" y="14084"/>
                  <a:pt x="4102" y="14355"/>
                  <a:pt x="4102" y="14686"/>
                </a:cubicBezTo>
                <a:lnTo>
                  <a:pt x="4102" y="20851"/>
                </a:lnTo>
                <a:cubicBezTo>
                  <a:pt x="4102" y="21182"/>
                  <a:pt x="4348" y="21453"/>
                  <a:pt x="4649" y="21453"/>
                </a:cubicBezTo>
                <a:lnTo>
                  <a:pt x="17481" y="21453"/>
                </a:lnTo>
                <a:cubicBezTo>
                  <a:pt x="17781" y="21453"/>
                  <a:pt x="18027" y="21182"/>
                  <a:pt x="18027" y="20851"/>
                </a:cubicBezTo>
                <a:lnTo>
                  <a:pt x="18027" y="14686"/>
                </a:lnTo>
                <a:cubicBezTo>
                  <a:pt x="18027" y="14355"/>
                  <a:pt x="17781" y="14084"/>
                  <a:pt x="17481" y="14084"/>
                </a:cubicBezTo>
                <a:cubicBezTo>
                  <a:pt x="17481" y="14078"/>
                  <a:pt x="21463" y="12615"/>
                  <a:pt x="21551" y="6830"/>
                </a:cubicBezTo>
                <a:cubicBezTo>
                  <a:pt x="21600" y="3399"/>
                  <a:pt x="20661" y="2092"/>
                  <a:pt x="19524" y="1111"/>
                </a:cubicBezTo>
                <a:cubicBezTo>
                  <a:pt x="18661" y="365"/>
                  <a:pt x="16564" y="-147"/>
                  <a:pt x="15263" y="720"/>
                </a:cubicBezTo>
                <a:cubicBezTo>
                  <a:pt x="15169" y="259"/>
                  <a:pt x="14662" y="47"/>
                  <a:pt x="14138" y="7"/>
                </a:cubicBezTo>
                <a:close/>
              </a:path>
            </a:pathLst>
          </a:custGeom>
          <a:solidFill>
            <a:srgbClr val="DDDDDD"/>
          </a:solidFill>
          <a:ln w="25400">
            <a:solidFill>
              <a:srgbClr val="A7A7A7"/>
            </a:solidFill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9" name="Coffee"/>
          <p:cNvSpPr/>
          <p:nvPr/>
        </p:nvSpPr>
        <p:spPr>
          <a:xfrm>
            <a:off x="6280195" y="4274418"/>
            <a:ext cx="558686" cy="352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600" extrusionOk="0">
                <a:moveTo>
                  <a:pt x="3632" y="0"/>
                </a:moveTo>
                <a:cubicBezTo>
                  <a:pt x="3310" y="0"/>
                  <a:pt x="3052" y="422"/>
                  <a:pt x="3063" y="933"/>
                </a:cubicBezTo>
                <a:cubicBezTo>
                  <a:pt x="3133" y="4055"/>
                  <a:pt x="3513" y="14136"/>
                  <a:pt x="5539" y="17628"/>
                </a:cubicBezTo>
                <a:lnTo>
                  <a:pt x="193" y="17628"/>
                </a:lnTo>
                <a:cubicBezTo>
                  <a:pt x="25" y="17628"/>
                  <a:pt x="-45" y="17817"/>
                  <a:pt x="30" y="18055"/>
                </a:cubicBezTo>
                <a:cubicBezTo>
                  <a:pt x="392" y="19213"/>
                  <a:pt x="2458" y="21600"/>
                  <a:pt x="4710" y="21600"/>
                </a:cubicBezTo>
                <a:cubicBezTo>
                  <a:pt x="6340" y="21600"/>
                  <a:pt x="15171" y="21600"/>
                  <a:pt x="16800" y="21600"/>
                </a:cubicBezTo>
                <a:cubicBezTo>
                  <a:pt x="19052" y="21600"/>
                  <a:pt x="21118" y="19213"/>
                  <a:pt x="21480" y="18055"/>
                </a:cubicBezTo>
                <a:cubicBezTo>
                  <a:pt x="21555" y="17817"/>
                  <a:pt x="21485" y="17628"/>
                  <a:pt x="21317" y="17628"/>
                </a:cubicBezTo>
                <a:lnTo>
                  <a:pt x="15393" y="17628"/>
                </a:lnTo>
                <a:cubicBezTo>
                  <a:pt x="15657" y="17172"/>
                  <a:pt x="15893" y="16606"/>
                  <a:pt x="16104" y="15957"/>
                </a:cubicBezTo>
                <a:cubicBezTo>
                  <a:pt x="16236" y="15552"/>
                  <a:pt x="16495" y="15291"/>
                  <a:pt x="16782" y="15291"/>
                </a:cubicBezTo>
                <a:lnTo>
                  <a:pt x="17640" y="15291"/>
                </a:lnTo>
                <a:cubicBezTo>
                  <a:pt x="20190" y="15291"/>
                  <a:pt x="21524" y="11448"/>
                  <a:pt x="21524" y="7654"/>
                </a:cubicBezTo>
                <a:cubicBezTo>
                  <a:pt x="21524" y="4558"/>
                  <a:pt x="20609" y="2922"/>
                  <a:pt x="18877" y="2922"/>
                </a:cubicBezTo>
                <a:lnTo>
                  <a:pt x="18225" y="2922"/>
                </a:lnTo>
                <a:cubicBezTo>
                  <a:pt x="17999" y="2922"/>
                  <a:pt x="17819" y="2620"/>
                  <a:pt x="17831" y="2262"/>
                </a:cubicBezTo>
                <a:cubicBezTo>
                  <a:pt x="17850" y="1741"/>
                  <a:pt x="17860" y="1291"/>
                  <a:pt x="17868" y="933"/>
                </a:cubicBezTo>
                <a:cubicBezTo>
                  <a:pt x="17880" y="422"/>
                  <a:pt x="17623" y="0"/>
                  <a:pt x="17302" y="0"/>
                </a:cubicBezTo>
                <a:lnTo>
                  <a:pt x="3632" y="0"/>
                </a:lnTo>
                <a:close/>
                <a:moveTo>
                  <a:pt x="18465" y="4660"/>
                </a:moveTo>
                <a:lnTo>
                  <a:pt x="18877" y="4660"/>
                </a:lnTo>
                <a:cubicBezTo>
                  <a:pt x="19810" y="4660"/>
                  <a:pt x="20431" y="5169"/>
                  <a:pt x="20431" y="7654"/>
                </a:cubicBezTo>
                <a:cubicBezTo>
                  <a:pt x="20431" y="10024"/>
                  <a:pt x="19688" y="13553"/>
                  <a:pt x="17640" y="13553"/>
                </a:cubicBezTo>
                <a:lnTo>
                  <a:pt x="17403" y="13553"/>
                </a:lnTo>
                <a:cubicBezTo>
                  <a:pt x="17062" y="13553"/>
                  <a:pt x="16817" y="13039"/>
                  <a:pt x="16906" y="12516"/>
                </a:cubicBezTo>
                <a:cubicBezTo>
                  <a:pt x="17276" y="10356"/>
                  <a:pt x="17506" y="7951"/>
                  <a:pt x="17650" y="5830"/>
                </a:cubicBezTo>
                <a:cubicBezTo>
                  <a:pt x="17695" y="5166"/>
                  <a:pt x="18045" y="4660"/>
                  <a:pt x="18465" y="4660"/>
                </a:cubicBezTo>
                <a:close/>
              </a:path>
            </a:pathLst>
          </a:custGeom>
          <a:solidFill>
            <a:srgbClr val="F1AB7B"/>
          </a:solidFill>
          <a:ln w="25400">
            <a:solidFill>
              <a:srgbClr val="292A2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431965 0.182186 0.423084 0.198966 0.417760 0.219343 C 0.404010 0.271970 0.415019 0.334557 0.443186 0.363880" pathEditMode="relative">
                                      <p:cBhvr>
                                        <p:cTn id="32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186 0.363880 C 0.429957 0.357609 0.420630 0.336602 0.420272 0.312271 C 0.419903 0.287186 0.429116 0.264826 0.442681 0.257885" pathEditMode="relative">
                                      <p:cBhvr>
                                        <p:cTn id="40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2681 0.257885 C 0.430124 0.264610 0.421388 0.284845 0.420981 0.308148 C 0.420552 0.332754 0.429440 0.354827 0.442681 0.362037" pathEditMode="relative">
                                      <p:cBhvr>
                                        <p:cTn id="54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2681 0.362037 C 0.357536 0.322354 0.274663 0.268614 0.195143 0.201520 C 0.127047 0.144065 0.061648 0.077013 -0.000429 0.001005" pathEditMode="relative">
                                      <p:cBhvr>
                                        <p:cTn id="61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85836 -0.020756 -0.170261 -0.056976 -0.251975 -0.108100 C -0.332561 -0.158519 -0.410100 -0.223180 -0.483428 -0.301111" pathEditMode="relative">
                                      <p:cBhvr>
                                        <p:cTn id="64" dur="1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86261 -0.005532 -0.171416 -0.036370 -0.252021 -0.091267 C -0.324033 -0.140313 -0.391573 -0.208008 -0.452452 -0.292161" pathEditMode="relative">
                                      <p:cBhvr>
                                        <p:cTn id="67" dur="1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" grpId="2" animBg="1" advAuto="0"/>
      <p:bldP spid="392" grpId="6" animBg="1" advAuto="0"/>
      <p:bldP spid="393" grpId="3" animBg="1" advAuto="0"/>
      <p:bldP spid="394" grpId="7" animBg="1" advAuto="0"/>
      <p:bldP spid="395" grpId="11" animBg="1" advAuto="0"/>
      <p:bldP spid="396" grpId="12" animBg="1" advAuto="0"/>
      <p:bldP spid="397" grpId="9" animBg="1" advAuto="0"/>
      <p:bldP spid="398" grpId="13" animBg="1" advAuto="0"/>
      <p:bldP spid="399" grpId="15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79933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</a:t>
            </a:r>
          </a:p>
        </p:txBody>
      </p:sp>
      <p:sp>
        <p:nvSpPr>
          <p:cNvPr id="40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sp>
        <p:nvSpPr>
          <p:cNvPr id="403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/>
          <a:lstStyle/>
          <a:p>
            <a:pPr marL="443473" indent="-344923" defTabSz="886968">
              <a:spcBef>
                <a:spcPts val="500"/>
              </a:spcBef>
              <a:buSzPct val="100000"/>
              <a:defRPr sz="1940"/>
            </a:pPr>
            <a:endParaRPr/>
          </a:p>
          <a:p>
            <a:pPr marL="443473" indent="-344923" defTabSz="886968">
              <a:spcBef>
                <a:spcPts val="500"/>
              </a:spcBef>
              <a:buSzPct val="100000"/>
              <a:defRPr sz="1940"/>
            </a:pPr>
            <a:r>
              <a:t>Thought(?) exercise:  </a:t>
            </a:r>
            <a:br/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Exercise 1 Importing.md</a:t>
            </a:r>
          </a:p>
          <a:p>
            <a:pPr marL="0" indent="0" defTabSz="886968">
              <a:spcBef>
                <a:spcPts val="500"/>
              </a:spcBef>
              <a:buClrTx/>
              <a:buSzTx/>
              <a:buFontTx/>
              <a:buNone/>
              <a:defRPr sz="1940"/>
            </a:pPr>
            <a:endParaRPr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 defTabSz="886968">
              <a:spcBef>
                <a:spcPts val="500"/>
              </a:spcBef>
              <a:buClrTx/>
              <a:buSzTx/>
              <a:buFontTx/>
              <a:buNone/>
              <a:defRPr sz="1940"/>
            </a:pPr>
            <a:r>
              <a:t>Is there a way to get </a:t>
            </a:r>
            <a:br/>
            <a:r>
              <a:t>       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a) any 2 </a:t>
            </a:r>
            <a:b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</a:b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        b) all 3 </a:t>
            </a:r>
            <a:br/>
            <a:r>
              <a:t>                exercises to work simultaneously?</a:t>
            </a:r>
          </a:p>
        </p:txBody>
      </p:sp>
      <p:pic>
        <p:nvPicPr>
          <p:cNvPr id="404" name="mind_blown.gif" descr="mind_blown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24569" y="628095"/>
            <a:ext cx="3746963" cy="21132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" grpId="1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editable installation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987</Words>
  <Application>Microsoft Office PowerPoint</Application>
  <PresentationFormat>On-screen Show (16:9)</PresentationFormat>
  <Paragraphs>181</Paragraphs>
  <Slides>21</Slides>
  <Notes>8</Notes>
  <HiddenSlides>5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MS Gothic</vt:lpstr>
      <vt:lpstr>Arial</vt:lpstr>
      <vt:lpstr>Avenir Book</vt:lpstr>
      <vt:lpstr>Avenir Book Oblique</vt:lpstr>
      <vt:lpstr>Avenir Heavy</vt:lpstr>
      <vt:lpstr>Courier</vt:lpstr>
      <vt:lpstr>Helvetica</vt:lpstr>
      <vt:lpstr>Wingdings</vt:lpstr>
      <vt:lpstr>Jacquenetta template</vt:lpstr>
      <vt:lpstr>PowerPoint Presentation</vt:lpstr>
      <vt:lpstr>Partner chat: simple imports</vt:lpstr>
      <vt:lpstr>Notes</vt:lpstr>
      <vt:lpstr>Importing modules</vt:lpstr>
      <vt:lpstr>Exercise 2a: Simple local imports</vt:lpstr>
      <vt:lpstr>Notes</vt:lpstr>
      <vt:lpstr>Exercise 2b: Unprotected code</vt:lpstr>
      <vt:lpstr>Notes</vt:lpstr>
      <vt:lpstr>names &amp; mains</vt:lpstr>
      <vt:lpstr>Utility</vt:lpstr>
      <vt:lpstr>Limitation</vt:lpstr>
      <vt:lpstr>Limitation</vt:lpstr>
      <vt:lpstr>Brewing package</vt:lpstr>
      <vt:lpstr>Importing</vt:lpstr>
      <vt:lpstr>Importing code</vt:lpstr>
      <vt:lpstr>Importing a package</vt:lpstr>
      <vt:lpstr>Order of execution</vt:lpstr>
      <vt:lpstr>Order of execution</vt:lpstr>
      <vt:lpstr>Order of execution</vt:lpstr>
      <vt:lpstr>Importing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Jenni Rinker</cp:lastModifiedBy>
  <cp:revision>19</cp:revision>
  <dcterms:modified xsi:type="dcterms:W3CDTF">2024-08-23T07:09:10Z</dcterms:modified>
</cp:coreProperties>
</file>