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72" r:id="rId2"/>
    <p:sldId id="296" r:id="rId3"/>
    <p:sldId id="305" r:id="rId4"/>
    <p:sldId id="298" r:id="rId5"/>
    <p:sldId id="280" r:id="rId6"/>
    <p:sldId id="281" r:id="rId7"/>
    <p:sldId id="278" r:id="rId8"/>
    <p:sldId id="297" r:id="rId9"/>
    <p:sldId id="306" r:id="rId10"/>
    <p:sldId id="299" r:id="rId11"/>
    <p:sldId id="284" r:id="rId12"/>
    <p:sldId id="310" r:id="rId13"/>
    <p:sldId id="308" r:id="rId14"/>
    <p:sldId id="339" r:id="rId15"/>
    <p:sldId id="340" r:id="rId16"/>
    <p:sldId id="346" r:id="rId17"/>
    <p:sldId id="341" r:id="rId18"/>
    <p:sldId id="342" r:id="rId19"/>
    <p:sldId id="304" r:id="rId20"/>
    <p:sldId id="293" r:id="rId21"/>
    <p:sldId id="294" r:id="rId22"/>
    <p:sldId id="303" r:id="rId23"/>
    <p:sldId id="344" r:id="rId24"/>
    <p:sldId id="345" r:id="rId25"/>
    <p:sldId id="343" r:id="rId26"/>
    <p:sldId id="295" r:id="rId27"/>
    <p:sldId id="283" r:id="rId28"/>
    <p:sldId id="290" r:id="rId29"/>
    <p:sldId id="291" r:id="rId30"/>
    <p:sldId id="292" r:id="rId31"/>
    <p:sldId id="286" r:id="rId3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  <a:srgbClr val="ED7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9"/>
    <p:restoredTop sz="69893"/>
  </p:normalViewPr>
  <p:slideViewPr>
    <p:cSldViewPr snapToGrid="0">
      <p:cViewPr>
        <p:scale>
          <a:sx n="185" d="100"/>
          <a:sy n="185" d="100"/>
        </p:scale>
        <p:origin x="152" y="41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6" name="Shape 4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importing errors</a:t>
            </a:r>
          </a:p>
        </p:txBody>
      </p:sp>
    </p:spTree>
    <p:extLst>
      <p:ext uri="{BB962C8B-B14F-4D97-AF65-F5344CB8AC3E}">
        <p14:creationId xmlns:p14="http://schemas.microsoft.com/office/powerpoint/2010/main" val="307247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r>
              <a:rPr lang="en-US" dirty="0"/>
              <a:t>You may have more control, but if something goes wrong, you have no one else to blame but yourself.</a:t>
            </a:r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9224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572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B7FA50B-3B46-FE63-B3CA-0867F7624063}"/>
              </a:ext>
            </a:extLst>
          </p:cNvPr>
          <p:cNvSpPr/>
          <p:nvPr/>
        </p:nvSpPr>
        <p:spPr>
          <a:xfrm>
            <a:off x="5647427" y="1384201"/>
            <a:ext cx="2749597" cy="442672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make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initial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setup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pacakge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incl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imports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Can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>
                <a:highlight>
                  <a:srgbClr val="FF0000"/>
                </a:highlight>
              </a:rPr>
              <a:t>import</a:t>
            </a:r>
            <a:r>
              <a:rPr lang="de-DE" dirty="0">
                <a:highlight>
                  <a:srgbClr val="FF0000"/>
                </a:highlight>
              </a:rPr>
              <a:t> x </a:t>
            </a:r>
            <a:r>
              <a:rPr lang="de-DE" dirty="0" err="1">
                <a:highlight>
                  <a:srgbClr val="FF0000"/>
                </a:highlight>
              </a:rPr>
              <a:t>from</a:t>
            </a:r>
            <a:r>
              <a:rPr lang="de-DE" dirty="0">
                <a:highlight>
                  <a:srgbClr val="FF0000"/>
                </a:highlight>
              </a:rPr>
              <a:t> </a:t>
            </a:r>
            <a:r>
              <a:rPr lang="de-DE" dirty="0" err="1">
                <a:highlight>
                  <a:srgbClr val="FF0000"/>
                </a:highlight>
              </a:rPr>
              <a:t>y</a:t>
            </a:r>
            <a:r>
              <a:rPr lang="de-DE" dirty="0">
                <a:highlight>
                  <a:srgbClr val="FF0000"/>
                </a:highlight>
              </a:rPr>
              <a:t> REFERENCE TO PREV SECTION EXERCISE!! 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514216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1601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>
            <a:lvl1pPr defTabSz="841247">
              <a:defRPr sz="3680"/>
            </a:lvl1pPr>
          </a:lstStyle>
          <a:p>
            <a:r>
              <a:rPr lang="en-US" dirty="0"/>
              <a:t>Editable installation?</a:t>
            </a:r>
            <a:endParaRPr dirty="0"/>
          </a:p>
        </p:txBody>
      </p:sp>
      <p:sp>
        <p:nvSpPr>
          <p:cNvPr id="4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1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2"/>
            <a:ext cx="7405904" cy="334330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 err="1"/>
              <a:t>Importable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: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r>
              <a:rPr lang="de-DE" b="1" dirty="0" err="1">
                <a:solidFill>
                  <a:srgbClr val="FFC000"/>
                </a:solidFill>
              </a:rPr>
              <a:t>Editable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installation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adds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your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package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to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installed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packages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without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moving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it</a:t>
            </a:r>
            <a:endParaRPr lang="de-DE" b="1" dirty="0">
              <a:solidFill>
                <a:srgbClr val="FFC000"/>
              </a:solidFill>
            </a:endParaRPr>
          </a:p>
        </p:txBody>
      </p:sp>
      <p:sp>
        <p:nvSpPr>
          <p:cNvPr id="2" name="Bogen 1">
            <a:extLst>
              <a:ext uri="{FF2B5EF4-FFF2-40B4-BE49-F238E27FC236}">
                <a16:creationId xmlns:a16="http://schemas.microsoft.com/office/drawing/2014/main" id="{AE111796-DE14-9F1F-95BC-A1FCE590F4D0}"/>
              </a:ext>
            </a:extLst>
          </p:cNvPr>
          <p:cNvSpPr/>
          <p:nvPr/>
        </p:nvSpPr>
        <p:spPr>
          <a:xfrm>
            <a:off x="4156366" y="2385116"/>
            <a:ext cx="3536107" cy="1362006"/>
          </a:xfrm>
          <a:prstGeom prst="arc">
            <a:avLst>
              <a:gd name="adj1" fmla="val 16200000"/>
              <a:gd name="adj2" fmla="val 660186"/>
            </a:avLst>
          </a:prstGeom>
          <a:noFill/>
          <a:ln w="25400" cap="flat">
            <a:solidFill>
              <a:srgbClr val="FFC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20161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r>
              <a:t>You can import the package you are currently working on as if it were a package you downloaded. </a:t>
            </a:r>
            <a:br/>
            <a:r>
              <a:t>—&gt; This lets you use your own code as any other package you installed</a:t>
            </a:r>
          </a:p>
          <a:p>
            <a:pPr marL="0" indent="126996">
              <a:buSzTx/>
              <a:buNone/>
            </a:pPr>
            <a:r>
              <a:t>Advantages:</a:t>
            </a:r>
          </a:p>
          <a:p>
            <a:pPr marL="469896" indent="-342900">
              <a:buFontTx/>
              <a:buAutoNum type="arabicPeriod"/>
            </a:pPr>
            <a:r>
              <a:t>you can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t> the objects in the package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>
                <a:latin typeface="Avenir Heavy"/>
                <a:ea typeface="Avenir Heavy"/>
                <a:cs typeface="Avenir Heavy"/>
                <a:sym typeface="Avenir Heavy"/>
              </a:rPr>
            </a:br>
            <a:r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t>at the same time you can keep your project in your current directory</a:t>
            </a:r>
          </a:p>
          <a:p>
            <a:pPr marL="469896" indent="-342900">
              <a:buFontTx/>
              <a:buAutoNum type="arabicPeriod"/>
            </a:pPr>
            <a:r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Pip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2024-heraklion-ODD </a:t>
            </a:r>
            <a:r>
              <a:rPr lang="de-DE" dirty="0" err="1"/>
              <a:t>folder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674039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/ &lt;name-</a:t>
            </a:r>
            <a:r>
              <a:rPr lang="de-DE" dirty="0" err="1"/>
              <a:t>of</a:t>
            </a:r>
            <a:r>
              <a:rPr lang="de-DE" dirty="0"/>
              <a:t>-</a:t>
            </a:r>
            <a:r>
              <a:rPr lang="de-DE" dirty="0" err="1"/>
              <a:t>package</a:t>
            </a:r>
            <a:r>
              <a:rPr lang="de-DE" dirty="0"/>
              <a:t>&gt;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LICENSE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README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– 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possible </a:t>
            </a:r>
            <a:r>
              <a:rPr lang="de-DE" dirty="0" err="1"/>
              <a:t>somehow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2FE3BFC4-3259-39BD-5838-386C5AE7C8F3}"/>
              </a:ext>
            </a:extLst>
          </p:cNvPr>
          <p:cNvSpPr/>
          <p:nvPr/>
        </p:nvSpPr>
        <p:spPr>
          <a:xfrm>
            <a:off x="5647427" y="1469330"/>
            <a:ext cx="2749597" cy="272413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Jenny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publish her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pacakge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  <a:endParaRPr lang="en-US" dirty="0"/>
          </a:p>
          <a:p>
            <a:pPr indent="-330192">
              <a:buSzPts val="1400"/>
              <a:defRPr sz="1400"/>
            </a:pPr>
            <a:endParaRPr dirty="0"/>
          </a:p>
          <a:p>
            <a:pPr indent="-330192">
              <a:buSzPts val="1400"/>
              <a:defRPr sz="1400"/>
            </a:pPr>
            <a:r>
              <a:rPr dirty="0"/>
              <a:t>Required entries: </a:t>
            </a:r>
            <a:endParaRPr lang="en-US" dirty="0"/>
          </a:p>
          <a:p>
            <a:pPr lvl="1" indent="-330192">
              <a:buSzPts val="1400"/>
              <a:defRPr sz="1400"/>
            </a:pPr>
            <a:r>
              <a:rPr lang="en-US" dirty="0"/>
              <a:t>[project] section:</a:t>
            </a:r>
            <a:br>
              <a:rPr lang="en-US" dirty="0"/>
            </a:br>
            <a:r>
              <a:rPr lang="en-US" dirty="0"/>
              <a:t>name, version, …</a:t>
            </a:r>
          </a:p>
          <a:p>
            <a:pPr lvl="1" indent="-330192">
              <a:buSzPts val="1400"/>
              <a:defRPr sz="1400"/>
            </a:pPr>
            <a:r>
              <a:rPr lang="de-DE" dirty="0"/>
              <a:t>[</a:t>
            </a:r>
            <a:r>
              <a:rPr lang="de-DE" dirty="0" err="1"/>
              <a:t>build</a:t>
            </a:r>
            <a:r>
              <a:rPr lang="de-DE" dirty="0"/>
              <a:t>-system] </a:t>
            </a:r>
            <a:r>
              <a:rPr lang="de-DE" dirty="0" err="1"/>
              <a:t>section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 err="1"/>
              <a:t>information</a:t>
            </a:r>
            <a:r>
              <a:rPr lang="de-DE" dirty="0"/>
              <a:t> on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build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E1404A21-05A0-FA53-9709-220A03D62359}"/>
              </a:ext>
            </a:extLst>
          </p:cNvPr>
          <p:cNvSpPr/>
          <p:nvPr/>
        </p:nvSpPr>
        <p:spPr>
          <a:xfrm>
            <a:off x="4362714" y="2787190"/>
            <a:ext cx="1795809" cy="3355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5310A64F-5919-62D0-E60E-0DED8839FFB6}"/>
              </a:ext>
            </a:extLst>
          </p:cNvPr>
          <p:cNvSpPr/>
          <p:nvPr/>
        </p:nvSpPr>
        <p:spPr>
          <a:xfrm>
            <a:off x="4362714" y="1410778"/>
            <a:ext cx="1365964" cy="480378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67290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451643"/>
            <a:ext cx="4149970" cy="3355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</a:t>
            </a: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228407" y="1334290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5" name="shrug_taylorswift_positive.gif" descr="shrug_taylorswift_positive.gif">
            <a:extLst>
              <a:ext uri="{FF2B5EF4-FFF2-40B4-BE49-F238E27FC236}">
                <a16:creationId xmlns:a16="http://schemas.microsoft.com/office/drawing/2014/main" id="{14C38F2A-0AD1-3C17-180C-0F498E3446D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how to develop code if it’s in a package</a:t>
            </a: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DCAA9473-8EE5-1C0A-09D5-32BF3A692008}"/>
              </a:ext>
            </a:extLst>
          </p:cNvPr>
          <p:cNvSpPr/>
          <p:nvPr/>
        </p:nvSpPr>
        <p:spPr>
          <a:xfrm>
            <a:off x="141684" y="3806932"/>
            <a:ext cx="2749597" cy="272413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put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organisation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within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files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72983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8108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72983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grpSp>
        <p:nvGrpSpPr>
          <p:cNvPr id="535" name="Gruppieren 534">
            <a:extLst>
              <a:ext uri="{FF2B5EF4-FFF2-40B4-BE49-F238E27FC236}">
                <a16:creationId xmlns:a16="http://schemas.microsoft.com/office/drawing/2014/main" id="{742A3A02-1772-98F2-79BA-EC323A098B41}"/>
              </a:ext>
            </a:extLst>
          </p:cNvPr>
          <p:cNvGrpSpPr/>
          <p:nvPr/>
        </p:nvGrpSpPr>
        <p:grpSpPr>
          <a:xfrm>
            <a:off x="869151" y="3200401"/>
            <a:ext cx="7405698" cy="1500551"/>
            <a:chOff x="869151" y="3200401"/>
            <a:chExt cx="7405698" cy="1500551"/>
          </a:xfrm>
        </p:grpSpPr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3200401"/>
              <a:ext cx="7405698" cy="15005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marL="126997" indent="0" hangingPunct="1">
                <a:buSzPts val="1700"/>
                <a:buNone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longer project, a package setup will save you time!</a:t>
              </a:r>
              <a:endParaRPr lang="en-US" sz="1700" dirty="0"/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dirty="0"/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If you continue coding after your research career, this will be the standard you will encounter.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272983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Workflow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Workflow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D62EA9D2-8E5C-DF51-30F8-81C4C5B402E5}"/>
              </a:ext>
            </a:extLst>
          </p:cNvPr>
          <p:cNvSpPr/>
          <p:nvPr/>
        </p:nvSpPr>
        <p:spPr>
          <a:xfrm>
            <a:off x="6145024" y="1244484"/>
            <a:ext cx="2749597" cy="2801598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 in terminal +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text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editor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was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easy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hard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simultaneously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last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year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hints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find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necessary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actions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tools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Change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instructions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guide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them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towards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running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thing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an optional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fast.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information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access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docstrings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12FB125-102E-0160-76CD-7E407C3B04A8}"/>
              </a:ext>
            </a:extLst>
          </p:cNvPr>
          <p:cNvSpPr/>
          <p:nvPr/>
        </p:nvSpPr>
        <p:spPr>
          <a:xfrm>
            <a:off x="3143354" y="2022307"/>
            <a:ext cx="2749597" cy="2485785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additional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another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made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another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method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stirring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take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time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observe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own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look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method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found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find out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if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problems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have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helped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write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lot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code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ran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snape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5D8BBE49-62AD-2510-7263-2E688287FB1D}"/>
              </a:ext>
            </a:extLst>
          </p:cNvPr>
          <p:cNvSpPr/>
          <p:nvPr/>
        </p:nvSpPr>
        <p:spPr>
          <a:xfrm>
            <a:off x="141684" y="3636673"/>
            <a:ext cx="2749597" cy="612932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rename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snape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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snoope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  <a:sym typeface="Wingdings" pitchFamily="2" charset="2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add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 type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hints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?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DCAA9473-8EE5-1C0A-09D5-32BF3A692008}"/>
              </a:ext>
            </a:extLst>
          </p:cNvPr>
          <p:cNvSpPr/>
          <p:nvPr/>
        </p:nvSpPr>
        <p:spPr>
          <a:xfrm>
            <a:off x="141684" y="3806932"/>
            <a:ext cx="2749597" cy="272413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put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organisation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within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files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290297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Organize code into separate files/folders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theme – data handling, algorithm, plotting, …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type – </a:t>
            </a:r>
            <a:r>
              <a:rPr lang="en-US" dirty="0" err="1"/>
              <a:t>i</a:t>
            </a:r>
            <a:r>
              <a:rPr lang="en-US" dirty="0"/>
              <a:t>/o config, parameters, functions</a:t>
            </a:r>
          </a:p>
          <a:p>
            <a:pPr indent="-330192">
              <a:buSzPts val="1700"/>
              <a:defRPr sz="1700"/>
            </a:pPr>
            <a:r>
              <a:rPr lang="en-US" dirty="0"/>
              <a:t>Within a file, follow an order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import statements, constants, functions/classes, if __name__ …</a:t>
            </a:r>
            <a:endParaRPr dirty="0"/>
          </a:p>
          <a:p>
            <a:pPr indent="-330192">
              <a:buSzPts val="1700"/>
              <a:defRPr sz="1700"/>
            </a:pPr>
            <a:r>
              <a:rPr lang="en-US" dirty="0"/>
              <a:t>Naming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CONSTANT_1, </a:t>
            </a:r>
            <a:r>
              <a:rPr lang="en-US" dirty="0" err="1"/>
              <a:t>function_name</a:t>
            </a:r>
            <a:r>
              <a:rPr lang="en-US" dirty="0"/>
              <a:t>, </a:t>
            </a:r>
            <a:r>
              <a:rPr lang="en-US" dirty="0" err="1"/>
              <a:t>ClassName</a:t>
            </a: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Scripts and notebooks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do not contain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outside of package code (</a:t>
            </a:r>
            <a:r>
              <a:rPr lang="en-US" dirty="0" err="1"/>
              <a:t>src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FC62C2E4-819E-6A8A-D2A2-06DF84BE3C24}"/>
              </a:ext>
            </a:extLst>
          </p:cNvPr>
          <p:cNvSpPr/>
          <p:nvPr/>
        </p:nvSpPr>
        <p:spPr>
          <a:xfrm>
            <a:off x="5958602" y="776166"/>
            <a:ext cx="2749597" cy="272413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improve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slide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aesthetics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742034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Folder structure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27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2102</Words>
  <Application>Microsoft Macintosh PowerPoint</Application>
  <PresentationFormat>Bildschirmpräsentation (16:9)</PresentationFormat>
  <Paragraphs>443</Paragraphs>
  <Slides>31</Slides>
  <Notes>12</Notes>
  <HiddenSlides>5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9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Pip editable installation</vt:lpstr>
      <vt:lpstr>Notes</vt:lpstr>
      <vt:lpstr>Editable installation?</vt:lpstr>
      <vt:lpstr>Pip editable install</vt:lpstr>
      <vt:lpstr>PowerPoint-Präsentation</vt:lpstr>
      <vt:lpstr>Installing other packages</vt:lpstr>
      <vt:lpstr>Pip editable installation</vt:lpstr>
      <vt:lpstr>Notes</vt:lpstr>
      <vt:lpstr>Python package structure</vt:lpstr>
      <vt:lpstr>pyproject.toml</vt:lpstr>
      <vt:lpstr>pyproject.toml</vt:lpstr>
      <vt:lpstr>pyproject.toml</vt:lpstr>
      <vt:lpstr>PowerPoint-Präsentation</vt:lpstr>
      <vt:lpstr>break</vt:lpstr>
      <vt:lpstr>PowerPoint-Präsentation</vt:lpstr>
      <vt:lpstr>Workflow</vt:lpstr>
      <vt:lpstr>Workflow</vt:lpstr>
      <vt:lpstr>PowerPoint-Präsentation</vt:lpstr>
      <vt:lpstr>Write your function</vt:lpstr>
      <vt:lpstr>Publishing code</vt:lpstr>
      <vt:lpstr>PowerPoint-Präsentation</vt:lpstr>
      <vt:lpstr>File organisation</vt:lpstr>
      <vt:lpstr>Notes</vt:lpstr>
      <vt:lpstr>Organising file contents</vt:lpstr>
      <vt:lpstr>PowerPoint-Präsentation</vt:lpstr>
      <vt:lpstr>Python package files</vt:lpstr>
      <vt:lpstr>Workflow (ideal)</vt:lpstr>
      <vt:lpstr>Workflow (realistic?)</vt:lpstr>
      <vt:lpstr>Workflow (realistic?)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30</cp:revision>
  <dcterms:modified xsi:type="dcterms:W3CDTF">2024-08-21T21:13:14Z</dcterms:modified>
</cp:coreProperties>
</file>