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2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</p:sldMasterIdLst>
  <p:notesMasterIdLst>
    <p:notesMasterId r:id="rId28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302" r:id="rId14"/>
    <p:sldId id="301" r:id="rId15"/>
    <p:sldId id="303" r:id="rId16"/>
    <p:sldId id="304" r:id="rId17"/>
    <p:sldId id="265" r:id="rId18"/>
    <p:sldId id="267" r:id="rId19"/>
    <p:sldId id="268" r:id="rId20"/>
    <p:sldId id="305" r:id="rId21"/>
    <p:sldId id="269" r:id="rId22"/>
    <p:sldId id="270" r:id="rId23"/>
    <p:sldId id="271" r:id="rId24"/>
    <p:sldId id="272" r:id="rId25"/>
    <p:sldId id="273" r:id="rId26"/>
    <p:sldId id="274" r:id="rId2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byszek Jedrzejewski-Szmek" initials="ZJ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0962F4-CA93-4A9B-B4D0-E698CEDA8BBA}" v="6" dt="2024-08-27T12:44:11.7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933" autoAdjust="0"/>
  </p:normalViewPr>
  <p:slideViewPr>
    <p:cSldViewPr snapToGrid="0">
      <p:cViewPr varScale="1">
        <p:scale>
          <a:sx n="79" d="100"/>
          <a:sy n="79" d="100"/>
        </p:scale>
        <p:origin x="8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 Rinker" userId="124ba022-7f23-46a5-825e-2aa1e5930562" providerId="ADAL" clId="{750962F4-CA93-4A9B-B4D0-E698CEDA8BBA}"/>
    <pc:docChg chg="undo redo custSel addSld delSld modSld">
      <pc:chgData name="Jenni Rinker" userId="124ba022-7f23-46a5-825e-2aa1e5930562" providerId="ADAL" clId="{750962F4-CA93-4A9B-B4D0-E698CEDA8BBA}" dt="2024-08-27T12:44:11.727" v="321" actId="20577"/>
      <pc:docMkLst>
        <pc:docMk/>
      </pc:docMkLst>
      <pc:sldChg chg="modSp">
        <pc:chgData name="Jenni Rinker" userId="124ba022-7f23-46a5-825e-2aa1e5930562" providerId="ADAL" clId="{750962F4-CA93-4A9B-B4D0-E698CEDA8BBA}" dt="2024-08-27T12:44:11.727" v="321" actId="20577"/>
        <pc:sldMkLst>
          <pc:docMk/>
          <pc:sldMk cId="0" sldId="265"/>
        </pc:sldMkLst>
        <pc:spChg chg="mod">
          <ac:chgData name="Jenni Rinker" userId="124ba022-7f23-46a5-825e-2aa1e5930562" providerId="ADAL" clId="{750962F4-CA93-4A9B-B4D0-E698CEDA8BBA}" dt="2024-08-27T12:44:11.727" v="321" actId="20577"/>
          <ac:spMkLst>
            <pc:docMk/>
            <pc:sldMk cId="0" sldId="265"/>
            <ac:spMk id="306" creationId="{00000000-0000-0000-0000-000000000000}"/>
          </ac:spMkLst>
        </pc:spChg>
      </pc:sldChg>
      <pc:sldChg chg="modSp modNotes">
        <pc:chgData name="Jenni Rinker" userId="124ba022-7f23-46a5-825e-2aa1e5930562" providerId="ADAL" clId="{750962F4-CA93-4A9B-B4D0-E698CEDA8BBA}" dt="2024-08-27T11:38:28.384" v="1" actId="13926"/>
        <pc:sldMkLst>
          <pc:docMk/>
          <pc:sldMk cId="0" sldId="269"/>
        </pc:sldMkLst>
        <pc:spChg chg="mod">
          <ac:chgData name="Jenni Rinker" userId="124ba022-7f23-46a5-825e-2aa1e5930562" providerId="ADAL" clId="{750962F4-CA93-4A9B-B4D0-E698CEDA8BBA}" dt="2024-08-27T11:38:28.384" v="1" actId="13926"/>
          <ac:spMkLst>
            <pc:docMk/>
            <pc:sldMk cId="0" sldId="269"/>
            <ac:spMk id="331" creationId="{00000000-0000-0000-0000-000000000000}"/>
          </ac:spMkLst>
        </pc:spChg>
      </pc:sldChg>
      <pc:sldChg chg="modSp new mod modClrScheme chgLayout">
        <pc:chgData name="Jenni Rinker" userId="124ba022-7f23-46a5-825e-2aa1e5930562" providerId="ADAL" clId="{750962F4-CA93-4A9B-B4D0-E698CEDA8BBA}" dt="2024-08-27T11:55:57.201" v="317" actId="700"/>
        <pc:sldMkLst>
          <pc:docMk/>
          <pc:sldMk cId="3797130979" sldId="299"/>
        </pc:sldMkLst>
        <pc:spChg chg="mod or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2" creationId="{0CB4C03D-604C-9141-7FB3-3B059DB2CD1F}"/>
          </ac:spMkLst>
        </pc:spChg>
        <pc:spChg chg="mo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3" creationId="{1104435B-EE22-A653-7E89-2C7FC2FBD4FD}"/>
          </ac:spMkLst>
        </pc:spChg>
      </pc:sldChg>
      <pc:sldChg chg="modSp new mod">
        <pc:chgData name="Jenni Rinker" userId="124ba022-7f23-46a5-825e-2aa1e5930562" providerId="ADAL" clId="{750962F4-CA93-4A9B-B4D0-E698CEDA8BBA}" dt="2024-08-27T11:55:51.320" v="316" actId="13926"/>
        <pc:sldMkLst>
          <pc:docMk/>
          <pc:sldMk cId="1353547628" sldId="300"/>
        </pc:sldMkLst>
        <pc:spChg chg="mod">
          <ac:chgData name="Jenni Rinker" userId="124ba022-7f23-46a5-825e-2aa1e5930562" providerId="ADAL" clId="{750962F4-CA93-4A9B-B4D0-E698CEDA8BBA}" dt="2024-08-27T11:55:51.320" v="316" actId="13926"/>
          <ac:spMkLst>
            <pc:docMk/>
            <pc:sldMk cId="1353547628" sldId="300"/>
            <ac:spMk id="2" creationId="{FBE3E599-EE22-1B05-46E5-44B3D2BB0548}"/>
          </ac:spMkLst>
        </pc:spChg>
        <pc:spChg chg="mod">
          <ac:chgData name="Jenni Rinker" userId="124ba022-7f23-46a5-825e-2aa1e5930562" providerId="ADAL" clId="{750962F4-CA93-4A9B-B4D0-E698CEDA8BBA}" dt="2024-08-27T11:55:48.431" v="315" actId="20577"/>
          <ac:spMkLst>
            <pc:docMk/>
            <pc:sldMk cId="1353547628" sldId="300"/>
            <ac:spMk id="3" creationId="{290E2DFC-6061-5C49-A531-C4722C88174F}"/>
          </ac:spMkLst>
        </pc:spChg>
      </pc:sldChg>
      <pc:sldChg chg="new del">
        <pc:chgData name="Jenni Rinker" userId="124ba022-7f23-46a5-825e-2aa1e5930562" providerId="ADAL" clId="{750962F4-CA93-4A9B-B4D0-E698CEDA8BBA}" dt="2024-08-27T11:54:54.326" v="196" actId="47"/>
        <pc:sldMkLst>
          <pc:docMk/>
          <pc:sldMk cId="2746303013" sldId="300"/>
        </pc:sldMkLst>
      </pc:sldChg>
      <pc:sldChg chg="modSp new del mod">
        <pc:chgData name="Jenni Rinker" userId="124ba022-7f23-46a5-825e-2aa1e5930562" providerId="ADAL" clId="{750962F4-CA93-4A9B-B4D0-E698CEDA8BBA}" dt="2024-08-27T11:55:38.745" v="272" actId="2696"/>
        <pc:sldMkLst>
          <pc:docMk/>
          <pc:sldMk cId="1322448293" sldId="301"/>
        </pc:sldMkLst>
        <pc:spChg chg="mod">
          <ac:chgData name="Jenni Rinker" userId="124ba022-7f23-46a5-825e-2aa1e5930562" providerId="ADAL" clId="{750962F4-CA93-4A9B-B4D0-E698CEDA8BBA}" dt="2024-08-27T11:55:36.358" v="271" actId="20577"/>
          <ac:spMkLst>
            <pc:docMk/>
            <pc:sldMk cId="1322448293" sldId="301"/>
            <ac:spMk id="2" creationId="{E19356E5-AAD3-D205-8DDD-AE621245D883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6-30T13:34:19.523" idx="3">
    <p:pos x="2159" y="360"/>
    <p:text>Not "forces". The release is voluntary. The 5ms target is just what the cpython threads attempt to do.</p:text>
  </p:cm>
  <p:cm authorId="0" dt="2023-06-30T13:34:19.523" idx="4">
    <p:pos x="2159" y="360"/>
    <p:text>I think this line should be deleted. For non-cpython code, this is not meaningful.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6-30T13:34:19.523" idx="1">
    <p:pos x="2159" y="360"/>
    <p:text>Not "forces". The release is voluntary. The 5ms target is just what the cpython threads attempt to do.</p:text>
  </p:cm>
  <p:cm authorId="0" dt="2023-06-30T13:34:19.523" idx="2">
    <p:pos x="2159" y="360"/>
    <p:text>I think this line should be deleted. For non-cpython code, this is not meaningful.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27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27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27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27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5865A5E-D1CD-4523-BF44-176C45C5430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158760" indent="-2160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2992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158760" indent="-2160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100" b="0" strike="noStrike" spc="-1" dirty="0">
                <a:latin typeface="Arial"/>
              </a:rPr>
              <a:t>Explain the </a:t>
            </a:r>
            <a:r>
              <a:rPr lang="en-US" sz="1100" b="0" strike="noStrike" spc="-1" dirty="0" err="1">
                <a:latin typeface="Arial"/>
              </a:rPr>
              <a:t>dakos</a:t>
            </a:r>
            <a:r>
              <a:rPr lang="en-US" sz="1100" b="0" strike="noStrike" spc="-1" dirty="0">
                <a:latin typeface="Arial"/>
              </a:rPr>
              <a:t> program (instructions) as a single-threaded process. Mention</a:t>
            </a:r>
          </a:p>
          <a:p>
            <a:pPr marL="615960" marR="0" lvl="1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lang="en-US" sz="1100" b="0" strike="noStrike" spc="-1" dirty="0">
                <a:latin typeface="Arial"/>
              </a:rPr>
              <a:t>(1) the pantry is across the street</a:t>
            </a:r>
          </a:p>
          <a:p>
            <a:pPr marL="615960" lvl="1" indent="-2160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100" b="0" strike="noStrike" spc="-1" dirty="0">
                <a:latin typeface="Arial"/>
              </a:rPr>
              <a:t>(2) the countertop with the copy of the recipe, where everything is stored when it’s not being acted upon.</a:t>
            </a:r>
          </a:p>
          <a:p>
            <a:pPr marL="615960" lvl="1" indent="-2160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100" b="0" strike="noStrike" spc="-1" dirty="0">
                <a:latin typeface="Arial"/>
              </a:rPr>
              <a:t>(3) that the chef is a stupid box who can only do one thing at a time.</a:t>
            </a:r>
          </a:p>
        </p:txBody>
      </p:sp>
    </p:spTree>
    <p:extLst>
      <p:ext uri="{BB962C8B-B14F-4D97-AF65-F5344CB8AC3E}">
        <p14:creationId xmlns:p14="http://schemas.microsoft.com/office/powerpoint/2010/main" val="637216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158760" indent="-2160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100" b="0" strike="noStrike" spc="-1" dirty="0">
                <a:latin typeface="Arial"/>
              </a:rPr>
              <a:t>Your goal is to optimize the </a:t>
            </a:r>
            <a:r>
              <a:rPr lang="en-US" sz="1100" b="0" strike="noStrike" spc="-1" dirty="0" err="1">
                <a:latin typeface="Arial"/>
              </a:rPr>
              <a:t>dakos</a:t>
            </a:r>
            <a:r>
              <a:rPr lang="en-US" sz="1100" b="0" strike="noStrike" spc="-1" dirty="0">
                <a:latin typeface="Arial"/>
              </a:rPr>
              <a:t> program, to make a </a:t>
            </a:r>
            <a:r>
              <a:rPr lang="en-US" sz="1100" b="0" strike="noStrike" spc="-1" dirty="0" err="1">
                <a:latin typeface="Arial"/>
              </a:rPr>
              <a:t>dakos</a:t>
            </a:r>
            <a:r>
              <a:rPr lang="en-US" sz="1100" b="0" strike="noStrike" spc="-1" dirty="0">
                <a:latin typeface="Arial"/>
              </a:rPr>
              <a:t> as fast as possible.</a:t>
            </a:r>
          </a:p>
          <a:p>
            <a:pPr marL="158760" indent="-2160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100" b="0" strike="noStrike" spc="-1" dirty="0">
                <a:latin typeface="Arial"/>
              </a:rPr>
              <a:t>You can choose how many chefs and workstations you need, but you need to figure out which chefs do which tasks and in which order.</a:t>
            </a:r>
          </a:p>
          <a:p>
            <a:pPr marL="158760" indent="-2160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100" b="0" strike="noStrike" spc="-1" dirty="0">
                <a:latin typeface="Arial"/>
              </a:rPr>
              <a:t>(estimate around 7 minutes -- put up green stickies when done)</a:t>
            </a:r>
          </a:p>
        </p:txBody>
      </p:sp>
    </p:spTree>
    <p:extLst>
      <p:ext uri="{BB962C8B-B14F-4D97-AF65-F5344CB8AC3E}">
        <p14:creationId xmlns:p14="http://schemas.microsoft.com/office/powerpoint/2010/main" val="1713568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158760" indent="-2160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1443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 Talk to your partner for a minute and make your own explanations for which element of the metaphor corresponds to which computer.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5865A5E-D1CD-4523-BF44-176C45C54304}" type="slidenum">
              <a:rPr lang="en-US" sz="1400" b="0" strike="noStrike" spc="-1" smtClean="0">
                <a:latin typeface="Times New Roman"/>
              </a:rPr>
              <a:t>11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0838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Define what a lock is, keep the kitchen analogy (it’s a good one). “mutex lock” (mutual exclusion). “The lock is explicitly released and re-acquired periodically by each Python thread, specifically after approximately every 100 bytecode instructions executed within the interpreter. This allows other threads within the Python process to run, if present.</a:t>
            </a: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The lock is also released in some circumstances, allowing other threads to run.</a:t>
            </a: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An important example is when a thread performs an I/O operation, such as reading or writing from an external resource like a file, socket, or device.</a:t>
            </a: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The lock is also explicitly released by some third-party Python libraries when performing computationally expensive operations in C-code.”</a:t>
            </a:r>
            <a:endParaRPr lang="en-US" sz="11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262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4413" cy="3429000"/>
          </a:xfrm>
          <a:prstGeom prst="rect">
            <a:avLst/>
          </a:prstGeom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91440" rIns="0" bIns="91440">
            <a:noAutofit/>
          </a:bodyPr>
          <a:lstStyle/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Define what a lock is, keep the kitchen analogy (it’s a good one). “mutex lock” (mutual exclusion). “The lock is explicitly released and re-acquired periodically by each Python thread, specifically after approximately every 100 bytecode instructions executed within the interpreter. This allows other threads within the Python process to run, if present.</a:t>
            </a: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The lock is also released in some circumstances, allowing other threads to run.</a:t>
            </a: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An important example is when a thread performs an I/O operation, such as reading or writing from an external resource like a file, socket, or device.</a:t>
            </a: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Arial"/>
                <a:ea typeface="Arial"/>
              </a:rPr>
              <a:t>The lock is also explicitly released by some third-party Python libraries when performing computationally expensive operations in C-code.”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8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4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5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2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3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4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5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0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1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2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4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5045760"/>
            <a:ext cx="9143280" cy="972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0" y="5045760"/>
            <a:ext cx="9143280" cy="972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 fontScale="6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 fontScale="6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0" y="5045760"/>
            <a:ext cx="9143280" cy="972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4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63;p3"/>
          <p:cNvPicPr/>
          <p:nvPr/>
        </p:nvPicPr>
        <p:blipFill>
          <a:blip r:embed="rId2"/>
          <a:stretch/>
        </p:blipFill>
        <p:spPr>
          <a:xfrm>
            <a:off x="7009560" y="342720"/>
            <a:ext cx="1553400" cy="2238120"/>
          </a:xfrm>
          <a:prstGeom prst="rect">
            <a:avLst/>
          </a:prstGeom>
          <a:ln>
            <a:noFill/>
          </a:ln>
        </p:spPr>
      </p:pic>
      <p:sp>
        <p:nvSpPr>
          <p:cNvPr id="279" name="CustomShape 1"/>
          <p:cNvSpPr/>
          <p:nvPr/>
        </p:nvSpPr>
        <p:spPr>
          <a:xfrm>
            <a:off x="510480" y="1257480"/>
            <a:ext cx="8122320" cy="158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48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Parallel Python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280" name="CustomShape 2"/>
          <p:cNvSpPr/>
          <p:nvPr/>
        </p:nvSpPr>
        <p:spPr>
          <a:xfrm>
            <a:off x="510480" y="3182400"/>
            <a:ext cx="8484840" cy="62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400" b="1" strike="noStrike" spc="-1" dirty="0" err="1">
                <a:solidFill>
                  <a:srgbClr val="FFFFFF"/>
                </a:solidFill>
                <a:latin typeface="Proxima Nova"/>
                <a:ea typeface="Proxima Nova"/>
              </a:rPr>
              <a:t>Aitor</a:t>
            </a:r>
            <a:r>
              <a:rPr lang="da-DK" sz="2400" b="1" strike="noStrike" spc="-1" dirty="0">
                <a:solidFill>
                  <a:srgbClr val="FFFFFF"/>
                </a:solidFill>
                <a:latin typeface="Proxima Nova"/>
                <a:ea typeface="Proxima Nova"/>
              </a:rPr>
              <a:t> Morales-</a:t>
            </a:r>
            <a:r>
              <a:rPr lang="da-DK" sz="2400" b="1" strike="noStrike" spc="-1" dirty="0" err="1">
                <a:solidFill>
                  <a:srgbClr val="FFFFFF"/>
                </a:solidFill>
                <a:latin typeface="Proxima Nova"/>
                <a:ea typeface="Proxima Nova"/>
              </a:rPr>
              <a:t>Gregorio</a:t>
            </a:r>
            <a:endParaRPr lang="da-DK" sz="2400" b="1" strike="noStrike" spc="-1" dirty="0">
              <a:solidFill>
                <a:srgbClr val="FFFFFF"/>
              </a:solidFill>
              <a:latin typeface="Proxima Nova"/>
              <a:ea typeface="Proxima Nova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400" b="1" spc="-1" dirty="0">
                <a:solidFill>
                  <a:srgbClr val="FFFFFF"/>
                </a:solidFill>
                <a:latin typeface="Proxima Nova"/>
              </a:rPr>
              <a:t>Jenni Rinker</a:t>
            </a:r>
            <a:br>
              <a:rPr dirty="0"/>
            </a:br>
            <a:r>
              <a:rPr lang="da-DK" sz="2400" b="1" strike="noStrike" spc="-1" dirty="0">
                <a:solidFill>
                  <a:srgbClr val="FFFFFF"/>
                </a:solidFill>
                <a:latin typeface="Proxima Nova"/>
                <a:ea typeface="Proxima Nova"/>
              </a:rPr>
              <a:t>Zbigniew </a:t>
            </a:r>
            <a:r>
              <a:rPr lang="da-DK" sz="2400" b="1" strike="noStrike" spc="-1" dirty="0" err="1">
                <a:solidFill>
                  <a:srgbClr val="FFFFFF"/>
                </a:solidFill>
                <a:latin typeface="Proxima Nova"/>
                <a:ea typeface="Proxima Nova"/>
              </a:rPr>
              <a:t>Jędrzejewski-Szmek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200" b="0" strike="noStrike" spc="-1" dirty="0">
                <a:solidFill>
                  <a:srgbClr val="FFFFFF"/>
                </a:solidFill>
                <a:latin typeface="Proxima Nova"/>
                <a:ea typeface="Proxima Nova"/>
              </a:rPr>
              <a:t>ASPP 2024, </a:t>
            </a:r>
            <a:r>
              <a:rPr lang="da-DK" sz="2200" b="0" strike="noStrike" spc="-1" dirty="0" err="1">
                <a:solidFill>
                  <a:srgbClr val="FFFFFF"/>
                </a:solidFill>
                <a:latin typeface="Proxima Nova"/>
                <a:ea typeface="Proxima Nova"/>
              </a:rPr>
              <a:t>Heraklion</a:t>
            </a:r>
            <a:endParaRPr lang="en-US" sz="2200" b="0" strike="noStrike" spc="-1" dirty="0">
              <a:latin typeface="Arial"/>
            </a:endParaRPr>
          </a:p>
        </p:txBody>
      </p:sp>
      <p:sp>
        <p:nvSpPr>
          <p:cNvPr id="281" name="CustomShape 3"/>
          <p:cNvSpPr/>
          <p:nvPr/>
        </p:nvSpPr>
        <p:spPr>
          <a:xfrm>
            <a:off x="5789160" y="4497480"/>
            <a:ext cx="2964600" cy="42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da-DK" sz="1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Fork/clone the repo now!</a:t>
            </a:r>
            <a:endParaRPr lang="en-US" sz="1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311760" y="15912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Outline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311760" y="1125481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indent="-342360">
              <a:lnSpc>
                <a:spcPct val="115000"/>
              </a:lnSpc>
              <a:spcAft>
                <a:spcPts val="1200"/>
              </a:spcAft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Processes, threads and </a:t>
            </a: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THE</a:t>
            </a: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GIL</a:t>
            </a:r>
            <a:endParaRPr lang="en-US" sz="18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spcAft>
                <a:spcPts val="1200"/>
              </a:spcAft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Hands-on investigations of embarrassingly parallel problems</a:t>
            </a: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 marL="914400" lvl="1" indent="-342360">
              <a:lnSpc>
                <a:spcPct val="115000"/>
              </a:lnSpc>
              <a:spcAft>
                <a:spcPts val="1200"/>
              </a:spcAft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Multithreading with NumPy</a:t>
            </a:r>
            <a:endParaRPr lang="en-US" sz="1800" b="0" strike="noStrike" spc="-1" dirty="0">
              <a:latin typeface="Arial"/>
            </a:endParaRPr>
          </a:p>
          <a:p>
            <a:pPr marL="914400" lvl="1" indent="-342360">
              <a:lnSpc>
                <a:spcPct val="115000"/>
              </a:lnSpc>
              <a:spcAft>
                <a:spcPts val="1200"/>
              </a:spcAft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</a:rPr>
              <a:t>The </a:t>
            </a:r>
            <a:r>
              <a:rPr lang="en-US" spc="-1" dirty="0">
                <a:solidFill>
                  <a:srgbClr val="616161"/>
                </a:solidFill>
                <a:latin typeface="Consolas" panose="020B0609020204030204" pitchFamily="49" charset="0"/>
              </a:rPr>
              <a:t>multiprocessing</a:t>
            </a:r>
            <a:r>
              <a:rPr lang="en-US" spc="-1" dirty="0">
                <a:solidFill>
                  <a:srgbClr val="616161"/>
                </a:solidFill>
                <a:latin typeface="Proxima Nova"/>
              </a:rPr>
              <a:t> package</a:t>
            </a:r>
          </a:p>
          <a:p>
            <a:pPr marL="914400" lvl="1" indent="-342360">
              <a:lnSpc>
                <a:spcPct val="115000"/>
              </a:lnSpc>
              <a:spcAft>
                <a:spcPts val="1200"/>
              </a:spcAft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b="0" strike="noStrike" spc="-1" dirty="0">
                <a:solidFill>
                  <a:srgbClr val="616161"/>
                </a:solidFill>
                <a:latin typeface="Proxima Nova"/>
              </a:rPr>
              <a:t>Blending processes and threads</a:t>
            </a:r>
            <a:endParaRPr lang="en-US" sz="18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spcAft>
                <a:spcPts val="1200"/>
              </a:spcAft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Going further</a:t>
            </a:r>
            <a:endParaRPr lang="en-US" sz="18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spcAft>
                <a:spcPts val="1200"/>
              </a:spcAft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Wrap-up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DB693DE9-5C02-4108-92A6-C6816120E419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CustomShape 1"/>
          <p:cNvSpPr/>
          <p:nvPr/>
        </p:nvSpPr>
        <p:spPr>
          <a:xfrm>
            <a:off x="311760" y="228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1" strike="noStrike" spc="-1">
                <a:solidFill>
                  <a:srgbClr val="202729"/>
                </a:solidFill>
                <a:latin typeface="Proxima Nova"/>
                <a:ea typeface="Proxima Nova"/>
              </a:rPr>
              <a:t>Exercise</a:t>
            </a: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: brainstorm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86" name="CustomShape 2"/>
          <p:cNvSpPr/>
          <p:nvPr/>
        </p:nvSpPr>
        <p:spPr>
          <a:xfrm>
            <a:off x="311760" y="864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Why do we parallelize?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Talk to your partner and come up with three practical examples of where parallelization could be beneficial (in your work or another application).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87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243FD591-E5BE-4075-B12E-02750A2800FE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4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CustomShape 1"/>
          <p:cNvSpPr/>
          <p:nvPr/>
        </p:nvSpPr>
        <p:spPr>
          <a:xfrm>
            <a:off x="311760" y="228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1" strike="noStrike" spc="-1">
                <a:solidFill>
                  <a:srgbClr val="202729"/>
                </a:solidFill>
                <a:latin typeface="Proxima Nova"/>
                <a:ea typeface="Proxima Nova"/>
              </a:rPr>
              <a:t>Exercise</a:t>
            </a: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: brainstorm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89" name="CustomShape 2"/>
          <p:cNvSpPr/>
          <p:nvPr/>
        </p:nvSpPr>
        <p:spPr>
          <a:xfrm>
            <a:off x="311760" y="864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Why do we parallelize?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Talk to your partner and come up with three practical examples of where parallelization could be beneficial (in your work or another application).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In short, two reasons why: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spcBef>
                <a:spcPts val="1599"/>
              </a:spcBef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Speed up computations.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Process “big” things.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As for the “how”...we’ll come back to that later.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90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F4EE2D32-12D8-4F7C-A54C-B9AD9AD9E31F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5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0" strike="noStrike" spc="-1" dirty="0">
                <a:solidFill>
                  <a:srgbClr val="FFFFFF"/>
                </a:solidFill>
                <a:latin typeface="Proxima Nova"/>
                <a:ea typeface="Proxima Nova"/>
              </a:rPr>
              <a:t>Process, thread</a:t>
            </a:r>
            <a:r>
              <a:rPr lang="en-US" sz="3600" spc="-1" dirty="0">
                <a:solidFill>
                  <a:srgbClr val="FFFFFF"/>
                </a:solidFill>
                <a:latin typeface="Proxima Nova"/>
                <a:ea typeface="Proxima Nova"/>
              </a:rPr>
              <a:t>s and THE GIL</a:t>
            </a:r>
            <a:endParaRPr lang="en-US" sz="3600" b="0" strike="noStrike" spc="-1" dirty="0">
              <a:latin typeface="Arial"/>
            </a:endParaRPr>
          </a:p>
        </p:txBody>
      </p:sp>
      <p:sp>
        <p:nvSpPr>
          <p:cNvPr id="292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CC38E4D9-0F5D-4FB7-9994-CBA532EAD77C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6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CustomShape 1"/>
          <p:cNvSpPr/>
          <p:nvPr/>
        </p:nvSpPr>
        <p:spPr>
          <a:xfrm>
            <a:off x="312120" y="250560"/>
            <a:ext cx="883152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da-DK" sz="2800" b="0" i="0" u="none" strike="noStrike" kern="1200" cap="none" spc="-1" normalizeH="0" baseline="0" noProof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The </a:t>
            </a:r>
            <a:r>
              <a:rPr kumimoji="0" lang="da-DK" sz="2800" b="0" i="0" u="none" strike="noStrike" kern="1200" cap="none" spc="-1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dakos</a:t>
            </a:r>
            <a:r>
              <a:rPr kumimoji="0" lang="da-DK" sz="2800" b="0" i="0" u="none" strike="noStrike" kern="1200" cap="none" spc="-1" normalizeH="0" baseline="0" noProof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 program.</a:t>
            </a:r>
            <a:endParaRPr kumimoji="0" lang="en-US" sz="2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96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F6052FFE-6066-4C45-BF2C-9996E7233288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7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58645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58C7E5-7F96-9E89-748E-D63C9C92897F}"/>
              </a:ext>
            </a:extLst>
          </p:cNvPr>
          <p:cNvPicPr/>
          <p:nvPr/>
        </p:nvPicPr>
        <p:blipFill rotWithShape="1">
          <a:blip r:embed="rId3"/>
          <a:srcRect r="15469"/>
          <a:stretch/>
        </p:blipFill>
        <p:spPr>
          <a:xfrm>
            <a:off x="6501747" y="852330"/>
            <a:ext cx="2627738" cy="4184640"/>
          </a:xfrm>
          <a:prstGeom prst="rect">
            <a:avLst/>
          </a:prstGeom>
          <a:ln>
            <a:noFill/>
          </a:ln>
        </p:spPr>
      </p:pic>
      <p:sp>
        <p:nvSpPr>
          <p:cNvPr id="295" name="CustomShape 1"/>
          <p:cNvSpPr/>
          <p:nvPr/>
        </p:nvSpPr>
        <p:spPr>
          <a:xfrm>
            <a:off x="312120" y="250560"/>
            <a:ext cx="883152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800" b="0" i="0" u="none" strike="noStrike" kern="1200" cap="none" spc="-1" normalizeH="0" baseline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The </a:t>
            </a:r>
            <a:r>
              <a:rPr kumimoji="0" lang="en-US" sz="2800" b="0" i="0" u="none" strike="noStrike" kern="1200" cap="none" spc="-1" normalizeH="0" baseline="0" dirty="0" err="1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dakos</a:t>
            </a:r>
            <a:r>
              <a:rPr kumimoji="0" lang="en-US" sz="2800" b="0" i="0" u="none" strike="noStrike" kern="1200" cap="none" spc="-1" normalizeH="0" baseline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 program.</a:t>
            </a:r>
            <a:endParaRPr kumimoji="0" lang="en-US" sz="2800" b="0" i="0" u="none" strike="noStrike" kern="1200" cap="none" spc="-1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96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F6052FFE-6066-4C45-BF2C-9996E7233288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8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98" name="CustomShape 3"/>
          <p:cNvSpPr/>
          <p:nvPr/>
        </p:nvSpPr>
        <p:spPr>
          <a:xfrm>
            <a:off x="457199" y="906840"/>
            <a:ext cx="6410961" cy="36317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91440" rIns="90000" bIns="9144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We need to make a single dish: </a:t>
            </a:r>
            <a:r>
              <a:rPr kumimoji="0" lang="en-US" sz="1600" b="1" i="0" u="sng" strike="noStrike" kern="1200" cap="none" spc="-1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DAKOS</a:t>
            </a: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This requires:</a:t>
            </a:r>
            <a:endParaRPr kumimoji="0" lang="en-US" sz="1600" b="0" i="0" u="none" strike="noStrike" kern="1200" cap="none" spc="-1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Fetch olive oil from the pantry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Fetch rusks from the pantry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Drizzle the rusks with water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Drizzle the rusks with olive oil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Fetch tomatoes from the pantry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Wash the tomatoes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Grate the tomatoes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Fetch feta from the pantry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Grate the feta cheese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Combine the softened rusks, grated tomatoes, and grated cheese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Place the finished </a:t>
            </a:r>
            <a:r>
              <a:rPr kumimoji="0" lang="en-US" sz="1600" b="0" i="0" u="none" strike="noStrike" kern="1200" cap="none" spc="-1" normalizeH="0" baseline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dakos</a:t>
            </a:r>
            <a:r>
              <a:rPr kumimoji="0" lang="en-US" sz="1600" b="0" i="0" u="none" strike="noStrike" kern="1200" cap="none" spc="-1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in the pantry</a:t>
            </a:r>
          </a:p>
        </p:txBody>
      </p:sp>
      <p:pic>
        <p:nvPicPr>
          <p:cNvPr id="299" name="Picture 29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489311" y="375044"/>
            <a:ext cx="3023924" cy="201581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2500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75 Kitchen Ideas You'll Love - August, 2024 | Houzz">
            <a:extLst>
              <a:ext uri="{FF2B5EF4-FFF2-40B4-BE49-F238E27FC236}">
                <a16:creationId xmlns:a16="http://schemas.microsoft.com/office/drawing/2014/main" id="{5109F0A7-16A0-AD46-60C4-4F2CA1669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79"/>
          <a:stretch/>
        </p:blipFill>
        <p:spPr bwMode="auto">
          <a:xfrm>
            <a:off x="4553055" y="1011126"/>
            <a:ext cx="2714848" cy="286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358C7E5-7F96-9E89-748E-D63C9C92897F}"/>
              </a:ext>
            </a:extLst>
          </p:cNvPr>
          <p:cNvPicPr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5469"/>
          <a:stretch/>
        </p:blipFill>
        <p:spPr>
          <a:xfrm>
            <a:off x="7164419" y="1907628"/>
            <a:ext cx="1965065" cy="3129342"/>
          </a:xfrm>
          <a:prstGeom prst="rect">
            <a:avLst/>
          </a:prstGeom>
          <a:ln>
            <a:noFill/>
          </a:ln>
        </p:spPr>
      </p:pic>
      <p:sp>
        <p:nvSpPr>
          <p:cNvPr id="295" name="CustomShape 1"/>
          <p:cNvSpPr/>
          <p:nvPr/>
        </p:nvSpPr>
        <p:spPr>
          <a:xfrm>
            <a:off x="312120" y="250560"/>
            <a:ext cx="883152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da-DK" sz="2800" b="0" i="0" u="none" strike="noStrike" kern="1200" cap="none" spc="-1" normalizeH="0" baseline="0" noProof="0" dirty="0" err="1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Optimize</a:t>
            </a:r>
            <a:r>
              <a:rPr kumimoji="0" lang="da-DK" sz="2800" b="0" i="0" u="none" strike="noStrike" kern="1200" cap="none" spc="-1" normalizeH="0" baseline="0" noProof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 the </a:t>
            </a:r>
            <a:r>
              <a:rPr kumimoji="0" lang="da-DK" sz="2800" b="0" i="0" u="none" strike="noStrike" kern="1200" cap="none" spc="-1" normalizeH="0" baseline="0" noProof="0" dirty="0" err="1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dakos</a:t>
            </a:r>
            <a:r>
              <a:rPr kumimoji="0" lang="da-DK" sz="2800" b="0" i="0" u="none" strike="noStrike" kern="1200" cap="none" spc="-1" normalizeH="0" baseline="0" noProof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 program.</a:t>
            </a:r>
            <a:endParaRPr kumimoji="0" lang="en-US" sz="2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96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F6052FFE-6066-4C45-BF2C-9996E7233288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9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98" name="CustomShape 3"/>
          <p:cNvSpPr/>
          <p:nvPr/>
        </p:nvSpPr>
        <p:spPr>
          <a:xfrm>
            <a:off x="164146" y="921377"/>
            <a:ext cx="3900778" cy="3139321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91440" rIns="0" bIns="91440">
            <a:spAutoFit/>
          </a:bodyPr>
          <a:lstStyle/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Fetch olive oil from the pantry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Fetch rusks from the pantry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Drizzle the rusks with water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Drizzle the rusks with olive oil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Fetch tomatoes from the pantry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Wash the tomatoes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Grate the tomatoes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Fetch feta from the pantry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Grate the feta cheese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Combine the softened rusks, grated tomatoes, and grated cheese</a:t>
            </a:r>
          </a:p>
          <a:p>
            <a:pPr marL="47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Place the finished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dakos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in the pantry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4E6B79-81E8-D481-4E31-FBB6F556F69C}"/>
              </a:ext>
            </a:extLst>
          </p:cNvPr>
          <p:cNvSpPr txBox="1"/>
          <p:nvPr/>
        </p:nvSpPr>
        <p:spPr>
          <a:xfrm>
            <a:off x="7267904" y="1100188"/>
            <a:ext cx="1876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chef</a:t>
            </a:r>
            <a:endParaRPr lang="en-US" dirty="0"/>
          </a:p>
          <a:p>
            <a:pPr algn="r"/>
            <a:r>
              <a:rPr lang="en-US" dirty="0"/>
              <a:t>a stupid box (does actions)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CF1E2-13DC-6574-DC09-282B8E0C1B72}"/>
              </a:ext>
            </a:extLst>
          </p:cNvPr>
          <p:cNvSpPr txBox="1"/>
          <p:nvPr/>
        </p:nvSpPr>
        <p:spPr>
          <a:xfrm>
            <a:off x="5417029" y="213414"/>
            <a:ext cx="2890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workstation</a:t>
            </a:r>
            <a:endParaRPr lang="en-US" dirty="0"/>
          </a:p>
          <a:p>
            <a:pPr algn="ctr"/>
            <a:r>
              <a:rPr lang="en-US" dirty="0"/>
              <a:t>place for non-fetch actions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E8B4C0-AA98-FCB5-CB46-D9E632649AED}"/>
              </a:ext>
            </a:extLst>
          </p:cNvPr>
          <p:cNvSpPr txBox="1"/>
          <p:nvPr/>
        </p:nvSpPr>
        <p:spPr>
          <a:xfrm>
            <a:off x="3682225" y="4055780"/>
            <a:ext cx="370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countertop</a:t>
            </a:r>
            <a:endParaRPr lang="en-US" dirty="0"/>
          </a:p>
          <a:p>
            <a:pPr algn="ctr"/>
            <a:r>
              <a:rPr lang="en-US" dirty="0"/>
              <a:t>temporarily holds things (recipe, intermediate ingredients, etc.)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73136F-A011-52D1-D220-4A50AFC3ADBB}"/>
              </a:ext>
            </a:extLst>
          </p:cNvPr>
          <p:cNvSpPr txBox="1"/>
          <p:nvPr/>
        </p:nvSpPr>
        <p:spPr>
          <a:xfrm>
            <a:off x="807731" y="4272001"/>
            <a:ext cx="2678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pantry</a:t>
            </a:r>
            <a:endParaRPr lang="en-US" dirty="0"/>
          </a:p>
          <a:p>
            <a:pPr algn="ctr"/>
            <a:r>
              <a:rPr lang="en-US" dirty="0"/>
              <a:t>across the street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9537A0-DFE2-B600-8662-5ECD7E3F2EF1}"/>
              </a:ext>
            </a:extLst>
          </p:cNvPr>
          <p:cNvSpPr/>
          <p:nvPr/>
        </p:nvSpPr>
        <p:spPr>
          <a:xfrm>
            <a:off x="5092262" y="1011127"/>
            <a:ext cx="2072157" cy="1487708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7627D82-6EE6-507D-DE54-940D52623E56}"/>
              </a:ext>
            </a:extLst>
          </p:cNvPr>
          <p:cNvSpPr/>
          <p:nvPr/>
        </p:nvSpPr>
        <p:spPr>
          <a:xfrm>
            <a:off x="4817056" y="2571751"/>
            <a:ext cx="2072157" cy="478878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31A5A1-6E1E-A6C0-AF1D-4636AA4058E8}"/>
              </a:ext>
            </a:extLst>
          </p:cNvPr>
          <p:cNvCxnSpPr/>
          <p:nvPr/>
        </p:nvCxnSpPr>
        <p:spPr>
          <a:xfrm flipV="1">
            <a:off x="6463862" y="822600"/>
            <a:ext cx="252248" cy="18852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AAD15D-6735-B161-0194-A115A91CA74C}"/>
              </a:ext>
            </a:extLst>
          </p:cNvPr>
          <p:cNvCxnSpPr>
            <a:cxnSpLocks/>
          </p:cNvCxnSpPr>
          <p:nvPr/>
        </p:nvCxnSpPr>
        <p:spPr>
          <a:xfrm flipV="1">
            <a:off x="5841124" y="3029282"/>
            <a:ext cx="248492" cy="1103091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EB8519-3E50-B61A-1396-76636D268DE0}"/>
              </a:ext>
            </a:extLst>
          </p:cNvPr>
          <p:cNvCxnSpPr>
            <a:cxnSpLocks/>
          </p:cNvCxnSpPr>
          <p:nvPr/>
        </p:nvCxnSpPr>
        <p:spPr>
          <a:xfrm>
            <a:off x="123480" y="4474554"/>
            <a:ext cx="1593615" cy="0"/>
          </a:xfrm>
          <a:prstGeom prst="line">
            <a:avLst/>
          </a:prstGeom>
          <a:ln w="38100">
            <a:solidFill>
              <a:schemeClr val="accent6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754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58C7E5-7F96-9E89-748E-D63C9C92897F}"/>
              </a:ext>
            </a:extLst>
          </p:cNvPr>
          <p:cNvPicPr/>
          <p:nvPr/>
        </p:nvPicPr>
        <p:blipFill rotWithShape="1">
          <a:blip r:embed="rId3"/>
          <a:srcRect r="15469"/>
          <a:stretch/>
        </p:blipFill>
        <p:spPr>
          <a:xfrm>
            <a:off x="6501747" y="852330"/>
            <a:ext cx="2627738" cy="4184640"/>
          </a:xfrm>
          <a:prstGeom prst="rect">
            <a:avLst/>
          </a:prstGeom>
          <a:ln>
            <a:noFill/>
          </a:ln>
        </p:spPr>
      </p:pic>
      <p:sp>
        <p:nvSpPr>
          <p:cNvPr id="295" name="CustomShape 1"/>
          <p:cNvSpPr/>
          <p:nvPr/>
        </p:nvSpPr>
        <p:spPr>
          <a:xfrm>
            <a:off x="312120" y="250560"/>
            <a:ext cx="883152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800" b="0" i="0" u="none" strike="noStrike" kern="1200" cap="none" spc="-1" normalizeH="0" baseline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Congratulations!</a:t>
            </a:r>
            <a:endParaRPr kumimoji="0" lang="en-US" sz="2800" b="0" i="0" u="none" strike="noStrike" kern="1200" cap="none" spc="-1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96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F6052FFE-6066-4C45-BF2C-9996E7233288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10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98" name="CustomShape 3"/>
          <p:cNvSpPr/>
          <p:nvPr/>
        </p:nvSpPr>
        <p:spPr>
          <a:xfrm>
            <a:off x="457199" y="906840"/>
            <a:ext cx="6410961" cy="12311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91440" rIns="90000" bIns="9144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You have just designed 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lang="en-US" sz="1400" spc="-1" dirty="0">
              <a:solidFill>
                <a:srgbClr val="000000"/>
              </a:solidFill>
              <a:latin typeface="Proxima Nova"/>
              <a:ea typeface="DejaVu Sans"/>
              <a:cs typeface="DejaVu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3200" b="1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multi-threaded process</a:t>
            </a:r>
            <a:r>
              <a:rPr kumimoji="0" lang="en-US" sz="20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.</a:t>
            </a:r>
            <a:endParaRPr kumimoji="0" lang="en-US" sz="20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pic>
        <p:nvPicPr>
          <p:cNvPr id="3" name="Picture 2" descr="75 Kitchen Ideas You'll Love - August, 2024 | Houzz">
            <a:extLst>
              <a:ext uri="{FF2B5EF4-FFF2-40B4-BE49-F238E27FC236}">
                <a16:creationId xmlns:a16="http://schemas.microsoft.com/office/drawing/2014/main" id="{0309BC1E-230A-D1ED-9822-4955DF3872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79"/>
          <a:stretch/>
        </p:blipFill>
        <p:spPr bwMode="auto">
          <a:xfrm>
            <a:off x="457199" y="2296321"/>
            <a:ext cx="2425965" cy="256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BD97DE-141E-AEE3-B6E4-50AAE7874E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3477823" y="2747755"/>
            <a:ext cx="3023924" cy="201581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5691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ustomShape 1"/>
          <p:cNvSpPr/>
          <p:nvPr/>
        </p:nvSpPr>
        <p:spPr>
          <a:xfrm>
            <a:off x="311760" y="18288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202729"/>
                </a:solidFill>
                <a:latin typeface="Proxima Nova"/>
                <a:ea typeface="Proxima Nova"/>
              </a:rPr>
              <a:t>Decoding the metaphor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306" name="CustomShape 2"/>
          <p:cNvSpPr/>
          <p:nvPr/>
        </p:nvSpPr>
        <p:spPr>
          <a:xfrm>
            <a:off x="311760" y="756360"/>
            <a:ext cx="3999240" cy="407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270000" indent="-227880">
              <a:lnSpc>
                <a:spcPct val="115000"/>
              </a:lnSpc>
              <a:tabLst>
                <a:tab pos="0" algn="l"/>
              </a:tabLst>
            </a:pPr>
            <a:r>
              <a:rPr lang="en-US" sz="1500" spc="-1" dirty="0">
                <a:solidFill>
                  <a:srgbClr val="616161"/>
                </a:solidFill>
                <a:latin typeface="Proxima Nova"/>
                <a:ea typeface="Proxima Nova"/>
              </a:rPr>
              <a:t>Key</a:t>
            </a:r>
            <a:r>
              <a:rPr lang="en-US" sz="15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concepts:</a:t>
            </a:r>
            <a:endParaRPr lang="en-US" sz="1500" b="0" strike="noStrike" spc="-1" dirty="0">
              <a:latin typeface="Arial"/>
            </a:endParaRPr>
          </a:p>
          <a:p>
            <a:pPr marL="457200" indent="-32328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endParaRPr lang="en-US" sz="1500" b="1" strike="noStrike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 marL="457200" indent="-32328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b="1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Process</a:t>
            </a:r>
            <a:endParaRPr lang="en-US" sz="1500" b="0" strike="noStrike" spc="-1" dirty="0">
              <a:latin typeface="Arial"/>
            </a:endParaRPr>
          </a:p>
          <a:p>
            <a:pPr marL="720000" lvl="1" indent="-310320">
              <a:lnSpc>
                <a:spcPct val="115000"/>
              </a:lnSpc>
              <a:buClr>
                <a:srgbClr val="616161"/>
              </a:buClr>
              <a:buFont typeface="Proxima Nova"/>
              <a:buChar char="○"/>
              <a:tabLst>
                <a:tab pos="0" algn="l"/>
              </a:tabLst>
            </a:pPr>
            <a:r>
              <a:rPr lang="en-US" sz="1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An instance of a program being executed</a:t>
            </a:r>
            <a:r>
              <a:rPr lang="en-US" sz="1400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r>
              <a:rPr lang="en-US" sz="1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en-US" sz="1400" spc="-1" dirty="0">
                <a:solidFill>
                  <a:srgbClr val="616161"/>
                </a:solidFill>
                <a:latin typeface="Proxima Nova"/>
                <a:ea typeface="Proxima Nova"/>
              </a:rPr>
              <a:t>OS assigns it space in memory for instructions/data</a:t>
            </a:r>
            <a:r>
              <a:rPr lang="en-US" sz="1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endParaRPr lang="en-US" sz="1300" b="0" strike="noStrike" spc="-1" dirty="0">
              <a:latin typeface="Arial"/>
            </a:endParaRPr>
          </a:p>
          <a:p>
            <a:pPr marL="457200" indent="-32328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endParaRPr lang="en-US" sz="1500" b="1" strike="noStrike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 marL="457200" indent="-32328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b="1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Thread</a:t>
            </a:r>
            <a:endParaRPr lang="en-US" sz="1500" b="0" strike="noStrike" spc="-1" dirty="0">
              <a:latin typeface="Arial"/>
            </a:endParaRPr>
          </a:p>
          <a:p>
            <a:pPr marL="720000" lvl="1" indent="-310320">
              <a:lnSpc>
                <a:spcPct val="115000"/>
              </a:lnSpc>
              <a:buClr>
                <a:srgbClr val="616161"/>
              </a:buClr>
              <a:buFont typeface="Proxima Nova"/>
              <a:buChar char="○"/>
              <a:tabLst>
                <a:tab pos="0" algn="l"/>
              </a:tabLst>
            </a:pPr>
            <a:r>
              <a:rPr lang="en-US" sz="1400" spc="-1" dirty="0">
                <a:solidFill>
                  <a:srgbClr val="616161"/>
                </a:solidFill>
                <a:latin typeface="Proxima Nova"/>
                <a:ea typeface="Proxima Nova"/>
              </a:rPr>
              <a:t>U</a:t>
            </a:r>
            <a:r>
              <a:rPr lang="en-US" sz="1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nit of computation (i.e., set of instructions) that the OS sends to CPU for execution.</a:t>
            </a:r>
            <a:endParaRPr lang="en-US" sz="1300" spc="-1" dirty="0"/>
          </a:p>
          <a:p>
            <a:pPr marL="457200" indent="-32328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endParaRPr lang="en-US" sz="1500" b="1" spc="-1" dirty="0">
              <a:solidFill>
                <a:srgbClr val="616161"/>
              </a:solidFill>
              <a:latin typeface="Proxima Nova"/>
            </a:endParaRPr>
          </a:p>
          <a:p>
            <a:pPr marL="457200" indent="-32328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b="1" spc="-1" dirty="0">
                <a:solidFill>
                  <a:srgbClr val="616161"/>
                </a:solidFill>
                <a:latin typeface="Proxima Nova"/>
              </a:rPr>
              <a:t>…and others</a:t>
            </a:r>
            <a:endParaRPr lang="en-US" sz="1500" spc="-1" dirty="0"/>
          </a:p>
          <a:p>
            <a:pPr marL="720000" lvl="1" indent="-310320">
              <a:lnSpc>
                <a:spcPct val="115000"/>
              </a:lnSpc>
              <a:buClr>
                <a:srgbClr val="616161"/>
              </a:buClr>
              <a:buFont typeface="Proxima Nova"/>
              <a:buChar char="○"/>
              <a:tabLst>
                <a:tab pos="0" algn="l"/>
              </a:tabLst>
            </a:pPr>
            <a:r>
              <a:rPr lang="en-US" sz="1300" spc="-1" dirty="0">
                <a:solidFill>
                  <a:srgbClr val="616161"/>
                </a:solidFill>
                <a:latin typeface="Proxima Nova"/>
              </a:rPr>
              <a:t>Recall the computer architecture lecture!</a:t>
            </a:r>
          </a:p>
          <a:p>
            <a:pPr marL="720000" lvl="1" indent="-310320">
              <a:lnSpc>
                <a:spcPct val="115000"/>
              </a:lnSpc>
              <a:buClr>
                <a:srgbClr val="616161"/>
              </a:buClr>
              <a:buFont typeface="Proxima Nova"/>
              <a:buChar char="○"/>
              <a:tabLst>
                <a:tab pos="0" algn="l"/>
              </a:tabLst>
            </a:pPr>
            <a:r>
              <a:rPr lang="en-US" sz="1300" spc="-1" dirty="0">
                <a:solidFill>
                  <a:srgbClr val="616161"/>
                </a:solidFill>
                <a:latin typeface="Proxima Nova"/>
              </a:rPr>
              <a:t>NOTE this metaphor ignores caching.</a:t>
            </a:r>
            <a:endParaRPr lang="en-US" sz="1300" b="0" strike="noStrike" spc="-1" dirty="0">
              <a:latin typeface="Arial"/>
            </a:endParaRPr>
          </a:p>
        </p:txBody>
      </p:sp>
      <p:sp>
        <p:nvSpPr>
          <p:cNvPr id="307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8243847B-768B-4F50-836D-98755CCAA960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11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08" name="CustomShape 4"/>
          <p:cNvSpPr/>
          <p:nvPr/>
        </p:nvSpPr>
        <p:spPr>
          <a:xfrm>
            <a:off x="4832280" y="864360"/>
            <a:ext cx="3999240" cy="38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5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Elements of our kitchen metaphor:</a:t>
            </a:r>
            <a:endParaRPr lang="en-US" sz="1500" b="0" strike="noStrike" spc="-1" dirty="0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Workstations</a:t>
            </a:r>
            <a:endParaRPr lang="en-US" sz="1500" b="0" strike="noStrike" spc="-1" dirty="0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Countertop</a:t>
            </a:r>
            <a:endParaRPr lang="en-US" sz="1500" b="0" strike="noStrike" spc="-1" dirty="0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en-US" sz="1500" b="0" strike="sngStrike" spc="-1" dirty="0">
                <a:solidFill>
                  <a:srgbClr val="616161"/>
                </a:solidFill>
                <a:latin typeface="Proxima Nova"/>
                <a:ea typeface="Proxima Nova"/>
              </a:rPr>
              <a:t>Stupid </a:t>
            </a:r>
            <a:r>
              <a:rPr lang="en-US" sz="1500" b="0" strike="sng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box</a:t>
            </a:r>
            <a:r>
              <a:rPr lang="en-US" sz="15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Chef</a:t>
            </a:r>
            <a:r>
              <a:rPr lang="en-US" sz="15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with list of tasks</a:t>
            </a:r>
            <a:endParaRPr lang="en-US" sz="1500" b="0" strike="noStrike" spc="-1" dirty="0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spc="-1" dirty="0">
                <a:solidFill>
                  <a:srgbClr val="616161"/>
                </a:solidFill>
                <a:latin typeface="Proxima Nova"/>
              </a:rPr>
              <a:t>Pantry</a:t>
            </a:r>
          </a:p>
          <a:p>
            <a:pPr marL="457200" indent="-323280"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spc="-1" dirty="0">
                <a:solidFill>
                  <a:srgbClr val="616161"/>
                </a:solidFill>
                <a:latin typeface="Proxima Nova"/>
                <a:ea typeface="Proxima Nova"/>
              </a:rPr>
              <a:t>(extra) Restaurant owner</a:t>
            </a:r>
            <a:endParaRPr lang="en-US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5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So which element is which?</a:t>
            </a:r>
            <a:endParaRPr lang="en-US" sz="1500" b="0" strike="noStrike" spc="-1" dirty="0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spc="-1" dirty="0">
                <a:solidFill>
                  <a:srgbClr val="616161"/>
                </a:solidFill>
                <a:latin typeface="Proxima Nova"/>
                <a:ea typeface="Proxima Nova"/>
              </a:rPr>
              <a:t>Workstations: </a:t>
            </a:r>
            <a:endParaRPr lang="en-US" sz="1500" spc="-1" dirty="0"/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spc="-1" dirty="0">
                <a:solidFill>
                  <a:srgbClr val="616161"/>
                </a:solidFill>
                <a:latin typeface="Proxima Nova"/>
                <a:ea typeface="Proxima Nova"/>
              </a:rPr>
              <a:t>Countertop: </a:t>
            </a:r>
            <a:endParaRPr lang="en-US" sz="1500" spc="-1" dirty="0"/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spc="-1" dirty="0">
                <a:solidFill>
                  <a:srgbClr val="616161"/>
                </a:solidFill>
                <a:latin typeface="Proxima Nova"/>
                <a:ea typeface="Proxima Nova"/>
              </a:rPr>
              <a:t>Chef w/tasks: </a:t>
            </a:r>
            <a:endParaRPr lang="en-US" sz="1500" spc="-1" dirty="0"/>
          </a:p>
          <a:p>
            <a:pPr marL="457200" indent="-323280">
              <a:lnSpc>
                <a:spcPct val="100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spc="-1" dirty="0">
                <a:solidFill>
                  <a:srgbClr val="616161"/>
                </a:solidFill>
                <a:latin typeface="Proxima Nova"/>
              </a:rPr>
              <a:t>Pantry: </a:t>
            </a:r>
          </a:p>
          <a:p>
            <a:pPr marL="457200" indent="-323280"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500" spc="-1" dirty="0">
                <a:solidFill>
                  <a:srgbClr val="616161"/>
                </a:solidFill>
                <a:latin typeface="Proxima Nova"/>
                <a:ea typeface="Proxima Nova"/>
              </a:rPr>
              <a:t>Restaurant owner: </a:t>
            </a:r>
            <a:endParaRPr lang="en-US" sz="1500" spc="-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CustomShape 1"/>
          <p:cNvSpPr/>
          <p:nvPr/>
        </p:nvSpPr>
        <p:spPr>
          <a:xfrm>
            <a:off x="311760" y="18288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But there is a problem…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25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52D71FE2-CBAF-423F-9909-8ABEF963ABC4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12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26" name="CustomShape 3"/>
          <p:cNvSpPr/>
          <p:nvPr/>
        </p:nvSpPr>
        <p:spPr>
          <a:xfrm>
            <a:off x="311760" y="678960"/>
            <a:ext cx="8519760" cy="369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…and that problem is tomatoes.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Consider a scenario:</a:t>
            </a:r>
            <a:endParaRPr lang="en-US" sz="18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The </a:t>
            </a:r>
            <a:r>
              <a:rPr lang="en-US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dakos</a:t>
            </a: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program requires fetching tomatoes one-by-one.</a:t>
            </a:r>
            <a:endParaRPr lang="en-US" sz="18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The “fetch tomatoes” task includes a sub-task: </a:t>
            </a:r>
            <a:endParaRPr lang="en-US" sz="1800" b="0" strike="noStrike" spc="-1" dirty="0">
              <a:latin typeface="Arial"/>
            </a:endParaRPr>
          </a:p>
          <a:p>
            <a:pPr marL="648000" lvl="2" indent="-21600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count all the tomatoes in the pantry,</a:t>
            </a:r>
            <a:endParaRPr lang="en-US" sz="1800" b="0" strike="noStrike" spc="-1" dirty="0">
              <a:latin typeface="Arial"/>
            </a:endParaRPr>
          </a:p>
          <a:p>
            <a:pPr marL="648000" lvl="2" indent="-21600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take X tomatoes for the </a:t>
            </a:r>
            <a:r>
              <a:rPr lang="en-US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dako</a:t>
            </a: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, and </a:t>
            </a:r>
            <a:endParaRPr lang="en-US" sz="1800" b="0" strike="noStrike" spc="-1" dirty="0">
              <a:latin typeface="Arial"/>
            </a:endParaRPr>
          </a:p>
          <a:p>
            <a:pPr marL="648000" lvl="2" indent="-21600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write on a note on the countertop how many are left in the pantry (the memory)</a:t>
            </a:r>
            <a:endParaRPr lang="en-US" sz="18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What happens if two chefs making </a:t>
            </a:r>
            <a:r>
              <a:rPr lang="en-US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dakos</a:t>
            </a: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execute their tasks at the same time?</a:t>
            </a:r>
            <a:endParaRPr lang="en-US" sz="1800" b="0" strike="noStrike" spc="-1" dirty="0">
              <a:latin typeface="Arial"/>
            </a:endParaRPr>
          </a:p>
          <a:p>
            <a:pPr marL="914400" lvl="1" indent="-329400">
              <a:lnSpc>
                <a:spcPct val="115000"/>
              </a:lnSpc>
              <a:buClr>
                <a:srgbClr val="616161"/>
              </a:buClr>
              <a:buFont typeface="Proxima Nova"/>
              <a:buChar char="○"/>
              <a:tabLst>
                <a:tab pos="0" algn="l"/>
              </a:tabLst>
            </a:pP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The number of tomatoes will be off by 1!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327" name="Picture 326"/>
          <p:cNvPicPr/>
          <p:nvPr/>
        </p:nvPicPr>
        <p:blipFill>
          <a:blip r:embed="rId2"/>
          <a:stretch/>
        </p:blipFill>
        <p:spPr>
          <a:xfrm>
            <a:off x="6400800" y="404640"/>
            <a:ext cx="1274400" cy="1332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CustomShape 1"/>
          <p:cNvSpPr/>
          <p:nvPr/>
        </p:nvSpPr>
        <p:spPr>
          <a:xfrm>
            <a:off x="311760" y="372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This problem is called a </a:t>
            </a:r>
            <a:r>
              <a:rPr lang="da-DK" sz="2800" b="1" strike="noStrike" spc="-1">
                <a:solidFill>
                  <a:srgbClr val="202729"/>
                </a:solidFill>
                <a:latin typeface="Proxima Nova"/>
                <a:ea typeface="Proxima Nova"/>
              </a:rPr>
              <a:t>race condition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29" name="CustomShape 2"/>
          <p:cNvSpPr/>
          <p:nvPr/>
        </p:nvSpPr>
        <p:spPr>
          <a:xfrm>
            <a:off x="311760" y="97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Race conditions are problematic in any multithreaded code. In Python, race conditions can lead to memory corruption.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To avoid race conditions, *Python implemented something special called…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5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*</a:t>
            </a:r>
            <a:r>
              <a:rPr lang="da-DK" sz="1500" b="0" i="1" strike="noStrike" spc="-1">
                <a:solidFill>
                  <a:srgbClr val="616161"/>
                </a:solidFill>
                <a:latin typeface="Proxima Nova"/>
                <a:ea typeface="Proxima Nova"/>
              </a:rPr>
              <a:t>To be specific, only CPython – Python built on the C language. Other types of Python may not have this, but you are almost certainly using CPython.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330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6104047-0174-4175-B30B-94B33FE6581A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3307320" y="274320"/>
            <a:ext cx="5684400" cy="440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114480">
              <a:lnSpc>
                <a:spcPct val="115000"/>
              </a:lnSpc>
              <a:tabLst>
                <a:tab pos="0" algn="l"/>
              </a:tabLst>
            </a:pPr>
            <a:r>
              <a:rPr lang="da-DK" sz="20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The “Global Interpreter Lock” (GIL)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5000"/>
              </a:lnSpc>
              <a:tabLst>
                <a:tab pos="0" algn="l"/>
              </a:tabLst>
            </a:pPr>
            <a:r>
              <a:rPr lang="da-DK" sz="10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endParaRPr lang="en-US" sz="10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A “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mutex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” (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mutual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exclusion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)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lock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. Forces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each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thread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in </a:t>
            </a:r>
            <a:r>
              <a:rPr lang="da-DK" sz="1800" b="1" u="sng" strike="noStrike" spc="-1" dirty="0">
                <a:solidFill>
                  <a:srgbClr val="616161"/>
                </a:solidFill>
                <a:highlight>
                  <a:srgbClr val="FFFF00"/>
                </a:highlight>
                <a:uFillTx/>
                <a:latin typeface="Proxima Nova"/>
                <a:ea typeface="Proxima Nova"/>
              </a:rPr>
              <a:t>pure-Python </a:t>
            </a:r>
            <a:r>
              <a:rPr lang="da-DK" sz="1800" b="1" u="sng" strike="noStrike" spc="-1" dirty="0" err="1">
                <a:solidFill>
                  <a:srgbClr val="616161"/>
                </a:solidFill>
                <a:highlight>
                  <a:srgbClr val="FFFF00"/>
                </a:highlight>
                <a:uFillTx/>
                <a:latin typeface="Proxima Nova"/>
                <a:ea typeface="Proxima Nova"/>
              </a:rPr>
              <a:t>code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to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acquire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the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lock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before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execution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.</a:t>
            </a:r>
            <a:endParaRPr lang="en-US" sz="1800" b="0" strike="noStrike" spc="-1" dirty="0">
              <a:highlight>
                <a:srgbClr val="FFFF00"/>
              </a:highlight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In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other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words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,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only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one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thread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is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allowed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to run at a time!</a:t>
            </a:r>
            <a:endParaRPr lang="en-US" sz="1800" b="0" strike="noStrike" spc="-1" dirty="0">
              <a:highlight>
                <a:srgbClr val="FFFF00"/>
              </a:highlight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tabLst>
                <a:tab pos="0" algn="l"/>
              </a:tabLst>
            </a:pPr>
            <a:r>
              <a:rPr lang="da-DK" sz="24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Hypothesize</a:t>
            </a:r>
            <a:r>
              <a:rPr lang="da-DK" sz="2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with </a:t>
            </a:r>
            <a:r>
              <a:rPr lang="da-DK" sz="24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your</a:t>
            </a:r>
            <a:r>
              <a:rPr lang="da-DK" sz="2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partner: 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pos="0" algn="l"/>
              </a:tabLst>
            </a:pP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NumPy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can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(and by default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does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) run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code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with multiple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threads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in parallel. How is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this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possible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?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332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1B0EBA2A-37CD-4F0D-8F7F-45DF957EDD54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14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333" name="Google Shape;166;p15"/>
          <p:cNvPicPr/>
          <p:nvPr/>
        </p:nvPicPr>
        <p:blipFill>
          <a:blip r:embed="rId3"/>
          <a:stretch/>
        </p:blipFill>
        <p:spPr>
          <a:xfrm>
            <a:off x="261360" y="322200"/>
            <a:ext cx="2847240" cy="45237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35866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3307320" y="274320"/>
            <a:ext cx="5684400" cy="440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114480">
              <a:lnSpc>
                <a:spcPct val="115000"/>
              </a:lnSpc>
              <a:tabLst>
                <a:tab pos="0" algn="l"/>
              </a:tabLst>
            </a:pPr>
            <a:r>
              <a:rPr lang="da-DK" sz="20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The “Global Interpreter Lock” (GIL)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5000"/>
              </a:lnSpc>
              <a:tabLst>
                <a:tab pos="0" algn="l"/>
              </a:tabLst>
            </a:pPr>
            <a:r>
              <a:rPr lang="da-DK" sz="10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endParaRPr lang="en-US" sz="10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A “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mutex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” (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mutual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exclusion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)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lock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. Forces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each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thread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in </a:t>
            </a:r>
            <a:r>
              <a:rPr lang="da-DK" sz="1800" b="1" u="sng" strike="noStrike" spc="-1" dirty="0">
                <a:solidFill>
                  <a:srgbClr val="616161"/>
                </a:solidFill>
                <a:highlight>
                  <a:srgbClr val="FFFF00"/>
                </a:highlight>
                <a:uFillTx/>
                <a:latin typeface="Proxima Nova"/>
                <a:ea typeface="Proxima Nova"/>
              </a:rPr>
              <a:t>pure-Python </a:t>
            </a:r>
            <a:r>
              <a:rPr lang="da-DK" sz="1800" b="1" u="sng" strike="noStrike" spc="-1" dirty="0" err="1">
                <a:solidFill>
                  <a:srgbClr val="616161"/>
                </a:solidFill>
                <a:highlight>
                  <a:srgbClr val="FFFF00"/>
                </a:highlight>
                <a:uFillTx/>
                <a:latin typeface="Proxima Nova"/>
                <a:ea typeface="Proxima Nova"/>
              </a:rPr>
              <a:t>code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to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acquire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the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lock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before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execution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.</a:t>
            </a:r>
            <a:endParaRPr lang="en-US" sz="1800" b="0" strike="noStrike" spc="-1" dirty="0">
              <a:highlight>
                <a:srgbClr val="FFFF00"/>
              </a:highlight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In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other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words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,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only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one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thread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is </a:t>
            </a:r>
            <a:r>
              <a:rPr lang="da-DK" sz="1800" b="0" strike="noStrike" spc="-1" dirty="0" err="1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allowed</a:t>
            </a:r>
            <a:r>
              <a:rPr lang="da-DK" sz="1800" b="0" strike="noStrike" spc="-1" dirty="0">
                <a:solidFill>
                  <a:srgbClr val="616161"/>
                </a:solidFill>
                <a:highlight>
                  <a:srgbClr val="FFFF00"/>
                </a:highlight>
                <a:latin typeface="Proxima Nova"/>
                <a:ea typeface="Proxima Nova"/>
              </a:rPr>
              <a:t> to run at a time!</a:t>
            </a:r>
            <a:endParaRPr lang="en-US" sz="1800" b="0" strike="noStrike" spc="-1" dirty="0">
              <a:highlight>
                <a:srgbClr val="FFFF00"/>
              </a:highlight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tabLst>
                <a:tab pos="0" algn="l"/>
              </a:tabLst>
            </a:pPr>
            <a:r>
              <a:rPr lang="da-DK" sz="24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Hypothesize</a:t>
            </a:r>
            <a:r>
              <a:rPr lang="da-DK" sz="2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with </a:t>
            </a:r>
            <a:r>
              <a:rPr lang="da-DK" sz="24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your</a:t>
            </a:r>
            <a:r>
              <a:rPr lang="da-DK" sz="2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partner: 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pos="0" algn="l"/>
              </a:tabLst>
            </a:pP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NumPy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can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(and by default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does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) run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code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with multiple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threads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in parallel. How is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this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possible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?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332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1B0EBA2A-37CD-4F0D-8F7F-45DF957EDD54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15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333" name="Google Shape;166;p15"/>
          <p:cNvPicPr/>
          <p:nvPr/>
        </p:nvPicPr>
        <p:blipFill>
          <a:blip r:embed="rId3"/>
          <a:stretch/>
        </p:blipFill>
        <p:spPr>
          <a:xfrm>
            <a:off x="261360" y="322200"/>
            <a:ext cx="2847240" cy="4523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NumPy’s trick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35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8210F373-5D66-43AF-9512-D82B561EF0EA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16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336" name="Google Shape;173;g1e43a3e60f1_1_6"/>
          <p:cNvPicPr/>
          <p:nvPr/>
        </p:nvPicPr>
        <p:blipFill>
          <a:blip r:embed="rId2"/>
          <a:stretch/>
        </p:blipFill>
        <p:spPr>
          <a:xfrm>
            <a:off x="1964520" y="1152360"/>
            <a:ext cx="4761720" cy="3580560"/>
          </a:xfrm>
          <a:prstGeom prst="rect">
            <a:avLst/>
          </a:prstGeom>
          <a:ln>
            <a:noFill/>
          </a:ln>
        </p:spPr>
      </p:pic>
      <p:pic>
        <p:nvPicPr>
          <p:cNvPr id="337" name="Google Shape;174;g1e43a3e60f1_1_6"/>
          <p:cNvPicPr/>
          <p:nvPr/>
        </p:nvPicPr>
        <p:blipFill>
          <a:blip r:embed="rId3"/>
          <a:stretch/>
        </p:blipFill>
        <p:spPr>
          <a:xfrm>
            <a:off x="5337720" y="192024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38" name="Google Shape;175;g1e43a3e60f1_1_6"/>
          <p:cNvPicPr/>
          <p:nvPr/>
        </p:nvPicPr>
        <p:blipFill>
          <a:blip r:embed="rId3"/>
          <a:stretch/>
        </p:blipFill>
        <p:spPr>
          <a:xfrm>
            <a:off x="3121920" y="233136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39" name="Google Shape;176;g1e43a3e60f1_1_6"/>
          <p:cNvPicPr/>
          <p:nvPr/>
        </p:nvPicPr>
        <p:blipFill>
          <a:blip r:embed="rId3"/>
          <a:stretch/>
        </p:blipFill>
        <p:spPr>
          <a:xfrm>
            <a:off x="4791600" y="322380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0" name="Google Shape;177;g1e43a3e60f1_1_6"/>
          <p:cNvPicPr/>
          <p:nvPr/>
        </p:nvPicPr>
        <p:blipFill>
          <a:blip r:embed="rId3"/>
          <a:stretch/>
        </p:blipFill>
        <p:spPr>
          <a:xfrm>
            <a:off x="5877720" y="396108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1" name="Google Shape;178;g1e43a3e60f1_1_6"/>
          <p:cNvPicPr/>
          <p:nvPr/>
        </p:nvPicPr>
        <p:blipFill>
          <a:blip r:embed="rId3"/>
          <a:stretch/>
        </p:blipFill>
        <p:spPr>
          <a:xfrm>
            <a:off x="5947200" y="215208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2" name="Google Shape;179;g1e43a3e60f1_1_6"/>
          <p:cNvPicPr/>
          <p:nvPr/>
        </p:nvPicPr>
        <p:blipFill>
          <a:blip r:embed="rId3"/>
          <a:stretch/>
        </p:blipFill>
        <p:spPr>
          <a:xfrm>
            <a:off x="5026680" y="162144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3" name="Google Shape;180;g1e43a3e60f1_1_6"/>
          <p:cNvPicPr/>
          <p:nvPr/>
        </p:nvPicPr>
        <p:blipFill>
          <a:blip r:embed="rId3"/>
          <a:stretch/>
        </p:blipFill>
        <p:spPr>
          <a:xfrm>
            <a:off x="2638080" y="196956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4" name="Google Shape;181;g1e43a3e60f1_1_6"/>
          <p:cNvPicPr/>
          <p:nvPr/>
        </p:nvPicPr>
        <p:blipFill>
          <a:blip r:embed="rId3"/>
          <a:stretch/>
        </p:blipFill>
        <p:spPr>
          <a:xfrm>
            <a:off x="5516280" y="275904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5" name="Google Shape;182;g1e43a3e60f1_1_6"/>
          <p:cNvPicPr/>
          <p:nvPr/>
        </p:nvPicPr>
        <p:blipFill>
          <a:blip r:embed="rId3"/>
          <a:stretch/>
        </p:blipFill>
        <p:spPr>
          <a:xfrm>
            <a:off x="2844360" y="307764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6" name="Google Shape;183;g1e43a3e60f1_1_6"/>
          <p:cNvPicPr/>
          <p:nvPr/>
        </p:nvPicPr>
        <p:blipFill>
          <a:blip r:embed="rId3"/>
          <a:stretch/>
        </p:blipFill>
        <p:spPr>
          <a:xfrm>
            <a:off x="3021120" y="3760560"/>
            <a:ext cx="850320" cy="838440"/>
          </a:xfrm>
          <a:prstGeom prst="rect">
            <a:avLst/>
          </a:prstGeom>
          <a:ln>
            <a:noFill/>
          </a:ln>
        </p:spPr>
      </p:pic>
      <p:pic>
        <p:nvPicPr>
          <p:cNvPr id="347" name="Google Shape;184;g1e43a3e60f1_1_6"/>
          <p:cNvPicPr/>
          <p:nvPr/>
        </p:nvPicPr>
        <p:blipFill>
          <a:blip r:embed="rId3"/>
          <a:stretch/>
        </p:blipFill>
        <p:spPr>
          <a:xfrm>
            <a:off x="3543840" y="3223800"/>
            <a:ext cx="850320" cy="838440"/>
          </a:xfrm>
          <a:prstGeom prst="rect">
            <a:avLst/>
          </a:prstGeom>
          <a:ln>
            <a:noFill/>
          </a:ln>
        </p:spPr>
      </p:pic>
      <p:sp>
        <p:nvSpPr>
          <p:cNvPr id="348" name="CustomShape 3"/>
          <p:cNvSpPr/>
          <p:nvPr/>
        </p:nvSpPr>
        <p:spPr>
          <a:xfrm>
            <a:off x="4791600" y="246600"/>
            <a:ext cx="3946320" cy="96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7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NumPy interfaces with non-Python libraries that, by default, use as many threads as you have cores.</a:t>
            </a:r>
            <a:endParaRPr lang="en-US" sz="1700" b="0" strike="noStrike" spc="-1">
              <a:latin typeface="Arial"/>
            </a:endParaRPr>
          </a:p>
        </p:txBody>
      </p:sp>
      <p:sp>
        <p:nvSpPr>
          <p:cNvPr id="349" name="CustomShape 4"/>
          <p:cNvSpPr/>
          <p:nvPr/>
        </p:nvSpPr>
        <p:spPr>
          <a:xfrm>
            <a:off x="145800" y="2991240"/>
            <a:ext cx="2874960" cy="96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7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In other words, it is </a:t>
            </a:r>
            <a:r>
              <a:rPr lang="da-DK" sz="1700" b="0" i="1" strike="noStrike" spc="-1">
                <a:solidFill>
                  <a:srgbClr val="000000"/>
                </a:solidFill>
                <a:latin typeface="Proxima Nova"/>
                <a:ea typeface="Proxima Nova"/>
              </a:rPr>
              <a:t>many</a:t>
            </a:r>
            <a:r>
              <a:rPr lang="da-DK" sz="17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 sous chefs disguised as one!</a:t>
            </a:r>
            <a:endParaRPr lang="en-US" sz="17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CustomShape 1"/>
          <p:cNvSpPr/>
          <p:nvPr/>
        </p:nvSpPr>
        <p:spPr>
          <a:xfrm>
            <a:off x="311760" y="228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What does this all mean?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51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327B9ECA-B86B-4769-ACFD-700E693B3CB0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17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52" name="CustomShape 3"/>
          <p:cNvSpPr/>
          <p:nvPr/>
        </p:nvSpPr>
        <p:spPr>
          <a:xfrm>
            <a:off x="311760" y="936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Computationally heavy, pure-Python code will generally have </a:t>
            </a:r>
            <a:r>
              <a:rPr lang="da-DK" sz="1800" b="1" u="sng" strike="noStrike" spc="-1">
                <a:solidFill>
                  <a:srgbClr val="616161"/>
                </a:solidFill>
                <a:uFillTx/>
                <a:latin typeface="Proxima Nova"/>
                <a:ea typeface="Proxima Nova"/>
              </a:rPr>
              <a:t>0 speed-up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with multiple threads.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Some specific packages (NumPy) get around this by spinning up multiple threads without the Python interpreter knowing.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Note that network- and IO-bound problems can be handled with multithreading.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So how can we get around this?</a:t>
            </a:r>
            <a:endParaRPr lang="en-US" sz="1800" b="0" strike="noStrike" spc="-1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Instead of multiple threads, use multiple </a:t>
            </a:r>
            <a:r>
              <a:rPr lang="da-DK" sz="1800" b="0" i="1" strike="noStrike" spc="-1">
                <a:solidFill>
                  <a:srgbClr val="616161"/>
                </a:solidFill>
                <a:latin typeface="Proxima Nova"/>
                <a:ea typeface="Proxima Nova"/>
              </a:rPr>
              <a:t>processes</a:t>
            </a: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. 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ustomShape 1"/>
          <p:cNvSpPr/>
          <p:nvPr/>
        </p:nvSpPr>
        <p:spPr>
          <a:xfrm>
            <a:off x="311760" y="156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Instead of multiple sous chefs, multiple kitchens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5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362E3B7C-921E-4894-AA55-EFD40AA1F8FD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18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55" name="CustomShape 3"/>
          <p:cNvSpPr/>
          <p:nvPr/>
        </p:nvSpPr>
        <p:spPr>
          <a:xfrm>
            <a:off x="660960" y="1234080"/>
            <a:ext cx="3604320" cy="1594440"/>
          </a:xfrm>
          <a:prstGeom prst="bevel">
            <a:avLst>
              <a:gd name="adj" fmla="val 0"/>
            </a:avLst>
          </a:prstGeom>
          <a:solidFill>
            <a:srgbClr val="F3F3F3"/>
          </a:solidFill>
          <a:ln w="9360">
            <a:solidFill>
              <a:srgbClr val="7F7F7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56" name="Google Shape;201;g255f0cbc9fe_3_0"/>
          <p:cNvPicPr/>
          <p:nvPr/>
        </p:nvPicPr>
        <p:blipFill>
          <a:blip r:embed="rId2"/>
          <a:stretch/>
        </p:blipFill>
        <p:spPr>
          <a:xfrm rot="11505000">
            <a:off x="1777680" y="1392120"/>
            <a:ext cx="513360" cy="514440"/>
          </a:xfrm>
          <a:prstGeom prst="rect">
            <a:avLst/>
          </a:prstGeom>
          <a:ln>
            <a:noFill/>
          </a:ln>
        </p:spPr>
      </p:pic>
      <p:sp>
        <p:nvSpPr>
          <p:cNvPr id="357" name="CustomShape 4"/>
          <p:cNvSpPr/>
          <p:nvPr/>
        </p:nvSpPr>
        <p:spPr>
          <a:xfrm rot="16200000">
            <a:off x="3637080" y="1855800"/>
            <a:ext cx="91008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58" name="Google Shape;203;g255f0cbc9fe_3_0"/>
          <p:cNvPicPr/>
          <p:nvPr/>
        </p:nvPicPr>
        <p:blipFill>
          <a:blip r:embed="rId3"/>
          <a:stretch/>
        </p:blipFill>
        <p:spPr>
          <a:xfrm rot="16200000">
            <a:off x="612360" y="1774440"/>
            <a:ext cx="513360" cy="514440"/>
          </a:xfrm>
          <a:prstGeom prst="rect">
            <a:avLst/>
          </a:prstGeom>
          <a:ln>
            <a:noFill/>
          </a:ln>
        </p:spPr>
      </p:pic>
      <p:sp>
        <p:nvSpPr>
          <p:cNvPr id="359" name="CustomShape 5"/>
          <p:cNvSpPr/>
          <p:nvPr/>
        </p:nvSpPr>
        <p:spPr>
          <a:xfrm>
            <a:off x="1280160" y="1234080"/>
            <a:ext cx="298512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60" name="CustomShape 6"/>
          <p:cNvSpPr/>
          <p:nvPr/>
        </p:nvSpPr>
        <p:spPr>
          <a:xfrm>
            <a:off x="1280160" y="2482560"/>
            <a:ext cx="298512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61" name="Google Shape;206;g255f0cbc9fe_3_0"/>
          <p:cNvPicPr/>
          <p:nvPr/>
        </p:nvPicPr>
        <p:blipFill>
          <a:blip r:embed="rId4"/>
          <a:srcRect l="1975" t="22247" r="1705" b="29626"/>
          <a:stretch/>
        </p:blipFill>
        <p:spPr>
          <a:xfrm>
            <a:off x="1964880" y="1234080"/>
            <a:ext cx="693000" cy="345960"/>
          </a:xfrm>
          <a:prstGeom prst="rect">
            <a:avLst/>
          </a:prstGeom>
          <a:ln>
            <a:noFill/>
          </a:ln>
        </p:spPr>
      </p:pic>
      <p:pic>
        <p:nvPicPr>
          <p:cNvPr id="362" name="Google Shape;207;g255f0cbc9fe_3_0"/>
          <p:cNvPicPr/>
          <p:nvPr/>
        </p:nvPicPr>
        <p:blipFill>
          <a:blip r:embed="rId5"/>
          <a:srcRect l="11628" t="11974" r="10974" b="11943"/>
          <a:stretch/>
        </p:blipFill>
        <p:spPr>
          <a:xfrm rot="10800000">
            <a:off x="3174480" y="2485080"/>
            <a:ext cx="348120" cy="342000"/>
          </a:xfrm>
          <a:prstGeom prst="rect">
            <a:avLst/>
          </a:prstGeom>
          <a:ln>
            <a:noFill/>
          </a:ln>
        </p:spPr>
      </p:pic>
      <p:pic>
        <p:nvPicPr>
          <p:cNvPr id="363" name="Google Shape;208;g255f0cbc9fe_3_0"/>
          <p:cNvPicPr/>
          <p:nvPr/>
        </p:nvPicPr>
        <p:blipFill>
          <a:blip r:embed="rId5"/>
          <a:srcRect l="11628" t="11974" r="10974" b="11943"/>
          <a:stretch/>
        </p:blipFill>
        <p:spPr>
          <a:xfrm rot="10800000">
            <a:off x="1917720" y="2485080"/>
            <a:ext cx="348120" cy="342000"/>
          </a:xfrm>
          <a:prstGeom prst="rect">
            <a:avLst/>
          </a:prstGeom>
          <a:ln>
            <a:noFill/>
          </a:ln>
        </p:spPr>
      </p:pic>
      <p:pic>
        <p:nvPicPr>
          <p:cNvPr id="364" name="Google Shape;209;g255f0cbc9fe_3_0"/>
          <p:cNvPicPr/>
          <p:nvPr/>
        </p:nvPicPr>
        <p:blipFill>
          <a:blip r:embed="rId4"/>
          <a:srcRect l="1975" t="22247" r="1705" b="29626"/>
          <a:stretch/>
        </p:blipFill>
        <p:spPr>
          <a:xfrm>
            <a:off x="3225600" y="1234080"/>
            <a:ext cx="693000" cy="345960"/>
          </a:xfrm>
          <a:prstGeom prst="rect">
            <a:avLst/>
          </a:prstGeom>
          <a:ln>
            <a:noFill/>
          </a:ln>
        </p:spPr>
      </p:pic>
      <p:sp>
        <p:nvSpPr>
          <p:cNvPr id="365" name="CustomShape 7"/>
          <p:cNvSpPr/>
          <p:nvPr/>
        </p:nvSpPr>
        <p:spPr>
          <a:xfrm>
            <a:off x="685440" y="3045600"/>
            <a:ext cx="3604320" cy="1594440"/>
          </a:xfrm>
          <a:prstGeom prst="bevel">
            <a:avLst>
              <a:gd name="adj" fmla="val 0"/>
            </a:avLst>
          </a:prstGeom>
          <a:solidFill>
            <a:srgbClr val="F3F3F3"/>
          </a:solidFill>
          <a:ln w="9360">
            <a:solidFill>
              <a:srgbClr val="7F7F7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66" name="CustomShape 8"/>
          <p:cNvSpPr/>
          <p:nvPr/>
        </p:nvSpPr>
        <p:spPr>
          <a:xfrm rot="16200000">
            <a:off x="3661560" y="3667320"/>
            <a:ext cx="91008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67" name="Google Shape;212;g255f0cbc9fe_3_0"/>
          <p:cNvPicPr/>
          <p:nvPr/>
        </p:nvPicPr>
        <p:blipFill>
          <a:blip r:embed="rId3"/>
          <a:stretch/>
        </p:blipFill>
        <p:spPr>
          <a:xfrm rot="16200000">
            <a:off x="636840" y="3585960"/>
            <a:ext cx="513360" cy="514440"/>
          </a:xfrm>
          <a:prstGeom prst="rect">
            <a:avLst/>
          </a:prstGeom>
          <a:ln>
            <a:noFill/>
          </a:ln>
        </p:spPr>
      </p:pic>
      <p:sp>
        <p:nvSpPr>
          <p:cNvPr id="368" name="CustomShape 9"/>
          <p:cNvSpPr/>
          <p:nvPr/>
        </p:nvSpPr>
        <p:spPr>
          <a:xfrm>
            <a:off x="1304640" y="3045600"/>
            <a:ext cx="298512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69" name="CustomShape 10"/>
          <p:cNvSpPr/>
          <p:nvPr/>
        </p:nvSpPr>
        <p:spPr>
          <a:xfrm>
            <a:off x="1304640" y="4294080"/>
            <a:ext cx="2985120" cy="3459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370" name="Google Shape;215;g255f0cbc9fe_3_0"/>
          <p:cNvPicPr/>
          <p:nvPr/>
        </p:nvPicPr>
        <p:blipFill>
          <a:blip r:embed="rId4"/>
          <a:srcRect l="1975" t="22247" r="1705" b="29626"/>
          <a:stretch/>
        </p:blipFill>
        <p:spPr>
          <a:xfrm>
            <a:off x="1989360" y="3045600"/>
            <a:ext cx="693000" cy="345960"/>
          </a:xfrm>
          <a:prstGeom prst="rect">
            <a:avLst/>
          </a:prstGeom>
          <a:ln>
            <a:noFill/>
          </a:ln>
        </p:spPr>
      </p:pic>
      <p:pic>
        <p:nvPicPr>
          <p:cNvPr id="371" name="Google Shape;216;g255f0cbc9fe_3_0"/>
          <p:cNvPicPr/>
          <p:nvPr/>
        </p:nvPicPr>
        <p:blipFill>
          <a:blip r:embed="rId5"/>
          <a:srcRect l="11628" t="11974" r="10974" b="11943"/>
          <a:stretch/>
        </p:blipFill>
        <p:spPr>
          <a:xfrm rot="10800000">
            <a:off x="3198960" y="4296600"/>
            <a:ext cx="348120" cy="342000"/>
          </a:xfrm>
          <a:prstGeom prst="rect">
            <a:avLst/>
          </a:prstGeom>
          <a:ln>
            <a:noFill/>
          </a:ln>
        </p:spPr>
      </p:pic>
      <p:pic>
        <p:nvPicPr>
          <p:cNvPr id="372" name="Google Shape;217;g255f0cbc9fe_3_0"/>
          <p:cNvPicPr/>
          <p:nvPr/>
        </p:nvPicPr>
        <p:blipFill>
          <a:blip r:embed="rId5"/>
          <a:srcRect l="11628" t="11974" r="10974" b="11943"/>
          <a:stretch/>
        </p:blipFill>
        <p:spPr>
          <a:xfrm rot="10800000">
            <a:off x="1942200" y="4296600"/>
            <a:ext cx="348120" cy="342000"/>
          </a:xfrm>
          <a:prstGeom prst="rect">
            <a:avLst/>
          </a:prstGeom>
          <a:ln>
            <a:noFill/>
          </a:ln>
        </p:spPr>
      </p:pic>
      <p:pic>
        <p:nvPicPr>
          <p:cNvPr id="373" name="Google Shape;218;g255f0cbc9fe_3_0"/>
          <p:cNvPicPr/>
          <p:nvPr/>
        </p:nvPicPr>
        <p:blipFill>
          <a:blip r:embed="rId2"/>
          <a:stretch/>
        </p:blipFill>
        <p:spPr>
          <a:xfrm rot="20956200">
            <a:off x="1860120" y="3956400"/>
            <a:ext cx="513360" cy="514440"/>
          </a:xfrm>
          <a:prstGeom prst="rect">
            <a:avLst/>
          </a:prstGeom>
          <a:ln>
            <a:noFill/>
          </a:ln>
        </p:spPr>
      </p:pic>
      <p:pic>
        <p:nvPicPr>
          <p:cNvPr id="374" name="Google Shape;219;g255f0cbc9fe_3_0"/>
          <p:cNvPicPr/>
          <p:nvPr/>
        </p:nvPicPr>
        <p:blipFill>
          <a:blip r:embed="rId4"/>
          <a:srcRect l="1975" t="22247" r="1705" b="29626"/>
          <a:stretch/>
        </p:blipFill>
        <p:spPr>
          <a:xfrm>
            <a:off x="3250080" y="3045600"/>
            <a:ext cx="693000" cy="345960"/>
          </a:xfrm>
          <a:prstGeom prst="rect">
            <a:avLst/>
          </a:prstGeom>
          <a:ln>
            <a:noFill/>
          </a:ln>
        </p:spPr>
      </p:pic>
      <p:pic>
        <p:nvPicPr>
          <p:cNvPr id="375" name="Google Shape;220;g255f0cbc9fe_3_0"/>
          <p:cNvPicPr/>
          <p:nvPr/>
        </p:nvPicPr>
        <p:blipFill>
          <a:blip r:embed="rId6"/>
          <a:stretch/>
        </p:blipFill>
        <p:spPr>
          <a:xfrm rot="1069200">
            <a:off x="2754360" y="1885320"/>
            <a:ext cx="348120" cy="379440"/>
          </a:xfrm>
          <a:prstGeom prst="rect">
            <a:avLst/>
          </a:prstGeom>
          <a:ln>
            <a:noFill/>
          </a:ln>
        </p:spPr>
      </p:pic>
      <p:pic>
        <p:nvPicPr>
          <p:cNvPr id="376" name="Google Shape;221;g255f0cbc9fe_3_0"/>
          <p:cNvPicPr/>
          <p:nvPr/>
        </p:nvPicPr>
        <p:blipFill>
          <a:blip r:embed="rId6"/>
          <a:stretch/>
        </p:blipFill>
        <p:spPr>
          <a:xfrm rot="1069200">
            <a:off x="3133800" y="3653280"/>
            <a:ext cx="348120" cy="379440"/>
          </a:xfrm>
          <a:prstGeom prst="rect">
            <a:avLst/>
          </a:prstGeom>
          <a:ln>
            <a:noFill/>
          </a:ln>
        </p:spPr>
      </p:pic>
      <p:sp>
        <p:nvSpPr>
          <p:cNvPr id="377" name="CustomShape 11"/>
          <p:cNvSpPr/>
          <p:nvPr/>
        </p:nvSpPr>
        <p:spPr>
          <a:xfrm>
            <a:off x="4832280" y="1152360"/>
            <a:ext cx="399924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7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Each process is an instance of the Python interpreter and therefore has its own GIL!</a:t>
            </a:r>
            <a:endParaRPr lang="en-US" sz="17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7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BUT processes have separate memory, so data must be duplicated in each process.</a:t>
            </a:r>
            <a:endParaRPr lang="en-US" sz="17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7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Multiple processes therefore have additional computational overhead and memory usage.</a:t>
            </a:r>
            <a:endParaRPr lang="en-US" sz="17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To wrap things up…a pop quiz!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79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5600604A-596F-44A5-8BC9-BD7431327935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19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380" name="CustomShape 3"/>
          <p:cNvSpPr/>
          <p:nvPr/>
        </p:nvSpPr>
        <p:spPr>
          <a:xfrm>
            <a:off x="311760" y="2088360"/>
            <a:ext cx="8519760" cy="113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26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On your pair computer, please navigate to </a:t>
            </a:r>
            <a:r>
              <a:rPr lang="da-DK" sz="2600" b="1" strike="noStrike" spc="-1">
                <a:solidFill>
                  <a:srgbClr val="616161"/>
                </a:solidFill>
                <a:latin typeface="Proxima Nova"/>
                <a:ea typeface="Proxima Nova"/>
              </a:rPr>
              <a:t>kahoot.it</a:t>
            </a:r>
            <a:r>
              <a:rPr lang="da-DK" sz="26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and enter game pin</a:t>
            </a:r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CustomShape 1"/>
          <p:cNvSpPr/>
          <p:nvPr/>
        </p:nvSpPr>
        <p:spPr>
          <a:xfrm>
            <a:off x="311760" y="29595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Next up: let’s learn how to apply it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382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D2272E93-154C-4B9D-9F4B-1FFAAC83EF2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20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2070</TotalTime>
  <Words>1362</Words>
  <Application>Microsoft Office PowerPoint</Application>
  <PresentationFormat>On-screen Show (16:9)</PresentationFormat>
  <Paragraphs>185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Arial</vt:lpstr>
      <vt:lpstr>Consolas</vt:lpstr>
      <vt:lpstr>Proxima Nova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Jennifer Rinker</dc:creator>
  <dc:description/>
  <cp:lastModifiedBy>Jenni Rinker</cp:lastModifiedBy>
  <cp:revision>24</cp:revision>
  <dcterms:modified xsi:type="dcterms:W3CDTF">2024-08-29T08:31:24Z</dcterms:modified>
  <dc:language>en-US</dc:language>
</cp:coreProperties>
</file>