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0"/>
  </p:notesMasterIdLst>
  <p:sldIdLst>
    <p:sldId id="256" r:id="rId4"/>
    <p:sldId id="257" r:id="rId5"/>
    <p:sldId id="258" r:id="rId6"/>
    <p:sldId id="288" r:id="rId7"/>
    <p:sldId id="289" r:id="rId8"/>
    <p:sldId id="290" r:id="rId9"/>
    <p:sldId id="291" r:id="rId10"/>
    <p:sldId id="299" r:id="rId11"/>
    <p:sldId id="300" r:id="rId12"/>
    <p:sldId id="292" r:id="rId13"/>
    <p:sldId id="293" r:id="rId14"/>
    <p:sldId id="294" r:id="rId15"/>
    <p:sldId id="295" r:id="rId16"/>
    <p:sldId id="296" r:id="rId17"/>
    <p:sldId id="297" r:id="rId18"/>
    <p:sldId id="298" r:id="rId1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byszek Jedrzejewski-Szmek" initials="ZJ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0962F4-CA93-4A9B-B4D0-E698CEDA8BBA}" v="6" dt="2024-08-27T12:44:11.7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5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 Rinker" userId="124ba022-7f23-46a5-825e-2aa1e5930562" providerId="ADAL" clId="{750962F4-CA93-4A9B-B4D0-E698CEDA8BBA}"/>
    <pc:docChg chg="undo redo custSel addSld delSld modSld">
      <pc:chgData name="Jenni Rinker" userId="124ba022-7f23-46a5-825e-2aa1e5930562" providerId="ADAL" clId="{750962F4-CA93-4A9B-B4D0-E698CEDA8BBA}" dt="2024-08-27T12:44:11.727" v="321" actId="20577"/>
      <pc:docMkLst>
        <pc:docMk/>
      </pc:docMkLst>
      <pc:sldChg chg="modSp">
        <pc:chgData name="Jenni Rinker" userId="124ba022-7f23-46a5-825e-2aa1e5930562" providerId="ADAL" clId="{750962F4-CA93-4A9B-B4D0-E698CEDA8BBA}" dt="2024-08-27T12:44:11.727" v="321" actId="20577"/>
        <pc:sldMkLst>
          <pc:docMk/>
          <pc:sldMk cId="0" sldId="265"/>
        </pc:sldMkLst>
        <pc:spChg chg="mod">
          <ac:chgData name="Jenni Rinker" userId="124ba022-7f23-46a5-825e-2aa1e5930562" providerId="ADAL" clId="{750962F4-CA93-4A9B-B4D0-E698CEDA8BBA}" dt="2024-08-27T12:44:11.727" v="321" actId="20577"/>
          <ac:spMkLst>
            <pc:docMk/>
            <pc:sldMk cId="0" sldId="265"/>
            <ac:spMk id="306" creationId="{00000000-0000-0000-0000-000000000000}"/>
          </ac:spMkLst>
        </pc:spChg>
      </pc:sldChg>
      <pc:sldChg chg="modSp modNotes">
        <pc:chgData name="Jenni Rinker" userId="124ba022-7f23-46a5-825e-2aa1e5930562" providerId="ADAL" clId="{750962F4-CA93-4A9B-B4D0-E698CEDA8BBA}" dt="2024-08-27T11:38:28.384" v="1" actId="13926"/>
        <pc:sldMkLst>
          <pc:docMk/>
          <pc:sldMk cId="0" sldId="269"/>
        </pc:sldMkLst>
        <pc:spChg chg="mod">
          <ac:chgData name="Jenni Rinker" userId="124ba022-7f23-46a5-825e-2aa1e5930562" providerId="ADAL" clId="{750962F4-CA93-4A9B-B4D0-E698CEDA8BBA}" dt="2024-08-27T11:38:28.384" v="1" actId="13926"/>
          <ac:spMkLst>
            <pc:docMk/>
            <pc:sldMk cId="0" sldId="269"/>
            <ac:spMk id="331" creationId="{00000000-0000-0000-0000-000000000000}"/>
          </ac:spMkLst>
        </pc:spChg>
      </pc:sldChg>
      <pc:sldChg chg="modSp new mod modClrScheme chgLayout">
        <pc:chgData name="Jenni Rinker" userId="124ba022-7f23-46a5-825e-2aa1e5930562" providerId="ADAL" clId="{750962F4-CA93-4A9B-B4D0-E698CEDA8BBA}" dt="2024-08-27T11:55:57.201" v="317" actId="700"/>
        <pc:sldMkLst>
          <pc:docMk/>
          <pc:sldMk cId="3797130979" sldId="299"/>
        </pc:sldMkLst>
        <pc:spChg chg="mod or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2" creationId="{0CB4C03D-604C-9141-7FB3-3B059DB2CD1F}"/>
          </ac:spMkLst>
        </pc:spChg>
        <pc:spChg chg="mo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3" creationId="{1104435B-EE22-A653-7E89-2C7FC2FBD4FD}"/>
          </ac:spMkLst>
        </pc:spChg>
      </pc:sldChg>
      <pc:sldChg chg="modSp new mod">
        <pc:chgData name="Jenni Rinker" userId="124ba022-7f23-46a5-825e-2aa1e5930562" providerId="ADAL" clId="{750962F4-CA93-4A9B-B4D0-E698CEDA8BBA}" dt="2024-08-27T11:55:51.320" v="316" actId="13926"/>
        <pc:sldMkLst>
          <pc:docMk/>
          <pc:sldMk cId="1353547628" sldId="300"/>
        </pc:sldMkLst>
        <pc:spChg chg="mod">
          <ac:chgData name="Jenni Rinker" userId="124ba022-7f23-46a5-825e-2aa1e5930562" providerId="ADAL" clId="{750962F4-CA93-4A9B-B4D0-E698CEDA8BBA}" dt="2024-08-27T11:55:51.320" v="316" actId="13926"/>
          <ac:spMkLst>
            <pc:docMk/>
            <pc:sldMk cId="1353547628" sldId="300"/>
            <ac:spMk id="2" creationId="{FBE3E599-EE22-1B05-46E5-44B3D2BB0548}"/>
          </ac:spMkLst>
        </pc:spChg>
        <pc:spChg chg="mod">
          <ac:chgData name="Jenni Rinker" userId="124ba022-7f23-46a5-825e-2aa1e5930562" providerId="ADAL" clId="{750962F4-CA93-4A9B-B4D0-E698CEDA8BBA}" dt="2024-08-27T11:55:48.431" v="315" actId="20577"/>
          <ac:spMkLst>
            <pc:docMk/>
            <pc:sldMk cId="1353547628" sldId="300"/>
            <ac:spMk id="3" creationId="{290E2DFC-6061-5C49-A531-C4722C88174F}"/>
          </ac:spMkLst>
        </pc:spChg>
      </pc:sldChg>
      <pc:sldChg chg="new del">
        <pc:chgData name="Jenni Rinker" userId="124ba022-7f23-46a5-825e-2aa1e5930562" providerId="ADAL" clId="{750962F4-CA93-4A9B-B4D0-E698CEDA8BBA}" dt="2024-08-27T11:54:54.326" v="196" actId="47"/>
        <pc:sldMkLst>
          <pc:docMk/>
          <pc:sldMk cId="2746303013" sldId="300"/>
        </pc:sldMkLst>
      </pc:sldChg>
      <pc:sldChg chg="modSp new del mod">
        <pc:chgData name="Jenni Rinker" userId="124ba022-7f23-46a5-825e-2aa1e5930562" providerId="ADAL" clId="{750962F4-CA93-4A9B-B4D0-E698CEDA8BBA}" dt="2024-08-27T11:55:38.745" v="272" actId="2696"/>
        <pc:sldMkLst>
          <pc:docMk/>
          <pc:sldMk cId="1322448293" sldId="301"/>
        </pc:sldMkLst>
        <pc:spChg chg="mod">
          <ac:chgData name="Jenni Rinker" userId="124ba022-7f23-46a5-825e-2aa1e5930562" providerId="ADAL" clId="{750962F4-CA93-4A9B-B4D0-E698CEDA8BBA}" dt="2024-08-27T11:55:36.358" v="271" actId="20577"/>
          <ac:spMkLst>
            <pc:docMk/>
            <pc:sldMk cId="1322448293" sldId="301"/>
            <ac:spMk id="2" creationId="{E19356E5-AAD3-D205-8DDD-AE621245D88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27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27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27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27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5865A5E-D1CD-4523-BF44-176C45C5430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5045760"/>
            <a:ext cx="9143280" cy="972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pyparallel.readthedocs.io/en/latest/" TargetMode="External"/><Relationship Id="rId7" Type="http://schemas.openxmlformats.org/officeDocument/2006/relationships/hyperlink" Target="https://spark.apache.org/docs/latest/api/python/index.html" TargetMode="External"/><Relationship Id="rId2" Type="http://schemas.openxmlformats.org/officeDocument/2006/relationships/hyperlink" Target="https://github.com/mpi4py/mpi4py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bodo.ai/" TargetMode="External"/><Relationship Id="rId5" Type="http://schemas.openxmlformats.org/officeDocument/2006/relationships/hyperlink" Target="https://github.com/modin-project/modin" TargetMode="External"/><Relationship Id="rId4" Type="http://schemas.openxmlformats.org/officeDocument/2006/relationships/hyperlink" Target="https://github.com/ray-project/ray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uperfastpython.com/numpy-vs-gil/" TargetMode="External"/><Relationship Id="rId2" Type="http://schemas.openxmlformats.org/officeDocument/2006/relationships/hyperlink" Target="https://pythonspeed.com/articles/python-gil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superfastpython.com/threads-vs-processes-share-data/" TargetMode="External"/><Relationship Id="rId5" Type="http://schemas.openxmlformats.org/officeDocument/2006/relationships/hyperlink" Target="https://www.python-course.eu/threads.php" TargetMode="External"/><Relationship Id="rId4" Type="http://schemas.openxmlformats.org/officeDocument/2006/relationships/hyperlink" Target="https://realpython.com/python-gil/#what-problem-did-the-gil-solve-for-python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63;p3"/>
          <p:cNvPicPr/>
          <p:nvPr/>
        </p:nvPicPr>
        <p:blipFill>
          <a:blip r:embed="rId2"/>
          <a:stretch/>
        </p:blipFill>
        <p:spPr>
          <a:xfrm>
            <a:off x="7009560" y="342720"/>
            <a:ext cx="1553400" cy="2238120"/>
          </a:xfrm>
          <a:prstGeom prst="rect">
            <a:avLst/>
          </a:prstGeom>
          <a:ln>
            <a:noFill/>
          </a:ln>
        </p:spPr>
      </p:pic>
      <p:sp>
        <p:nvSpPr>
          <p:cNvPr id="279" name="CustomShape 1"/>
          <p:cNvSpPr/>
          <p:nvPr/>
        </p:nvSpPr>
        <p:spPr>
          <a:xfrm>
            <a:off x="510480" y="1257480"/>
            <a:ext cx="8122320" cy="158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48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Parallel Python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280" name="CustomShape 2"/>
          <p:cNvSpPr/>
          <p:nvPr/>
        </p:nvSpPr>
        <p:spPr>
          <a:xfrm>
            <a:off x="510480" y="3182400"/>
            <a:ext cx="8484840" cy="62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400" b="1" strike="noStrike" spc="-1">
                <a:solidFill>
                  <a:srgbClr val="FFFFFF"/>
                </a:solidFill>
                <a:latin typeface="Proxima Nova"/>
                <a:ea typeface="Proxima Nova"/>
              </a:rPr>
              <a:t>Aitor Morales-Gregorio</a:t>
            </a:r>
            <a:br/>
            <a:r>
              <a:rPr lang="da-DK" sz="2400" b="1" strike="noStrike" spc="-1">
                <a:solidFill>
                  <a:srgbClr val="FFFFFF"/>
                </a:solidFill>
                <a:latin typeface="Proxima Nova"/>
                <a:ea typeface="Proxima Nova"/>
              </a:rPr>
              <a:t>Zbigniew Jędrzejewski-Szmek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4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ASPP 2023, Heraklion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281" name="CustomShape 3"/>
          <p:cNvSpPr/>
          <p:nvPr/>
        </p:nvSpPr>
        <p:spPr>
          <a:xfrm>
            <a:off x="5789160" y="4497480"/>
            <a:ext cx="2964600" cy="42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da-DK" sz="1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Fork/clone the repo now!</a:t>
            </a:r>
            <a:endParaRPr lang="en-US" sz="1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311760" y="15912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Outline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311760" y="88164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Multithreading, the GIL, and multiprocessing</a:t>
            </a:r>
            <a:endParaRPr lang="en-US" sz="1800" b="0" strike="noStrike" spc="-1">
              <a:latin typeface="Arial"/>
            </a:endParaRPr>
          </a:p>
          <a:p>
            <a:pPr marL="45720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Embarrassingly parallel problems with the built-in </a:t>
            </a:r>
            <a:r>
              <a:rPr lang="da-DK" sz="1800" b="0" strike="noStrike" spc="-1">
                <a:solidFill>
                  <a:srgbClr val="616161"/>
                </a:solidFill>
                <a:latin typeface="Consolas"/>
                <a:ea typeface="Consolas"/>
              </a:rPr>
              <a:t>multiprocessing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module</a:t>
            </a:r>
            <a:endParaRPr lang="en-US" sz="1800" b="0" strike="noStrike" spc="-1">
              <a:latin typeface="Arial"/>
            </a:endParaRPr>
          </a:p>
          <a:p>
            <a:pPr marL="45720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Investigation of NumPy threading on execution time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Going further</a:t>
            </a:r>
            <a:endParaRPr lang="en-US" sz="1800" b="0" strike="noStrike" spc="-1">
              <a:latin typeface="Arial"/>
            </a:endParaRPr>
          </a:p>
          <a:p>
            <a:pPr marL="45720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Wrapping up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DB693DE9-5C02-4108-92A6-C6816120E419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Going further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422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06285A8B-FE33-454A-93D7-9AF8B775A2EB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4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Larger-than-memory problems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8BA138D-55FF-4F93-93FD-EC7EB4F350B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5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Consider a problem: calculating the mean value of each column in a numpy array, where the array is so big that you cannot hold it in memory.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Discuss for a minute with your partner: what code could you write to get around this problem?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CustomShape 1"/>
          <p:cNvSpPr/>
          <p:nvPr/>
        </p:nvSpPr>
        <p:spPr>
          <a:xfrm>
            <a:off x="311760" y="192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A pseudocode solution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27" name="CustomShape 2"/>
          <p:cNvSpPr/>
          <p:nvPr/>
        </p:nvSpPr>
        <p:spPr>
          <a:xfrm>
            <a:off x="311760" y="720360"/>
            <a:ext cx="526608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Break the array into n_chunks vertical chunks.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initialize mean_values to array of zeros</a:t>
            </a: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for each chunk in the array:</a:t>
            </a: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	load the chunk into memory</a:t>
            </a: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	calculate the mean values of all columns</a:t>
            </a: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	divide the chunk mean values by n_chunks</a:t>
            </a: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	add the result to mean_values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428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0057FB6E-751E-4240-A39C-421FD2705BF8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6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9" name="CustomShape 4"/>
          <p:cNvSpPr/>
          <p:nvPr/>
        </p:nvSpPr>
        <p:spPr>
          <a:xfrm>
            <a:off x="731844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0" name="CustomShape 5"/>
          <p:cNvSpPr/>
          <p:nvPr/>
        </p:nvSpPr>
        <p:spPr>
          <a:xfrm>
            <a:off x="760212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1" name="CustomShape 6"/>
          <p:cNvSpPr/>
          <p:nvPr/>
        </p:nvSpPr>
        <p:spPr>
          <a:xfrm>
            <a:off x="788580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2" name="CustomShape 7"/>
          <p:cNvSpPr/>
          <p:nvPr/>
        </p:nvSpPr>
        <p:spPr>
          <a:xfrm>
            <a:off x="816984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3" name="CustomShape 8"/>
          <p:cNvSpPr/>
          <p:nvPr/>
        </p:nvSpPr>
        <p:spPr>
          <a:xfrm>
            <a:off x="845352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4" name="CustomShape 9"/>
          <p:cNvSpPr/>
          <p:nvPr/>
        </p:nvSpPr>
        <p:spPr>
          <a:xfrm>
            <a:off x="873720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5" name="CustomShape 10"/>
          <p:cNvSpPr/>
          <p:nvPr/>
        </p:nvSpPr>
        <p:spPr>
          <a:xfrm>
            <a:off x="517896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6" name="CustomShape 11"/>
          <p:cNvSpPr/>
          <p:nvPr/>
        </p:nvSpPr>
        <p:spPr>
          <a:xfrm>
            <a:off x="546264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7" name="CustomShape 12"/>
          <p:cNvSpPr/>
          <p:nvPr/>
        </p:nvSpPr>
        <p:spPr>
          <a:xfrm>
            <a:off x="574668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8" name="CustomShape 13"/>
          <p:cNvSpPr/>
          <p:nvPr/>
        </p:nvSpPr>
        <p:spPr>
          <a:xfrm>
            <a:off x="603036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9" name="CustomShape 14"/>
          <p:cNvSpPr/>
          <p:nvPr/>
        </p:nvSpPr>
        <p:spPr>
          <a:xfrm>
            <a:off x="631404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0" name="CustomShape 15"/>
          <p:cNvSpPr/>
          <p:nvPr/>
        </p:nvSpPr>
        <p:spPr>
          <a:xfrm>
            <a:off x="659808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1" name="CustomShape 16"/>
          <p:cNvSpPr/>
          <p:nvPr/>
        </p:nvSpPr>
        <p:spPr>
          <a:xfrm>
            <a:off x="517896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2" name="CustomShape 17"/>
          <p:cNvSpPr/>
          <p:nvPr/>
        </p:nvSpPr>
        <p:spPr>
          <a:xfrm>
            <a:off x="546264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3" name="CustomShape 18"/>
          <p:cNvSpPr/>
          <p:nvPr/>
        </p:nvSpPr>
        <p:spPr>
          <a:xfrm>
            <a:off x="574668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4" name="CustomShape 19"/>
          <p:cNvSpPr/>
          <p:nvPr/>
        </p:nvSpPr>
        <p:spPr>
          <a:xfrm>
            <a:off x="603036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5" name="CustomShape 20"/>
          <p:cNvSpPr/>
          <p:nvPr/>
        </p:nvSpPr>
        <p:spPr>
          <a:xfrm>
            <a:off x="631404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6" name="CustomShape 21"/>
          <p:cNvSpPr/>
          <p:nvPr/>
        </p:nvSpPr>
        <p:spPr>
          <a:xfrm>
            <a:off x="659808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7" name="CustomShape 22"/>
          <p:cNvSpPr/>
          <p:nvPr/>
        </p:nvSpPr>
        <p:spPr>
          <a:xfrm>
            <a:off x="517896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8" name="CustomShape 23"/>
          <p:cNvSpPr/>
          <p:nvPr/>
        </p:nvSpPr>
        <p:spPr>
          <a:xfrm>
            <a:off x="546264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9" name="CustomShape 24"/>
          <p:cNvSpPr/>
          <p:nvPr/>
        </p:nvSpPr>
        <p:spPr>
          <a:xfrm>
            <a:off x="574668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0" name="CustomShape 25"/>
          <p:cNvSpPr/>
          <p:nvPr/>
        </p:nvSpPr>
        <p:spPr>
          <a:xfrm>
            <a:off x="603036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1" name="CustomShape 26"/>
          <p:cNvSpPr/>
          <p:nvPr/>
        </p:nvSpPr>
        <p:spPr>
          <a:xfrm>
            <a:off x="631404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2" name="CustomShape 27"/>
          <p:cNvSpPr/>
          <p:nvPr/>
        </p:nvSpPr>
        <p:spPr>
          <a:xfrm>
            <a:off x="659808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3" name="CustomShape 28"/>
          <p:cNvSpPr/>
          <p:nvPr/>
        </p:nvSpPr>
        <p:spPr>
          <a:xfrm>
            <a:off x="731844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4" name="CustomShape 29"/>
          <p:cNvSpPr/>
          <p:nvPr/>
        </p:nvSpPr>
        <p:spPr>
          <a:xfrm>
            <a:off x="760212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5" name="CustomShape 30"/>
          <p:cNvSpPr/>
          <p:nvPr/>
        </p:nvSpPr>
        <p:spPr>
          <a:xfrm>
            <a:off x="788580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6" name="CustomShape 31"/>
          <p:cNvSpPr/>
          <p:nvPr/>
        </p:nvSpPr>
        <p:spPr>
          <a:xfrm>
            <a:off x="816984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7" name="CustomShape 32"/>
          <p:cNvSpPr/>
          <p:nvPr/>
        </p:nvSpPr>
        <p:spPr>
          <a:xfrm>
            <a:off x="845352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8" name="CustomShape 33"/>
          <p:cNvSpPr/>
          <p:nvPr/>
        </p:nvSpPr>
        <p:spPr>
          <a:xfrm>
            <a:off x="873720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9" name="CustomShape 34"/>
          <p:cNvSpPr/>
          <p:nvPr/>
        </p:nvSpPr>
        <p:spPr>
          <a:xfrm>
            <a:off x="7470360" y="1332360"/>
            <a:ext cx="1681920" cy="39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mean_values[i]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60" name="CustomShape 35"/>
          <p:cNvSpPr/>
          <p:nvPr/>
        </p:nvSpPr>
        <p:spPr>
          <a:xfrm>
            <a:off x="7394040" y="3513600"/>
            <a:ext cx="168192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mean_values[i+1]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61" name="CustomShape 36"/>
          <p:cNvSpPr/>
          <p:nvPr/>
        </p:nvSpPr>
        <p:spPr>
          <a:xfrm>
            <a:off x="6937200" y="2468160"/>
            <a:ext cx="970920" cy="68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mean(chunk)</a:t>
            </a:r>
            <a:endParaRPr lang="en-US" sz="11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n_chunk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462" name="CustomShape 37"/>
          <p:cNvSpPr/>
          <p:nvPr/>
        </p:nvSpPr>
        <p:spPr>
          <a:xfrm>
            <a:off x="6937200" y="2729520"/>
            <a:ext cx="9709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3" name="CustomShape 38"/>
          <p:cNvSpPr/>
          <p:nvPr/>
        </p:nvSpPr>
        <p:spPr>
          <a:xfrm>
            <a:off x="8068680" y="2959200"/>
            <a:ext cx="209160" cy="209160"/>
          </a:xfrm>
          <a:prstGeom prst="flowChartOr">
            <a:avLst/>
          </a:prstGeom>
          <a:solidFill>
            <a:srgbClr val="FFFFFF"/>
          </a:solidFill>
          <a:ln w="9360">
            <a:solidFill>
              <a:srgbClr val="35374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4" name="CustomShape 39"/>
          <p:cNvSpPr/>
          <p:nvPr/>
        </p:nvSpPr>
        <p:spPr>
          <a:xfrm flipH="1">
            <a:off x="8169120" y="3168720"/>
            <a:ext cx="2880" cy="208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5" name="CustomShape 40"/>
          <p:cNvSpPr/>
          <p:nvPr/>
        </p:nvSpPr>
        <p:spPr>
          <a:xfrm>
            <a:off x="8171640" y="1883880"/>
            <a:ext cx="1440" cy="1074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6" name="CustomShape 41"/>
          <p:cNvSpPr/>
          <p:nvPr/>
        </p:nvSpPr>
        <p:spPr>
          <a:xfrm>
            <a:off x="7724520" y="2854080"/>
            <a:ext cx="343440" cy="209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Other Python packages for parallel computing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68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da-DK" sz="1800" b="1" u="sng" strike="noStrike" spc="-1">
                <a:solidFill>
                  <a:srgbClr val="FF5252"/>
                </a:solidFill>
                <a:uFillTx/>
                <a:latin typeface="Proxima Nova"/>
                <a:ea typeface="Proxima Nova"/>
                <a:hlinkClick r:id="rId2"/>
              </a:rPr>
              <a:t>https://github.com/mpi4py/mpi4py/</a:t>
            </a:r>
            <a:r>
              <a:rPr lang="da-DK" sz="1800" b="1" strike="noStrike" spc="-1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(de facto standard for low-level massive parallelization)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da-DK" sz="1800" b="0" u="sng" strike="noStrike" spc="-1">
                <a:solidFill>
                  <a:srgbClr val="FF5252"/>
                </a:solidFill>
                <a:uFillTx/>
                <a:latin typeface="Proxima Nova"/>
                <a:ea typeface="Proxima Nova"/>
                <a:hlinkClick r:id="rId3"/>
              </a:rPr>
              <a:t>https://ipyparallel.readthedocs.io/en/latest/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(parallel IPython)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da-DK" sz="1800" b="0" u="sng" strike="noStrike" spc="-1">
                <a:solidFill>
                  <a:srgbClr val="FF5252"/>
                </a:solidFill>
                <a:uFillTx/>
                <a:latin typeface="Proxima Nova"/>
                <a:ea typeface="Proxima Nova"/>
                <a:hlinkClick r:id="rId4"/>
              </a:rPr>
              <a:t>https://github.com/ray-project/ray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(parallelization for ML-style workflows)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da-DK" sz="1800" b="0" u="sng" strike="noStrike" spc="-1">
                <a:solidFill>
                  <a:srgbClr val="FF5252"/>
                </a:solidFill>
                <a:uFillTx/>
                <a:latin typeface="Proxima Nova"/>
                <a:ea typeface="Proxima Nova"/>
                <a:hlinkClick r:id="rId5"/>
              </a:rPr>
              <a:t>https://github.com/modin-project/modin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(parallel pandas)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da-DK" sz="1800" b="0" u="sng" strike="noStrike" spc="-1">
                <a:solidFill>
                  <a:srgbClr val="FF5252"/>
                </a:solidFill>
                <a:uFillTx/>
                <a:latin typeface="Proxima Nova"/>
                <a:ea typeface="Proxima Nova"/>
                <a:hlinkClick r:id="rId6"/>
              </a:rPr>
              <a:t>https://www.bodo.ai/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(SQL &amp; data processing)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da-DK" sz="1800" b="0" u="sng" strike="noStrike" spc="-1">
                <a:solidFill>
                  <a:srgbClr val="FF5252"/>
                </a:solidFill>
                <a:uFillTx/>
                <a:latin typeface="Proxima Nova"/>
                <a:ea typeface="Proxima Nova"/>
                <a:hlinkClick r:id="rId7"/>
              </a:rPr>
              <a:t>https://spark.apache.org/docs/latest/api/python/index.html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(big data analytics)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469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DB77579F-24A8-4747-95A0-AA7B9D54C907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7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4C03D-604C-9141-7FB3-3B059DB2C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Add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4435B-EE22-A653-7E89-2C7FC2FBD4FD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Coroutines (</a:t>
            </a:r>
            <a:r>
              <a:rPr lang="en-US" dirty="0" err="1">
                <a:highlight>
                  <a:srgbClr val="FFFF00"/>
                </a:highlight>
              </a:rPr>
              <a:t>asyncio</a:t>
            </a:r>
            <a:r>
              <a:rPr lang="en-US" dirty="0">
                <a:highlight>
                  <a:srgbClr val="FFFF00"/>
                </a:highlight>
              </a:rPr>
              <a:t>) and </a:t>
            </a:r>
            <a:r>
              <a:rPr lang="en-US" dirty="0" err="1">
                <a:highlight>
                  <a:srgbClr val="FFFF00"/>
                </a:highlight>
              </a:rPr>
              <a:t>subinterpreters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>
              <a:highlight>
                <a:srgbClr val="FFFF00"/>
              </a:highlight>
            </a:endParaRPr>
          </a:p>
          <a:p>
            <a:r>
              <a:rPr lang="en-US" dirty="0">
                <a:highlight>
                  <a:srgbClr val="FFFF00"/>
                </a:highlight>
              </a:rPr>
              <a:t>Slide summarizing common use cases and recommended (generally) </a:t>
            </a:r>
            <a:r>
              <a:rPr lang="en-US" dirty="0" err="1">
                <a:highlight>
                  <a:srgbClr val="FFFF00"/>
                </a:highlight>
              </a:rPr>
              <a:t>parallalelization</a:t>
            </a:r>
            <a:r>
              <a:rPr lang="en-US" dirty="0">
                <a:highlight>
                  <a:srgbClr val="FFFF00"/>
                </a:highlight>
              </a:rPr>
              <a:t> methods</a:t>
            </a:r>
          </a:p>
          <a:p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97130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3E599-EE22-1B05-46E5-44B3D2BB0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Add other parallelization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E2DFC-6061-5C49-A531-C4722C88174F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dask, </a:t>
            </a:r>
            <a:r>
              <a:rPr lang="en-US" dirty="0" err="1">
                <a:highlight>
                  <a:srgbClr val="FFFF00"/>
                </a:highlight>
              </a:rPr>
              <a:t>snakemake</a:t>
            </a:r>
            <a:r>
              <a:rPr lang="en-US" dirty="0">
                <a:highlight>
                  <a:srgbClr val="FFFF00"/>
                </a:highlight>
              </a:rPr>
              <a:t>, etc.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r>
              <a:rPr lang="en-US" dirty="0">
                <a:highlight>
                  <a:srgbClr val="FFFF00"/>
                </a:highlight>
              </a:rPr>
              <a:t>But use whatever tools is on your cluster</a:t>
            </a:r>
          </a:p>
        </p:txBody>
      </p:sp>
    </p:spTree>
    <p:extLst>
      <p:ext uri="{BB962C8B-B14F-4D97-AF65-F5344CB8AC3E}">
        <p14:creationId xmlns:p14="http://schemas.microsoft.com/office/powerpoint/2010/main" val="1353547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Wrapping up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471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8865D2E0-731E-4C4B-BF1F-394E20DF9E9D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10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Let’s wrap it up. What have we learned?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73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Threads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Processes 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The GIL 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How to use pure python parallelization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...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474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C019A71E-937E-4A27-A019-FDD73CFD7373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11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CustomShape 1"/>
          <p:cNvSpPr/>
          <p:nvPr/>
        </p:nvSpPr>
        <p:spPr>
          <a:xfrm>
            <a:off x="311760" y="2172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Thanks!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76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11448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11448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477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4F7A4412-9522-4644-93B7-EAC76BEDB7B5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12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Supplementary material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479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1730ADC-A855-4D7D-B8FE-59EFCADD2E57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13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Further reading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81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When Python releases the GIL </a:t>
            </a:r>
            <a:r>
              <a:rPr lang="da-DK" sz="1100" b="0" u="sng" strike="noStrike" spc="-1">
                <a:solidFill>
                  <a:srgbClr val="FF5252"/>
                </a:solidFill>
                <a:uFillTx/>
                <a:latin typeface="Arial"/>
                <a:ea typeface="Arial"/>
                <a:hlinkClick r:id="rId2"/>
              </a:rPr>
              <a:t>When Python can’t thread: a deep-dive into the GIL’s impact (pythonspeed.com)</a:t>
            </a:r>
            <a:endParaRPr lang="en-US" sz="1100" b="0" strike="noStrike" spc="-1">
              <a:latin typeface="Arial"/>
            </a:endParaRPr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NumPy and the GIL </a:t>
            </a:r>
            <a:r>
              <a:rPr lang="da-DK" sz="1300" b="0" u="sng" strike="noStrike" spc="-1">
                <a:solidFill>
                  <a:srgbClr val="FF5252"/>
                </a:solidFill>
                <a:uFillTx/>
                <a:latin typeface="Arial"/>
                <a:ea typeface="Arial"/>
                <a:hlinkClick r:id="rId3"/>
              </a:rPr>
              <a:t>NumPy vs the Global Interpreter Lock (GIL) (superfastpython.com)</a:t>
            </a:r>
            <a:endParaRPr lang="en-US" sz="1300" b="0" strike="noStrike" spc="-1">
              <a:latin typeface="Arial"/>
            </a:endParaRPr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How the GIL prevents memory leaks in Python programs </a:t>
            </a:r>
            <a:r>
              <a:rPr lang="da-DK" sz="1100" b="0" u="sng" strike="noStrike" spc="-1">
                <a:solidFill>
                  <a:srgbClr val="FF5252"/>
                </a:solidFill>
                <a:uFillTx/>
                <a:latin typeface="Arial"/>
                <a:ea typeface="Arial"/>
                <a:hlinkClick r:id="rId4"/>
              </a:rPr>
              <a:t>What Is the Python Global Interpreter Lock (GIL)? – Real Python</a:t>
            </a:r>
            <a:endParaRPr lang="en-US" sz="1100" b="0" strike="noStrike" spc="-1">
              <a:latin typeface="Arial"/>
            </a:endParaRPr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da-DK" sz="1300" b="0" u="sng" strike="noStrike" spc="-1">
                <a:solidFill>
                  <a:srgbClr val="FF5252"/>
                </a:solidFill>
                <a:uFillTx/>
                <a:latin typeface="Proxima Nova"/>
                <a:ea typeface="Proxima Nova"/>
                <a:hlinkClick r:id="rId5"/>
              </a:rPr>
              <a:t>Advanced Python topics: Threads in Python</a:t>
            </a:r>
            <a:endParaRPr lang="en-US" sz="1300" b="0" strike="noStrike" spc="-1">
              <a:latin typeface="Arial"/>
            </a:endParaRPr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Sharing data in threads and processes </a:t>
            </a:r>
            <a:r>
              <a:rPr lang="da-DK" sz="1300" b="0" u="sng" strike="noStrike" spc="-1">
                <a:solidFill>
                  <a:srgbClr val="FF5252"/>
                </a:solidFill>
                <a:uFillTx/>
                <a:latin typeface="Arial"/>
                <a:ea typeface="Arial"/>
                <a:hlinkClick r:id="rId6"/>
              </a:rPr>
              <a:t>Threads are 4x Faster at Sharing Data Than Processes in Python (superfastpython.com)</a:t>
            </a: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300" b="0" strike="noStrike" spc="-1">
              <a:latin typeface="Arial"/>
            </a:endParaRPr>
          </a:p>
          <a:p>
            <a:pPr marL="457200" indent="-227880">
              <a:lnSpc>
                <a:spcPct val="115000"/>
              </a:lnSpc>
              <a:tabLst>
                <a:tab pos="0" algn="l"/>
              </a:tabLst>
            </a:pPr>
            <a:endParaRPr lang="en-US" sz="1300" b="0" strike="noStrike" spc="-1">
              <a:latin typeface="Arial"/>
            </a:endParaRPr>
          </a:p>
        </p:txBody>
      </p:sp>
      <p:sp>
        <p:nvSpPr>
          <p:cNvPr id="482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8290E327-4B8D-4B9B-85F4-E01E60A7C8D0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14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63;g22eae1f4d4d_2_0"/>
          <p:cNvPicPr/>
          <p:nvPr/>
        </p:nvPicPr>
        <p:blipFill>
          <a:blip r:embed="rId2"/>
          <a:stretch/>
        </p:blipFill>
        <p:spPr>
          <a:xfrm>
            <a:off x="7153200" y="49320"/>
            <a:ext cx="1867320" cy="1183320"/>
          </a:xfrm>
          <a:prstGeom prst="rect">
            <a:avLst/>
          </a:prstGeom>
          <a:ln>
            <a:noFill/>
          </a:ln>
        </p:spPr>
      </p:pic>
      <p:sp>
        <p:nvSpPr>
          <p:cNvPr id="484" name="CustomShape 1"/>
          <p:cNvSpPr/>
          <p:nvPr/>
        </p:nvSpPr>
        <p:spPr>
          <a:xfrm>
            <a:off x="5650560" y="1364760"/>
            <a:ext cx="2427480" cy="2353320"/>
          </a:xfrm>
          <a:prstGeom prst="rect">
            <a:avLst/>
          </a:prstGeom>
          <a:noFill/>
          <a:ln w="381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85" name="CustomShape 2"/>
          <p:cNvSpPr/>
          <p:nvPr/>
        </p:nvSpPr>
        <p:spPr>
          <a:xfrm>
            <a:off x="1184040" y="1364760"/>
            <a:ext cx="2427480" cy="2353320"/>
          </a:xfrm>
          <a:prstGeom prst="rect">
            <a:avLst/>
          </a:prstGeom>
          <a:noFill/>
          <a:ln w="381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86" name="CustomShape 3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MPI (Message Passing Interface)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87" name="CustomShape 4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CCF9E80-6408-4A43-AD8F-F6C07E5986B4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15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88" name="CustomShape 5"/>
          <p:cNvSpPr/>
          <p:nvPr/>
        </p:nvSpPr>
        <p:spPr>
          <a:xfrm>
            <a:off x="1471320" y="1455120"/>
            <a:ext cx="1917720" cy="186192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89" name="CustomShape 6"/>
          <p:cNvSpPr/>
          <p:nvPr/>
        </p:nvSpPr>
        <p:spPr>
          <a:xfrm>
            <a:off x="5905080" y="1455120"/>
            <a:ext cx="1917720" cy="186192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90" name="CustomShape 7"/>
          <p:cNvSpPr/>
          <p:nvPr/>
        </p:nvSpPr>
        <p:spPr>
          <a:xfrm>
            <a:off x="1628640" y="1575720"/>
            <a:ext cx="1556280" cy="39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process 0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1" name="CustomShape 8"/>
          <p:cNvSpPr/>
          <p:nvPr/>
        </p:nvSpPr>
        <p:spPr>
          <a:xfrm>
            <a:off x="6086160" y="1575720"/>
            <a:ext cx="1556280" cy="39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process 1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2" name="CustomShape 9"/>
          <p:cNvSpPr/>
          <p:nvPr/>
        </p:nvSpPr>
        <p:spPr>
          <a:xfrm>
            <a:off x="1848960" y="3318120"/>
            <a:ext cx="109764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computer 0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3" name="CustomShape 10"/>
          <p:cNvSpPr/>
          <p:nvPr/>
        </p:nvSpPr>
        <p:spPr>
          <a:xfrm>
            <a:off x="6315480" y="3318120"/>
            <a:ext cx="109764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computer 1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4" name="CustomShape 11"/>
          <p:cNvSpPr/>
          <p:nvPr/>
        </p:nvSpPr>
        <p:spPr>
          <a:xfrm>
            <a:off x="1962360" y="1877400"/>
            <a:ext cx="74988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1" strike="noStrike" spc="-1">
                <a:solidFill>
                  <a:srgbClr val="000000"/>
                </a:solidFill>
                <a:latin typeface="Proxima Nova"/>
                <a:ea typeface="Proxima Nova"/>
              </a:rPr>
              <a:t>data xyz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5" name="CustomShape 12"/>
          <p:cNvSpPr/>
          <p:nvPr/>
        </p:nvSpPr>
        <p:spPr>
          <a:xfrm>
            <a:off x="2731680" y="2328480"/>
            <a:ext cx="35488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FF5252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496" name="Google Shape;476;g22eae1f4d4d_2_0"/>
          <p:cNvPicPr/>
          <p:nvPr/>
        </p:nvPicPr>
        <p:blipFill>
          <a:blip r:embed="rId3"/>
          <a:stretch/>
        </p:blipFill>
        <p:spPr>
          <a:xfrm>
            <a:off x="3807360" y="1635120"/>
            <a:ext cx="1647360" cy="1183320"/>
          </a:xfrm>
          <a:prstGeom prst="rect">
            <a:avLst/>
          </a:prstGeom>
          <a:ln>
            <a:noFill/>
          </a:ln>
        </p:spPr>
      </p:pic>
      <p:sp>
        <p:nvSpPr>
          <p:cNvPr id="497" name="CustomShape 13"/>
          <p:cNvSpPr/>
          <p:nvPr/>
        </p:nvSpPr>
        <p:spPr>
          <a:xfrm>
            <a:off x="6489360" y="1899720"/>
            <a:ext cx="74988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1" strike="noStrike" spc="-1">
                <a:solidFill>
                  <a:srgbClr val="000000"/>
                </a:solidFill>
                <a:latin typeface="Proxima Nova"/>
                <a:ea typeface="Proxima Nova"/>
              </a:rPr>
              <a:t>data </a:t>
            </a:r>
            <a:r>
              <a:rPr lang="da-DK" sz="1400" b="1" strike="noStrike" spc="-1">
                <a:solidFill>
                  <a:srgbClr val="FFFFFF"/>
                </a:solidFill>
                <a:latin typeface="Proxima Nova"/>
                <a:ea typeface="Proxima Nova"/>
              </a:rPr>
              <a:t>xyz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8" name="CustomShape 14"/>
          <p:cNvSpPr/>
          <p:nvPr/>
        </p:nvSpPr>
        <p:spPr>
          <a:xfrm>
            <a:off x="159480" y="3969000"/>
            <a:ext cx="8312400" cy="109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marL="457200" indent="-32328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lang="da-DK" sz="15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MPI is a standard for passing data ("messages") between processes.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lang="da-DK" sz="15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OpenMPI/MPICH/… are C-libraries following the MPI standard.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lang="da-DK" sz="15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mpi4py allows you to use these libraries from Python to communicate between processes.</a:t>
            </a:r>
            <a:endParaRPr lang="en-US" sz="15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1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Why (not) MPI?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500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indent="-35496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high-level of flexibility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high performance (when used correctly)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leverage the combined power of thousands of computers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pos="0" algn="l"/>
              </a:tabLst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cognitive overhead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pos="0" algn="l"/>
              </a:tabLst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difficult to use effectively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pos="0" algn="l"/>
              </a:tabLst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debugging </a:t>
            </a:r>
            <a:r>
              <a:rPr lang="da-DK" sz="2000" b="0" strike="sngStrike" spc="-1">
                <a:solidFill>
                  <a:srgbClr val="616161"/>
                </a:solidFill>
                <a:latin typeface="Proxima Nova"/>
                <a:ea typeface="Proxima Nova"/>
              </a:rPr>
              <a:t>can</a:t>
            </a: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is a nightmare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501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EBA7B06C-7DE3-4AEC-9031-4994F24DA5C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16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502" name="Google Shape;486;g22eae1f4d4d_2_78"/>
          <p:cNvPicPr/>
          <p:nvPr/>
        </p:nvPicPr>
        <p:blipFill>
          <a:blip r:embed="rId2"/>
          <a:stretch/>
        </p:blipFill>
        <p:spPr>
          <a:xfrm>
            <a:off x="7636320" y="1600560"/>
            <a:ext cx="772560" cy="782640"/>
          </a:xfrm>
          <a:prstGeom prst="rect">
            <a:avLst/>
          </a:prstGeom>
          <a:ln>
            <a:noFill/>
          </a:ln>
        </p:spPr>
      </p:pic>
      <p:sp>
        <p:nvSpPr>
          <p:cNvPr id="503" name="CustomShape 4"/>
          <p:cNvSpPr/>
          <p:nvPr/>
        </p:nvSpPr>
        <p:spPr>
          <a:xfrm>
            <a:off x="5122080" y="4667400"/>
            <a:ext cx="2299320" cy="57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(pictured: typical MPI user)</a:t>
            </a:r>
            <a:endParaRPr lang="en-US" sz="1300" b="0" strike="noStrike" spc="-1">
              <a:latin typeface="Arial"/>
            </a:endParaRPr>
          </a:p>
        </p:txBody>
      </p:sp>
      <p:pic>
        <p:nvPicPr>
          <p:cNvPr id="504" name="Google Shape;488;g22eae1f4d4d_2_78"/>
          <p:cNvPicPr/>
          <p:nvPr/>
        </p:nvPicPr>
        <p:blipFill>
          <a:blip r:embed="rId3"/>
          <a:stretch/>
        </p:blipFill>
        <p:spPr>
          <a:xfrm>
            <a:off x="4461480" y="2720880"/>
            <a:ext cx="3620160" cy="204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1971</TotalTime>
  <Words>553</Words>
  <Application>Microsoft Office PowerPoint</Application>
  <PresentationFormat>On-screen Show (16:9)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Consolas</vt:lpstr>
      <vt:lpstr>Proxima Nova</vt:lpstr>
      <vt:lpstr>StarSymbol</vt:lpstr>
      <vt:lpstr>Symbol</vt:lpstr>
      <vt:lpstr>Times New Roman</vt:lpstr>
      <vt:lpstr>Wingdings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 slide</vt:lpstr>
      <vt:lpstr>Add other parallelization tools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Jennifer Rinker</dc:creator>
  <dc:description/>
  <cp:lastModifiedBy>Jenni Rinker</cp:lastModifiedBy>
  <cp:revision>8</cp:revision>
  <dcterms:modified xsi:type="dcterms:W3CDTF">2024-08-29T06:50:50Z</dcterms:modified>
  <dc:language>en-US</dc:language>
</cp:coreProperties>
</file>