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23"/>
  </p:notesMasterIdLst>
  <p:sldIdLst>
    <p:sldId id="256" r:id="rId4"/>
    <p:sldId id="301" r:id="rId5"/>
    <p:sldId id="288" r:id="rId6"/>
    <p:sldId id="302" r:id="rId7"/>
    <p:sldId id="307" r:id="rId8"/>
    <p:sldId id="303" r:id="rId9"/>
    <p:sldId id="306" r:id="rId10"/>
    <p:sldId id="289" r:id="rId11"/>
    <p:sldId id="290" r:id="rId12"/>
    <p:sldId id="308" r:id="rId13"/>
    <p:sldId id="291" r:id="rId14"/>
    <p:sldId id="309" r:id="rId15"/>
    <p:sldId id="292" r:id="rId16"/>
    <p:sldId id="310" r:id="rId17"/>
    <p:sldId id="294" r:id="rId18"/>
    <p:sldId id="295" r:id="rId19"/>
    <p:sldId id="296" r:id="rId20"/>
    <p:sldId id="297" r:id="rId21"/>
    <p:sldId id="298" r:id="rId2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byszek Jedrzejewski-Szmek" initials="ZJ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0962F4-CA93-4A9B-B4D0-E698CEDA8BBA}" v="6" dt="2024-08-27T12:44:11.7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1484" autoAdjust="0"/>
  </p:normalViewPr>
  <p:slideViewPr>
    <p:cSldViewPr snapToGrid="0">
      <p:cViewPr varScale="1">
        <p:scale>
          <a:sx n="94" d="100"/>
          <a:sy n="94" d="100"/>
        </p:scale>
        <p:origin x="4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 Rinker" userId="124ba022-7f23-46a5-825e-2aa1e5930562" providerId="ADAL" clId="{750962F4-CA93-4A9B-B4D0-E698CEDA8BBA}"/>
    <pc:docChg chg="undo redo custSel addSld delSld modSld">
      <pc:chgData name="Jenni Rinker" userId="124ba022-7f23-46a5-825e-2aa1e5930562" providerId="ADAL" clId="{750962F4-CA93-4A9B-B4D0-E698CEDA8BBA}" dt="2024-08-27T12:44:11.727" v="321" actId="20577"/>
      <pc:docMkLst>
        <pc:docMk/>
      </pc:docMkLst>
      <pc:sldChg chg="modSp">
        <pc:chgData name="Jenni Rinker" userId="124ba022-7f23-46a5-825e-2aa1e5930562" providerId="ADAL" clId="{750962F4-CA93-4A9B-B4D0-E698CEDA8BBA}" dt="2024-08-27T12:44:11.727" v="321" actId="20577"/>
        <pc:sldMkLst>
          <pc:docMk/>
          <pc:sldMk cId="0" sldId="265"/>
        </pc:sldMkLst>
        <pc:spChg chg="mod">
          <ac:chgData name="Jenni Rinker" userId="124ba022-7f23-46a5-825e-2aa1e5930562" providerId="ADAL" clId="{750962F4-CA93-4A9B-B4D0-E698CEDA8BBA}" dt="2024-08-27T12:44:11.727" v="321" actId="20577"/>
          <ac:spMkLst>
            <pc:docMk/>
            <pc:sldMk cId="0" sldId="265"/>
            <ac:spMk id="306" creationId="{00000000-0000-0000-0000-000000000000}"/>
          </ac:spMkLst>
        </pc:spChg>
      </pc:sldChg>
      <pc:sldChg chg="modSp modNotes">
        <pc:chgData name="Jenni Rinker" userId="124ba022-7f23-46a5-825e-2aa1e5930562" providerId="ADAL" clId="{750962F4-CA93-4A9B-B4D0-E698CEDA8BBA}" dt="2024-08-27T11:38:28.384" v="1" actId="13926"/>
        <pc:sldMkLst>
          <pc:docMk/>
          <pc:sldMk cId="0" sldId="269"/>
        </pc:sldMkLst>
        <pc:spChg chg="mod">
          <ac:chgData name="Jenni Rinker" userId="124ba022-7f23-46a5-825e-2aa1e5930562" providerId="ADAL" clId="{750962F4-CA93-4A9B-B4D0-E698CEDA8BBA}" dt="2024-08-27T11:38:28.384" v="1" actId="13926"/>
          <ac:spMkLst>
            <pc:docMk/>
            <pc:sldMk cId="0" sldId="269"/>
            <ac:spMk id="331" creationId="{00000000-0000-0000-0000-000000000000}"/>
          </ac:spMkLst>
        </pc:spChg>
      </pc:sldChg>
      <pc:sldChg chg="modSp new mod modClrScheme chgLayout">
        <pc:chgData name="Jenni Rinker" userId="124ba022-7f23-46a5-825e-2aa1e5930562" providerId="ADAL" clId="{750962F4-CA93-4A9B-B4D0-E698CEDA8BBA}" dt="2024-08-27T11:55:57.201" v="317" actId="700"/>
        <pc:sldMkLst>
          <pc:docMk/>
          <pc:sldMk cId="3797130979" sldId="299"/>
        </pc:sldMkLst>
        <pc:spChg chg="mod ord">
          <ac:chgData name="Jenni Rinker" userId="124ba022-7f23-46a5-825e-2aa1e5930562" providerId="ADAL" clId="{750962F4-CA93-4A9B-B4D0-E698CEDA8BBA}" dt="2024-08-27T11:55:57.201" v="317" actId="700"/>
          <ac:spMkLst>
            <pc:docMk/>
            <pc:sldMk cId="3797130979" sldId="299"/>
            <ac:spMk id="2" creationId="{0CB4C03D-604C-9141-7FB3-3B059DB2CD1F}"/>
          </ac:spMkLst>
        </pc:spChg>
        <pc:spChg chg="mod">
          <ac:chgData name="Jenni Rinker" userId="124ba022-7f23-46a5-825e-2aa1e5930562" providerId="ADAL" clId="{750962F4-CA93-4A9B-B4D0-E698CEDA8BBA}" dt="2024-08-27T11:55:57.201" v="317" actId="700"/>
          <ac:spMkLst>
            <pc:docMk/>
            <pc:sldMk cId="3797130979" sldId="299"/>
            <ac:spMk id="3" creationId="{1104435B-EE22-A653-7E89-2C7FC2FBD4FD}"/>
          </ac:spMkLst>
        </pc:spChg>
      </pc:sldChg>
      <pc:sldChg chg="modSp new mod">
        <pc:chgData name="Jenni Rinker" userId="124ba022-7f23-46a5-825e-2aa1e5930562" providerId="ADAL" clId="{750962F4-CA93-4A9B-B4D0-E698CEDA8BBA}" dt="2024-08-27T11:55:51.320" v="316" actId="13926"/>
        <pc:sldMkLst>
          <pc:docMk/>
          <pc:sldMk cId="1353547628" sldId="300"/>
        </pc:sldMkLst>
        <pc:spChg chg="mod">
          <ac:chgData name="Jenni Rinker" userId="124ba022-7f23-46a5-825e-2aa1e5930562" providerId="ADAL" clId="{750962F4-CA93-4A9B-B4D0-E698CEDA8BBA}" dt="2024-08-27T11:55:51.320" v="316" actId="13926"/>
          <ac:spMkLst>
            <pc:docMk/>
            <pc:sldMk cId="1353547628" sldId="300"/>
            <ac:spMk id="2" creationId="{FBE3E599-EE22-1B05-46E5-44B3D2BB0548}"/>
          </ac:spMkLst>
        </pc:spChg>
        <pc:spChg chg="mod">
          <ac:chgData name="Jenni Rinker" userId="124ba022-7f23-46a5-825e-2aa1e5930562" providerId="ADAL" clId="{750962F4-CA93-4A9B-B4D0-E698CEDA8BBA}" dt="2024-08-27T11:55:48.431" v="315" actId="20577"/>
          <ac:spMkLst>
            <pc:docMk/>
            <pc:sldMk cId="1353547628" sldId="300"/>
            <ac:spMk id="3" creationId="{290E2DFC-6061-5C49-A531-C4722C88174F}"/>
          </ac:spMkLst>
        </pc:spChg>
      </pc:sldChg>
      <pc:sldChg chg="new del">
        <pc:chgData name="Jenni Rinker" userId="124ba022-7f23-46a5-825e-2aa1e5930562" providerId="ADAL" clId="{750962F4-CA93-4A9B-B4D0-E698CEDA8BBA}" dt="2024-08-27T11:54:54.326" v="196" actId="47"/>
        <pc:sldMkLst>
          <pc:docMk/>
          <pc:sldMk cId="2746303013" sldId="300"/>
        </pc:sldMkLst>
      </pc:sldChg>
      <pc:sldChg chg="modSp new del mod">
        <pc:chgData name="Jenni Rinker" userId="124ba022-7f23-46a5-825e-2aa1e5930562" providerId="ADAL" clId="{750962F4-CA93-4A9B-B4D0-E698CEDA8BBA}" dt="2024-08-27T11:55:38.745" v="272" actId="2696"/>
        <pc:sldMkLst>
          <pc:docMk/>
          <pc:sldMk cId="1322448293" sldId="301"/>
        </pc:sldMkLst>
        <pc:spChg chg="mod">
          <ac:chgData name="Jenni Rinker" userId="124ba022-7f23-46a5-825e-2aa1e5930562" providerId="ADAL" clId="{750962F4-CA93-4A9B-B4D0-E698CEDA8BBA}" dt="2024-08-27T11:55:36.358" v="271" actId="20577"/>
          <ac:spMkLst>
            <pc:docMk/>
            <pc:sldMk cId="1322448293" sldId="301"/>
            <ac:spMk id="2" creationId="{E19356E5-AAD3-D205-8DDD-AE621245D883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9T11:35:44.9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1 183 24575,'1726'0'0,"-1576"-12"0,-73 4 0,84-15 0,-74 9 0,-50 10 0,1 2 0,37 3 0,-41 1 0,0-2 0,63-9 0,-33 1 0,1 3 0,112 5 0,-71 2 0,717-2 0,-796 1 0,-1 2 0,1 1 0,-1 2 0,44 14 0,-4-2 0,-37-13 0,0-1 0,1-1 0,-1-2 0,45-4 0,-3 1 0,1097 2 0,-1155-1 0,0 0 0,-1-1 0,13-3 0,27-4 0,271 5 0,-176 6 0,1099-2 0,-1122-11 0,-3 0 0,-12 1 0,-72 6 0,39-1 0,-52 5 0,0-1 0,0-1 0,34-7 0,-30 4 0,42-1 0,-4 0 0,-27 1 0,213-34 0,-225 35 0,0 1 0,47 1 0,-45 3 0,0-2 0,31-5 0,10-3 0,1 4 0,102 5 0,-68 2 0,-89-1 0,1 0 0,24 7 0,-24-5 0,1 0 0,18 1 0,0-3 0,66 10 0,-74-7-455,0-1 0,36-1 0,-47-2-6371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9T11:36:05.2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0 190 24575,'396'28'0,"-54"-1"0,83-6 0,-277-14 0,182 4 0,484-11 0,-655 10 0,-6 0 0,1333-11 0,-1482 1 0,0 0 0,0 0 0,0-1 0,0 1 0,0-1 0,0 0 0,0 0 0,0-1 0,-1 1 0,1-1 0,0 1 0,-1-1 0,1 0 0,-1-1 0,0 1 0,1-1 0,-1 1 0,-1-1 0,5-4 0,-4 4 0,1 0 0,0 1 0,0-1 0,0 1 0,0 0 0,0 0 0,1 0 0,-1 0 0,1 1 0,-1 0 0,1 0 0,0 0 0,5 0 0,10 0 0,38 2 0,-23 1 0,584-1 0,-602-2 0,0 0 0,24-7 0,-23 5 0,36-3 0,-6 5 0,-6 1 0,70-10 0,51-9 0,-118 14 0,52 0 0,-65 5 0,1-2 0,-1 0 0,0-3 0,33-8 0,-40 7 0,36-3 0,-36 5 0,39-9 0,-39 7 0,2 0 0,-1 2 0,42-2 0,82 7 0,-54 1 0,-1-1 0,107-3 0,-119-6 0,31-2 0,980 11 0,-1079 0 0,-1 0 0,24 6 0,-22-4 0,0 0 0,16 0 0,16 1 0,0 1 0,82 21 0,-114-22 0,3 1 0,0 0 0,0-2 0,0 0 0,20 0 0,-6-4 0,0 2 0,53 9 0,45 10 0,-98-16 0,-1-1 0,0-2 0,35-2 0,52 1 0,-57 9 0,-38-5 0,40 2 0,369-7 0,-419 0 0,1 0 0,23-6 0,-22 3 0,0 2 0,16-2 0,445 3 0,-232 3 0,545-2 0,-757-2 0,40-6 0,-39 3 0,36 0 0,35 7 0,82-4 0,-71-17 0,-17 2 0,-66 10 0,0 1 0,62-2 0,1011 10 0,-613-3 0,-487 1 0,-1-1 0,1 1 0,-1-1 0,1-1 0,-1 1 0,0-1 0,0 0 0,1 0 0,6-4 0,12-5 0,-15 8 0,1 0 0,-1 1 0,1 0 0,0 1 0,15-1 0,23-3 0,141-28 0,-172 29 0,0-2 0,20-9 0,-26 10 0,1 0 0,0 1 0,0 0 0,0 1 0,1 0 0,14-1 0,-10 4 0,1 0 0,-1 1 0,1 2 0,28 6 0,69 26 0,-44-12 0,-51-16 0,0 2 0,0 0 0,-1 1 0,-1 1 0,0 1 0,0 0 0,18 18 0,-22-17 0,23 25 0,-27-25 0,2-1 0,24 21 0,-25-26 0,-1 0 0,1 0 0,0-1 0,1 0 0,-1-1 0,1 0 0,0-1 0,0 0 0,1-1 0,-1-1 0,1 0 0,0 0 0,-1-1 0,14-1 0,75 0 0,83-2 0,-112-8 0,-45 6 0,41-2 0,-39 5 0,33-7 0,-34 4 0,40-1 0,422 6 0,-472-2 0,0-1 0,24-5 0,-22 3 0,32-2 0,89 8 0,57-4 0,-104-16 0,-86 16 0,0 0 0,0-1 0,-1 1 0,14-9 0,22-6 0,-41 16-136,1 0-1,-1 1 1,0-1-1,1 0 1,-1 0-1,0-1 1,0 1-1,0 0 0,3-3 1,2-4-6690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9T11:36:13.7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1 132 24575,'4442'0'0,"-4424"-1"0,0 0 0,24-6 0,-23 3 0,33-2 0,-11 5 0,-9 1 0,-1-2 0,38-6 0,-45 5 0,1 0 0,26 2 0,-32 1 0,0-1 0,1 0 0,-1-2 0,30-7 0,-16 0 0,0 0 0,1 3 0,0 1 0,0 1 0,52 0 0,-58 4 0,43-7 0,-41 4 0,34-1 0,1391 4 0,-689 2 0,-762-1-124,0 0 0,0 0 0,0 0 0,0-1 0,0 1 0,0-1-1,0 0 1,-1-1 0,1 1 0,6-3 0,2-5-6702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9T11:36:20.7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79 24575,'42'-3'0,"0"-1"0,-1-2 0,61-17 0,38-6 0,-29 19 0,200 7 0,-148 5 0,611-2 0,-747 2 0,0 0 0,0 2 0,27 8 0,-27-6 0,-1-1 0,1-1 0,28 0 0,4-4 0,21-1 0,98 12 0,-90-3 0,135-7 0,-104-3 0,342 3 0,-444 0 0,0 0 0,0 2 0,0 0 0,20 7 0,-16-4 0,39 6 0,-1-6 0,133 9 0,-67-6 0,-1 1 0,748-11 0,-843 3 0,38 6 0,21 1 0,-68-9 0,1 1 0,-1 1 0,25 6 0,123 30 0,-126-28 0,0-3 0,74 4 0,88-11 0,-87-2 0,1192 2 0,-1287-1 0,0-2 0,1 0 0,31-10 0,27-4 0,-30 8 0,52-17 0,-61 15 0,-14 5 0,38-3 0,-4 0 0,-13 4 0,0 1 0,82 5 0,-41 1 0,8 0 0,105-5 0,-143-6 0,-39 5 0,37-2 0,408 5 0,-224 3 0,-208-5-1365,-22-1-5461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9T11:36:29.8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59 24575,'62'-2'0,"65"-10"0,-60 6 0,105 6 0,-72 2 0,-33-1 0,73-3 0,-124 0 0,1-1 0,29-10 0,-30 7 0,1 2 0,27-4 0,181 4 0,-121 6 0,-66-2 0,2-1 0,1 2 0,70 11 0,-4 0 0,-34-5 0,87 15 0,-69-17 0,-68-5 0,-1 0 0,1 2 0,31 6 0,-36-4 0,0-2 0,1 0 0,21-1 0,-19-1 0,-1 1 0,25 4 0,-11 1 0,47 0 0,-47-4 0,43 7 0,-8 2 0,1-3 0,110 0 0,1021-9 0,-614 1 0,-577 1 0,-1 0 0,1 1 0,-1 0 0,1 0 0,-1 1 0,13 5 0,-12-4 0,0 0 0,1-1 0,-1 0 0,21 2 0,53 4 0,37 2 0,747-12 0,-847 0 0,0-1 0,21-5 0,-20 3 0,40-2 0,41 8 0,76-4 0,-118-7 0,-37 5 0,35-2 0,216 6 0,-129 1 0,-126-2 0,-1-1 0,20-5 0,-18 3 0,30-1 0,-44 4 0,0 0 0,-1 0 0,1-1 0,0 0 0,-1 0 0,1 0 0,7-5 0,-7 3 0,1 1 0,0 0 0,0 1 0,14-4 0,34 2 0,99 4 0,-61 2 0,1293-2 0,-1364-1 0,39-7 0,-38 4 0,37-2 0,13 8 0,58-4 0,-117-1-1365,-3-1-5461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move the slide</a:t>
            </a:r>
          </a:p>
        </p:txBody>
      </p:sp>
      <p:sp>
        <p:nvSpPr>
          <p:cNvPr id="27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27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27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27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27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A5865A5E-D1CD-4523-BF44-176C45C54304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Concurrent: multiple tasks make progress at the same time. Parallel: two threads at the same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5865A5E-D1CD-4523-BF44-176C45C54304}" type="slidenum">
              <a:rPr lang="en-US" sz="1400" b="0" strike="noStrike" spc="-1" smtClean="0">
                <a:latin typeface="Times New Roman"/>
              </a:rPr>
              <a:t>6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68381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Concurrent: multiple tasks make progress at the same time. Parallel: two threads at the same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5865A5E-D1CD-4523-BF44-176C45C54304}" type="slidenum">
              <a:rPr lang="en-US" sz="1400" b="0" strike="noStrike" spc="-1" smtClean="0">
                <a:latin typeface="Times New Roman"/>
              </a:rPr>
              <a:t>7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98617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7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1"/>
          <p:cNvSpPr/>
          <p:nvPr/>
        </p:nvSpPr>
        <p:spPr>
          <a:xfrm>
            <a:off x="0" y="2998080"/>
            <a:ext cx="91432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0" y="5045760"/>
            <a:ext cx="9143280" cy="97200"/>
          </a:xfrm>
          <a:prstGeom prst="rect">
            <a:avLst/>
          </a:prstGeom>
          <a:solidFill>
            <a:srgbClr val="63D29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" name="PlaceHolder 2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7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0" y="2998080"/>
            <a:ext cx="91432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PlaceHolder 2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3.xml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mpi4py/mpi4py/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spark.apache.org/docs/latest/api/python/index.html" TargetMode="External"/><Relationship Id="rId3" Type="http://schemas.openxmlformats.org/officeDocument/2006/relationships/hyperlink" Target="https://snakemake.readthedocs.io/en/stable/index.html" TargetMode="External"/><Relationship Id="rId7" Type="http://schemas.openxmlformats.org/officeDocument/2006/relationships/hyperlink" Target="https://www.bodo.ai/" TargetMode="External"/><Relationship Id="rId2" Type="http://schemas.openxmlformats.org/officeDocument/2006/relationships/hyperlink" Target="https://www.dask.org/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github.com/modin-project/modin" TargetMode="External"/><Relationship Id="rId5" Type="http://schemas.openxmlformats.org/officeDocument/2006/relationships/hyperlink" Target="https://github.com/ray-project/ray" TargetMode="External"/><Relationship Id="rId4" Type="http://schemas.openxmlformats.org/officeDocument/2006/relationships/hyperlink" Target="https://ipyparallel.readthedocs.io/en/latest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masnun.rocks/2016/10/06/async-python-the-different-forms-of-concurrency/" TargetMode="External"/><Relationship Id="rId2" Type="http://schemas.openxmlformats.org/officeDocument/2006/relationships/hyperlink" Target="https://lwn.net/Articles/985041/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tonybaloney.github.io/posts/sub-interpreter-web-workers.html" TargetMode="External"/><Relationship Id="rId4" Type="http://schemas.openxmlformats.org/officeDocument/2006/relationships/hyperlink" Target="https://www.zenrows.com/blog/asynchronous-web-scraping-python#scrape-multiple-pages-asynchronously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CustomShape 1"/>
          <p:cNvSpPr/>
          <p:nvPr/>
        </p:nvSpPr>
        <p:spPr>
          <a:xfrm>
            <a:off x="311760" y="15912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da-DK" sz="2800" b="0" i="0" u="none" strike="noStrike" kern="1200" cap="none" spc="-1" normalizeH="0" baseline="0" noProof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Outline</a:t>
            </a:r>
            <a:endParaRPr kumimoji="0" lang="en-US" sz="28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283" name="CustomShape 2"/>
          <p:cNvSpPr/>
          <p:nvPr/>
        </p:nvSpPr>
        <p:spPr>
          <a:xfrm>
            <a:off x="311760" y="1125481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Processes, threads and THE GIL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Hands-on investigations of embarrassingly parallel problems</a:t>
            </a:r>
          </a:p>
          <a:p>
            <a:pPr marL="914400" marR="0" lvl="1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Multithreading with NumPy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914400" marR="0" lvl="1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The </a:t>
            </a: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Consolas" panose="020B0609020204030204" pitchFamily="49" charset="0"/>
                <a:ea typeface="DejaVu Sans"/>
                <a:cs typeface="DejaVu Sans"/>
              </a:rPr>
              <a:t>multiprocessing</a:t>
            </a: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 package</a:t>
            </a:r>
          </a:p>
          <a:p>
            <a:pPr marL="914400" marR="0" lvl="1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Blending processes and threads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Going further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Wrap-up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284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DB693DE9-5C02-4108-92A6-C6816120E419}" type="slidenum">
              <a:rPr kumimoji="0" lang="da-DK" sz="1000" b="0" i="0" u="none" strike="noStrike" kern="1200" cap="none" spc="-1" normalizeH="0" baseline="0" noProof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2</a:t>
            </a:fld>
            <a:endParaRPr kumimoji="0" lang="en-US" sz="10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C4C488C-1D7C-72E1-B453-CBE5F51DD7AD}"/>
                  </a:ext>
                </a:extLst>
              </p14:cNvPr>
              <p14:cNvContentPartPr/>
              <p14:nvPr/>
            </p14:nvContentPartPr>
            <p14:xfrm>
              <a:off x="783600" y="1313029"/>
              <a:ext cx="3381480" cy="65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C4C488C-1D7C-72E1-B453-CBE5F51DD7A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4960" y="1304029"/>
                <a:ext cx="339912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8F406AD-5302-9BCC-D7BB-11F8F4C090BB}"/>
                  </a:ext>
                </a:extLst>
              </p14:cNvPr>
              <p14:cNvContentPartPr/>
              <p14:nvPr/>
            </p14:nvContentPartPr>
            <p14:xfrm>
              <a:off x="779000" y="1780840"/>
              <a:ext cx="6142320" cy="1234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8F406AD-5302-9BCC-D7BB-11F8F4C090B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0000" y="1772200"/>
                <a:ext cx="615996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54495FA-7D6E-4FC8-C7D1-2C7B81F2649D}"/>
                  </a:ext>
                </a:extLst>
              </p14:cNvPr>
              <p14:cNvContentPartPr/>
              <p14:nvPr/>
            </p14:nvContentPartPr>
            <p14:xfrm>
              <a:off x="1300280" y="2289160"/>
              <a:ext cx="2779200" cy="47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54495FA-7D6E-4FC8-C7D1-2C7B81F2649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91640" y="2280160"/>
                <a:ext cx="279684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5F9D90F-1BA5-6964-924B-F641572B1547}"/>
                  </a:ext>
                </a:extLst>
              </p14:cNvPr>
              <p14:cNvContentPartPr/>
              <p14:nvPr/>
            </p14:nvContentPartPr>
            <p14:xfrm>
              <a:off x="1306760" y="2742040"/>
              <a:ext cx="3282480" cy="83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5F9D90F-1BA5-6964-924B-F641572B154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98120" y="2733400"/>
                <a:ext cx="330012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0E8124B-C012-86D0-D2F1-5753FDF0C96B}"/>
                  </a:ext>
                </a:extLst>
              </p14:cNvPr>
              <p14:cNvContentPartPr/>
              <p14:nvPr/>
            </p14:nvContentPartPr>
            <p14:xfrm>
              <a:off x="1286960" y="3209680"/>
              <a:ext cx="3281760" cy="691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0E8124B-C012-86D0-D2F1-5753FDF0C96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77960" y="3200680"/>
                <a:ext cx="3299400" cy="86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CustomShape 1"/>
          <p:cNvSpPr/>
          <p:nvPr/>
        </p:nvSpPr>
        <p:spPr>
          <a:xfrm>
            <a:off x="510480" y="2057400"/>
            <a:ext cx="8122320" cy="77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36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Going further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422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06285A8B-FE33-454A-93D7-9AF8B775A2EB}" type="slidenum">
              <a:rPr lang="da-DK" sz="10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3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800" b="0" i="0" u="none" strike="noStrike" kern="1200" cap="none" spc="-1" normalizeH="0" baseline="0" dirty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Topics</a:t>
            </a:r>
            <a:endParaRPr kumimoji="0" lang="en-US" sz="2800" b="0" i="0" u="none" strike="noStrike" kern="1200" cap="none" spc="-1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468" name="CustomShape 2"/>
          <p:cNvSpPr/>
          <p:nvPr/>
        </p:nvSpPr>
        <p:spPr>
          <a:xfrm>
            <a:off x="311760" y="1152360"/>
            <a:ext cx="8519760" cy="37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kumimoji="0" lang="en-US" sz="1800" b="0" i="0" u="none" strike="noStrike" kern="1200" cap="none" spc="-1" normalizeH="0" baseline="0" dirty="0" err="1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Courier New" panose="02070309020205020404" pitchFamily="49" charset="0"/>
                <a:ea typeface="Proxima Nova"/>
                <a:cs typeface="Courier New" panose="02070309020205020404" pitchFamily="49" charset="0"/>
              </a:rPr>
              <a:t>Asyncio</a:t>
            </a:r>
            <a:r>
              <a:rPr kumimoji="0" lang="en-US" sz="1800" b="0" i="0" u="none" strike="noStrike" kern="1200" cap="none" spc="-1" normalizeH="0" baseline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 and coroutines</a:t>
            </a: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endParaRPr lang="en-US" spc="-1" dirty="0">
              <a:solidFill>
                <a:srgbClr val="616161"/>
              </a:solidFill>
              <a:latin typeface="Proxima Nova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lang="en-US" spc="-1" dirty="0">
                <a:solidFill>
                  <a:srgbClr val="616161"/>
                </a:solidFill>
                <a:latin typeface="Proxima Nova"/>
                <a:ea typeface="DejaVu Sans"/>
                <a:cs typeface="DejaVu Sans"/>
              </a:rPr>
              <a:t>The near-future: sub-interpreters</a:t>
            </a: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endParaRPr kumimoji="0" lang="en-US" sz="1800" b="0" i="0" u="none" strike="noStrike" kern="1200" cap="none" spc="-1" normalizeH="0" baseline="0" dirty="0">
              <a:ln>
                <a:noFill/>
              </a:ln>
              <a:solidFill>
                <a:srgbClr val="616161"/>
              </a:solidFill>
              <a:effectLst/>
              <a:uLnTx/>
              <a:uFillTx/>
              <a:latin typeface="Proxima Nova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kumimoji="0" lang="en-US" sz="1800" b="0" i="0" u="none" strike="noStrike" kern="1200" cap="none" spc="-1" normalizeH="0" baseline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Larger-than-memory problems</a:t>
            </a: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endParaRPr lang="en-US" spc="-1" dirty="0">
              <a:solidFill>
                <a:srgbClr val="616161"/>
              </a:solidFill>
              <a:latin typeface="Proxima Nova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kumimoji="0" lang="en-US" sz="1800" b="0" i="0" u="none" strike="noStrike" kern="1200" cap="none" spc="-1" normalizeH="0" baseline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Not-embarrassingly-parallel problems</a:t>
            </a: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endParaRPr kumimoji="0" lang="en-US" sz="1800" b="0" i="0" u="none" strike="noStrike" kern="1200" cap="none" spc="-1" normalizeH="0" baseline="0" dirty="0">
              <a:ln>
                <a:noFill/>
              </a:ln>
              <a:solidFill>
                <a:srgbClr val="616161"/>
              </a:solidFill>
              <a:effectLst/>
              <a:uLnTx/>
              <a:uFillTx/>
              <a:latin typeface="Proxima Nova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kumimoji="0" lang="en-US" sz="1800" b="0" i="0" u="none" strike="noStrike" kern="1200" cap="none" spc="-1" normalizeH="0" baseline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Other </a:t>
            </a:r>
            <a:r>
              <a:rPr lang="en-US" spc="-1" dirty="0">
                <a:solidFill>
                  <a:srgbClr val="616161"/>
                </a:solidFill>
                <a:latin typeface="Proxima Nova"/>
                <a:ea typeface="DejaVu Sans"/>
                <a:cs typeface="DejaVu Sans"/>
              </a:rPr>
              <a:t>tools</a:t>
            </a:r>
            <a:endParaRPr kumimoji="0" lang="en-US" sz="1800" b="0" i="0" u="none" strike="noStrike" kern="1200" cap="none" spc="-1" normalizeH="0" baseline="0" dirty="0">
              <a:ln>
                <a:noFill/>
              </a:ln>
              <a:solidFill>
                <a:srgbClr val="616161"/>
              </a:solidFill>
              <a:effectLst/>
              <a:uLnTx/>
              <a:uFillTx/>
              <a:latin typeface="Proxima Nova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endParaRPr lang="en-US" spc="-1" dirty="0">
              <a:solidFill>
                <a:srgbClr val="616161"/>
              </a:solidFill>
              <a:latin typeface="Proxima Nova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lang="en-US" spc="-1" dirty="0">
                <a:solidFill>
                  <a:srgbClr val="616161"/>
                </a:solidFill>
                <a:latin typeface="Proxima Nova"/>
                <a:ea typeface="DejaVu Sans"/>
                <a:cs typeface="DejaVu Sans"/>
              </a:rPr>
              <a:t>Parallelism on clusters</a:t>
            </a:r>
          </a:p>
        </p:txBody>
      </p:sp>
      <p:sp>
        <p:nvSpPr>
          <p:cNvPr id="469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DB77579F-24A8-4747-95A0-AA7B9D54C907}" type="slidenum">
              <a:rPr kumimoji="0" lang="da-DK" sz="1000" b="0" i="0" u="none" strike="noStrike" kern="1200" cap="none" spc="-1" normalizeH="0" baseline="0" noProof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4</a:t>
            </a:fld>
            <a:endParaRPr kumimoji="0" lang="en-US" sz="10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19487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800" b="0" i="0" u="none" strike="noStrike" kern="1200" cap="none" spc="-1" normalizeH="0" baseline="0" dirty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Concurrency in Python</a:t>
            </a:r>
            <a:endParaRPr kumimoji="0" lang="en-US" sz="2800" b="0" i="0" u="none" strike="noStrike" kern="1200" cap="none" spc="-1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468" name="CustomShape 2"/>
          <p:cNvSpPr/>
          <p:nvPr/>
        </p:nvSpPr>
        <p:spPr>
          <a:xfrm>
            <a:off x="311760" y="1138813"/>
            <a:ext cx="8519760" cy="37515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11484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tabLst/>
              <a:defRPr/>
            </a:pPr>
            <a:endParaRPr kumimoji="0" lang="en-US" sz="1100" b="0" i="0" u="none" strike="noStrike" kern="1200" cap="none" spc="-1" normalizeH="0" baseline="0" dirty="0">
              <a:ln>
                <a:noFill/>
              </a:ln>
              <a:solidFill>
                <a:srgbClr val="616161"/>
              </a:solidFill>
              <a:effectLst/>
              <a:uLnTx/>
              <a:uFillTx/>
              <a:latin typeface="Proxima Nova"/>
              <a:ea typeface="Proxima Nova"/>
              <a:cs typeface="DejaVu Sans"/>
            </a:endParaRPr>
          </a:p>
          <a:p>
            <a:pPr marL="11484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tabLst/>
              <a:defRPr/>
            </a:pPr>
            <a:r>
              <a:rPr lang="en-US" b="1" spc="-1" dirty="0">
                <a:solidFill>
                  <a:srgbClr val="616161"/>
                </a:solidFill>
                <a:latin typeface="Proxima Nova"/>
                <a:ea typeface="Proxima Nova"/>
                <a:cs typeface="DejaVu Sans"/>
              </a:rPr>
              <a:t>Concurrency</a:t>
            </a:r>
            <a:r>
              <a:rPr lang="en-US" spc="-1" dirty="0">
                <a:solidFill>
                  <a:srgbClr val="616161"/>
                </a:solidFill>
                <a:latin typeface="Proxima Nova"/>
                <a:ea typeface="Proxima Nova"/>
                <a:cs typeface="DejaVu Sans"/>
              </a:rPr>
              <a:t>: multiple tasks making progress at the same time.</a:t>
            </a:r>
            <a:endParaRPr lang="en-US" spc="-1" dirty="0">
              <a:solidFill>
                <a:srgbClr val="616161"/>
              </a:solidFill>
              <a:latin typeface="Proxima Nova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lang="en-US" spc="-1" dirty="0">
                <a:solidFill>
                  <a:srgbClr val="616161"/>
                </a:solidFill>
                <a:latin typeface="Proxima Nova"/>
                <a:ea typeface="DejaVu Sans"/>
                <a:cs typeface="DejaVu Sans"/>
              </a:rPr>
              <a:t>Parallelism is a type of concurrency.</a:t>
            </a:r>
          </a:p>
          <a:p>
            <a:pPr marL="11484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tabLst/>
              <a:defRPr/>
            </a:pPr>
            <a:endParaRPr kumimoji="0" lang="en-US" sz="1800" b="0" i="0" u="none" strike="noStrike" kern="1200" cap="none" spc="-1" normalizeH="0" baseline="0" dirty="0">
              <a:ln>
                <a:noFill/>
              </a:ln>
              <a:solidFill>
                <a:srgbClr val="616161"/>
              </a:solidFill>
              <a:effectLst/>
              <a:uLnTx/>
              <a:uFillTx/>
              <a:latin typeface="Proxima Nova"/>
              <a:ea typeface="Proxima Nova"/>
              <a:cs typeface="DejaVu Sans"/>
            </a:endParaRPr>
          </a:p>
          <a:p>
            <a:pPr marL="45774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-1" normalizeH="0" baseline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Multithreading (&lt;=2.3)</a:t>
            </a:r>
          </a:p>
          <a:p>
            <a:pPr marL="45774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+mj-lt"/>
              <a:buAutoNum type="arabicPeriod"/>
              <a:tabLst/>
              <a:defRPr/>
            </a:pPr>
            <a:r>
              <a:rPr lang="en-US" spc="-1" dirty="0">
                <a:solidFill>
                  <a:srgbClr val="616161"/>
                </a:solidFill>
                <a:latin typeface="Proxima Nova"/>
                <a:ea typeface="DejaVu Sans"/>
                <a:cs typeface="DejaVu Sans"/>
              </a:rPr>
              <a:t>Multiprocessing (&lt;=2.6)</a:t>
            </a:r>
          </a:p>
          <a:p>
            <a:pPr marL="45774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-1" normalizeH="0" baseline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Coroutines and </a:t>
            </a:r>
            <a:r>
              <a:rPr kumimoji="0" lang="en-US" sz="1800" b="0" i="0" u="none" strike="noStrike" kern="1200" cap="none" spc="-1" normalizeH="0" baseline="0" dirty="0" err="1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Consolas" panose="020B0609020204030204" pitchFamily="49" charset="0"/>
                <a:ea typeface="DejaVu Sans"/>
                <a:cs typeface="DejaVu Sans"/>
              </a:rPr>
              <a:t>asyncio</a:t>
            </a:r>
            <a:r>
              <a:rPr kumimoji="0" lang="en-US" sz="1800" b="0" i="0" u="none" strike="noStrike" kern="1200" cap="none" spc="-1" normalizeH="0" baseline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 (3.4)</a:t>
            </a:r>
          </a:p>
          <a:p>
            <a:pPr marL="45774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-1" normalizeH="0" baseline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Sub-interpreters (3.12)</a:t>
            </a:r>
            <a:endParaRPr lang="en-US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  <a:p>
            <a:pPr marL="11484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buClr>
                <a:srgbClr val="616161"/>
              </a:buClr>
              <a:buSzTx/>
              <a:tabLst/>
              <a:defRPr/>
            </a:pPr>
            <a:endParaRPr lang="en-US" sz="1400" i="1" spc="-1" dirty="0">
              <a:solidFill>
                <a:srgbClr val="616161"/>
              </a:solidFill>
              <a:latin typeface="Proxima Nova"/>
              <a:cs typeface="DejaVu Sans"/>
            </a:endParaRPr>
          </a:p>
          <a:p>
            <a:pPr marL="11484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tabLst/>
              <a:defRPr/>
            </a:pPr>
            <a:r>
              <a:rPr lang="en-US" sz="1400" i="1" spc="-1" dirty="0">
                <a:solidFill>
                  <a:srgbClr val="616161"/>
                </a:solidFill>
                <a:latin typeface="Proxima Nova"/>
                <a:cs typeface="DejaVu Sans"/>
              </a:rPr>
              <a:t>See [1] for more discussion.</a:t>
            </a:r>
            <a:endParaRPr lang="en-US" i="1" spc="-1" dirty="0">
              <a:solidFill>
                <a:srgbClr val="616161"/>
              </a:solidFill>
              <a:latin typeface="Proxima Nova"/>
              <a:cs typeface="DejaVu Sans"/>
            </a:endParaRPr>
          </a:p>
        </p:txBody>
      </p:sp>
      <p:sp>
        <p:nvSpPr>
          <p:cNvPr id="469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DB77579F-24A8-4747-95A0-AA7B9D54C907}" type="slidenum">
              <a:rPr kumimoji="0" lang="da-DK" sz="1000" b="0" i="0" u="none" strike="noStrike" kern="1200" cap="none" spc="-1" normalizeH="0" baseline="0" noProof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5</a:t>
            </a:fld>
            <a:endParaRPr kumimoji="0" lang="en-US" sz="10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704719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0" strike="noStrike" spc="-1" dirty="0">
                <a:solidFill>
                  <a:srgbClr val="202729"/>
                </a:solidFill>
                <a:latin typeface="Proxima Nova"/>
                <a:ea typeface="Proxima Nova"/>
              </a:rPr>
              <a:t>The </a:t>
            </a:r>
            <a:r>
              <a:rPr lang="en-US" sz="2800" b="0" strike="noStrike" spc="-1" dirty="0" err="1">
                <a:solidFill>
                  <a:srgbClr val="202729"/>
                </a:solidFill>
                <a:latin typeface="Consolas" panose="020B0609020204030204" pitchFamily="49" charset="0"/>
                <a:ea typeface="Proxima Nova"/>
              </a:rPr>
              <a:t>asyncio</a:t>
            </a:r>
            <a:r>
              <a:rPr lang="en-US" sz="2800" b="0" strike="noStrike" spc="-1" dirty="0">
                <a:solidFill>
                  <a:srgbClr val="202729"/>
                </a:solidFill>
                <a:latin typeface="Proxima Nova"/>
                <a:ea typeface="Proxima Nova"/>
              </a:rPr>
              <a:t> package</a:t>
            </a:r>
            <a:endParaRPr lang="en-US" sz="2800" b="0" strike="noStrike" spc="-1" dirty="0">
              <a:latin typeface="Arial"/>
            </a:endParaRPr>
          </a:p>
        </p:txBody>
      </p:sp>
      <p:sp>
        <p:nvSpPr>
          <p:cNvPr id="424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98BA138D-55FF-4F93-93FD-EC7EB4F350BB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6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425" name="CustomShape 3"/>
          <p:cNvSpPr/>
          <p:nvPr/>
        </p:nvSpPr>
        <p:spPr>
          <a:xfrm>
            <a:off x="211023" y="1126958"/>
            <a:ext cx="4951120" cy="36905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  <a:t>As of Python 3.4.</a:t>
            </a: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i="1" spc="-1" dirty="0">
                <a:solidFill>
                  <a:srgbClr val="616161"/>
                </a:solidFill>
                <a:latin typeface="Proxima Nova"/>
                <a:ea typeface="Proxima Nova"/>
              </a:rPr>
              <a:t>Concurrent</a:t>
            </a:r>
            <a: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  <a:t> but not </a:t>
            </a:r>
            <a:r>
              <a:rPr lang="en-US" i="1" spc="-1" dirty="0">
                <a:solidFill>
                  <a:srgbClr val="616161"/>
                </a:solidFill>
                <a:latin typeface="Proxima Nova"/>
                <a:ea typeface="Proxima Nova"/>
              </a:rPr>
              <a:t>parallel</a:t>
            </a:r>
            <a: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  <a:t>.</a:t>
            </a: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  <a:t>Single thread that can switch between tasks at points you specify.</a:t>
            </a: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  <a:t>Use case: s</a:t>
            </a: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low I/O with many connections [2].</a:t>
            </a:r>
            <a:endParaRPr lang="en-US" spc="-1" dirty="0">
              <a:solidFill>
                <a:srgbClr val="616161"/>
              </a:solidFill>
              <a:latin typeface="Proxima Nova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lang="en-US" spc="-1" dirty="0">
                <a:solidFill>
                  <a:srgbClr val="616161"/>
                </a:solidFill>
                <a:latin typeface="Proxima Nova"/>
                <a:ea typeface="DejaVu Sans"/>
                <a:cs typeface="DejaVu Sans"/>
              </a:rPr>
              <a:t>E.g., web scraping.</a:t>
            </a: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  <a:t>A bit of a learning curve.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378A44-11F2-6418-D4E2-D9EA306F10A9}"/>
              </a:ext>
            </a:extLst>
          </p:cNvPr>
          <p:cNvSpPr/>
          <p:nvPr/>
        </p:nvSpPr>
        <p:spPr>
          <a:xfrm>
            <a:off x="5262880" y="977004"/>
            <a:ext cx="3568640" cy="32495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/>
              <a:t>Pseudocode</a:t>
            </a:r>
          </a:p>
          <a:p>
            <a:pPr algn="r"/>
            <a:r>
              <a:rPr lang="en-US" sz="1200" i="1" dirty="0"/>
              <a:t>Inspired by [3]</a:t>
            </a:r>
          </a:p>
          <a:p>
            <a:r>
              <a:rPr lang="en-US" sz="1400" dirty="0"/>
              <a:t>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async def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main():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[‘www.yes.com’,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‘www.no.com’]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# asynchronously collect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#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content with 1 thread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content =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await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scrape(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# process content here...</a:t>
            </a:r>
          </a:p>
        </p:txBody>
      </p:sp>
    </p:spTree>
    <p:extLst>
      <p:ext uri="{BB962C8B-B14F-4D97-AF65-F5344CB8AC3E}">
        <p14:creationId xmlns:p14="http://schemas.microsoft.com/office/powerpoint/2010/main" val="2426160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0" strike="noStrike" spc="-1" dirty="0">
                <a:solidFill>
                  <a:srgbClr val="202729"/>
                </a:solidFill>
                <a:latin typeface="Proxima Nova"/>
                <a:ea typeface="Proxima Nova"/>
              </a:rPr>
              <a:t>Sub-interpreters.</a:t>
            </a:r>
            <a:endParaRPr lang="en-US" sz="2800" b="0" strike="noStrike" spc="-1" dirty="0">
              <a:latin typeface="Arial"/>
            </a:endParaRPr>
          </a:p>
        </p:txBody>
      </p:sp>
      <p:sp>
        <p:nvSpPr>
          <p:cNvPr id="424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98BA138D-55FF-4F93-93FD-EC7EB4F350BB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7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425" name="CustomShape 3"/>
          <p:cNvSpPr/>
          <p:nvPr/>
        </p:nvSpPr>
        <p:spPr>
          <a:xfrm>
            <a:off x="311760" y="1126958"/>
            <a:ext cx="8160840" cy="36905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200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  <a:t>Released with 3.12. Still undergoing bug fixes. [1]</a:t>
            </a: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  <a:t>Different Python interpreters within the same process.</a:t>
            </a: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Own GIL, shared memory.</a:t>
            </a: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  <a:t>Less time to spin up</a:t>
            </a:r>
            <a:b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</a:br>
            <a: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  <a:t>compared to</a:t>
            </a:r>
            <a:b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</a:br>
            <a: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  <a:t>multiprocessing [4]: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1BF5755-D044-54D3-5A10-20A516DE5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346" y="2519680"/>
            <a:ext cx="5646196" cy="2471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180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Larger-than-memory problems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24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98BA138D-55FF-4F93-93FD-EC7EB4F350BB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8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425" name="CustomShape 3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Consider a problem: calculating the mean value of each column in a numpy array, where the array is so big that you cannot hold it in memory.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Discuss for a minute with your partner: what code could you write to get around this problem?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CustomShape 1"/>
          <p:cNvSpPr/>
          <p:nvPr/>
        </p:nvSpPr>
        <p:spPr>
          <a:xfrm>
            <a:off x="311760" y="192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A pseudocode solution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27" name="CustomShape 2"/>
          <p:cNvSpPr/>
          <p:nvPr/>
        </p:nvSpPr>
        <p:spPr>
          <a:xfrm>
            <a:off x="311760" y="720360"/>
            <a:ext cx="526608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Break the array into n_chunks vertical chunks.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300" b="0" strike="noStrike" spc="-1">
                <a:solidFill>
                  <a:srgbClr val="616161"/>
                </a:solidFill>
                <a:latin typeface="Consolas"/>
                <a:ea typeface="Consolas"/>
              </a:rPr>
              <a:t>initialize mean_values to array of zeros</a:t>
            </a:r>
            <a:endParaRPr lang="en-US" sz="13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3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300" b="0" strike="noStrike" spc="-1">
                <a:solidFill>
                  <a:srgbClr val="616161"/>
                </a:solidFill>
                <a:latin typeface="Consolas"/>
                <a:ea typeface="Consolas"/>
              </a:rPr>
              <a:t>for each chunk in the array:</a:t>
            </a:r>
            <a:endParaRPr lang="en-US" sz="13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300" b="0" strike="noStrike" spc="-1">
                <a:solidFill>
                  <a:srgbClr val="616161"/>
                </a:solidFill>
                <a:latin typeface="Consolas"/>
                <a:ea typeface="Consolas"/>
              </a:rPr>
              <a:t>	load the chunk into memory</a:t>
            </a:r>
            <a:endParaRPr lang="en-US" sz="13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300" b="0" strike="noStrike" spc="-1">
                <a:solidFill>
                  <a:srgbClr val="616161"/>
                </a:solidFill>
                <a:latin typeface="Consolas"/>
                <a:ea typeface="Consolas"/>
              </a:rPr>
              <a:t>	calculate the mean values of all columns</a:t>
            </a:r>
            <a:endParaRPr lang="en-US" sz="13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300" b="0" strike="noStrike" spc="-1">
                <a:solidFill>
                  <a:srgbClr val="616161"/>
                </a:solidFill>
                <a:latin typeface="Consolas"/>
                <a:ea typeface="Consolas"/>
              </a:rPr>
              <a:t>	divide the chunk mean values by n_chunks</a:t>
            </a:r>
            <a:endParaRPr lang="en-US" sz="13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300" b="0" strike="noStrike" spc="-1">
                <a:solidFill>
                  <a:srgbClr val="616161"/>
                </a:solidFill>
                <a:latin typeface="Consolas"/>
                <a:ea typeface="Consolas"/>
              </a:rPr>
              <a:t>	add the result to mean_values</a:t>
            </a:r>
            <a:endParaRPr lang="en-US" sz="1300" b="0" strike="noStrike" spc="-1">
              <a:latin typeface="Arial"/>
            </a:endParaRPr>
          </a:p>
        </p:txBody>
      </p:sp>
      <p:sp>
        <p:nvSpPr>
          <p:cNvPr id="428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0057FB6E-751E-4240-A39C-421FD2705BF8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9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429" name="CustomShape 4"/>
          <p:cNvSpPr/>
          <p:nvPr/>
        </p:nvSpPr>
        <p:spPr>
          <a:xfrm>
            <a:off x="7318440" y="169308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0" name="CustomShape 5"/>
          <p:cNvSpPr/>
          <p:nvPr/>
        </p:nvSpPr>
        <p:spPr>
          <a:xfrm>
            <a:off x="7602120" y="169308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1" name="CustomShape 6"/>
          <p:cNvSpPr/>
          <p:nvPr/>
        </p:nvSpPr>
        <p:spPr>
          <a:xfrm>
            <a:off x="7885800" y="169308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2" name="CustomShape 7"/>
          <p:cNvSpPr/>
          <p:nvPr/>
        </p:nvSpPr>
        <p:spPr>
          <a:xfrm>
            <a:off x="8169840" y="169308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3" name="CustomShape 8"/>
          <p:cNvSpPr/>
          <p:nvPr/>
        </p:nvSpPr>
        <p:spPr>
          <a:xfrm>
            <a:off x="8453520" y="169308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4" name="CustomShape 9"/>
          <p:cNvSpPr/>
          <p:nvPr/>
        </p:nvSpPr>
        <p:spPr>
          <a:xfrm>
            <a:off x="8737200" y="169308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5" name="CustomShape 10"/>
          <p:cNvSpPr/>
          <p:nvPr/>
        </p:nvSpPr>
        <p:spPr>
          <a:xfrm>
            <a:off x="5178960" y="1332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6" name="CustomShape 11"/>
          <p:cNvSpPr/>
          <p:nvPr/>
        </p:nvSpPr>
        <p:spPr>
          <a:xfrm>
            <a:off x="5462640" y="1332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7" name="CustomShape 12"/>
          <p:cNvSpPr/>
          <p:nvPr/>
        </p:nvSpPr>
        <p:spPr>
          <a:xfrm>
            <a:off x="5746680" y="1332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8" name="CustomShape 13"/>
          <p:cNvSpPr/>
          <p:nvPr/>
        </p:nvSpPr>
        <p:spPr>
          <a:xfrm>
            <a:off x="6030360" y="1332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9" name="CustomShape 14"/>
          <p:cNvSpPr/>
          <p:nvPr/>
        </p:nvSpPr>
        <p:spPr>
          <a:xfrm>
            <a:off x="6314040" y="1332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0" name="CustomShape 15"/>
          <p:cNvSpPr/>
          <p:nvPr/>
        </p:nvSpPr>
        <p:spPr>
          <a:xfrm>
            <a:off x="6598080" y="1332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1" name="CustomShape 16"/>
          <p:cNvSpPr/>
          <p:nvPr/>
        </p:nvSpPr>
        <p:spPr>
          <a:xfrm>
            <a:off x="5178960" y="226368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2" name="CustomShape 17"/>
          <p:cNvSpPr/>
          <p:nvPr/>
        </p:nvSpPr>
        <p:spPr>
          <a:xfrm>
            <a:off x="5462640" y="226368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3" name="CustomShape 18"/>
          <p:cNvSpPr/>
          <p:nvPr/>
        </p:nvSpPr>
        <p:spPr>
          <a:xfrm>
            <a:off x="5746680" y="226368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4" name="CustomShape 19"/>
          <p:cNvSpPr/>
          <p:nvPr/>
        </p:nvSpPr>
        <p:spPr>
          <a:xfrm>
            <a:off x="6030360" y="226368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5" name="CustomShape 20"/>
          <p:cNvSpPr/>
          <p:nvPr/>
        </p:nvSpPr>
        <p:spPr>
          <a:xfrm>
            <a:off x="6314040" y="226368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6" name="CustomShape 21"/>
          <p:cNvSpPr/>
          <p:nvPr/>
        </p:nvSpPr>
        <p:spPr>
          <a:xfrm>
            <a:off x="6598080" y="226368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7" name="CustomShape 22"/>
          <p:cNvSpPr/>
          <p:nvPr/>
        </p:nvSpPr>
        <p:spPr>
          <a:xfrm>
            <a:off x="5178960" y="3195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8" name="CustomShape 23"/>
          <p:cNvSpPr/>
          <p:nvPr/>
        </p:nvSpPr>
        <p:spPr>
          <a:xfrm>
            <a:off x="5462640" y="3195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9" name="CustomShape 24"/>
          <p:cNvSpPr/>
          <p:nvPr/>
        </p:nvSpPr>
        <p:spPr>
          <a:xfrm>
            <a:off x="5746680" y="3195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0" name="CustomShape 25"/>
          <p:cNvSpPr/>
          <p:nvPr/>
        </p:nvSpPr>
        <p:spPr>
          <a:xfrm>
            <a:off x="6030360" y="3195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1" name="CustomShape 26"/>
          <p:cNvSpPr/>
          <p:nvPr/>
        </p:nvSpPr>
        <p:spPr>
          <a:xfrm>
            <a:off x="6314040" y="3195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2" name="CustomShape 27"/>
          <p:cNvSpPr/>
          <p:nvPr/>
        </p:nvSpPr>
        <p:spPr>
          <a:xfrm>
            <a:off x="6598080" y="3195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3" name="CustomShape 28"/>
          <p:cNvSpPr/>
          <p:nvPr/>
        </p:nvSpPr>
        <p:spPr>
          <a:xfrm>
            <a:off x="7318440" y="337932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4" name="CustomShape 29"/>
          <p:cNvSpPr/>
          <p:nvPr/>
        </p:nvSpPr>
        <p:spPr>
          <a:xfrm>
            <a:off x="7602120" y="337932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5" name="CustomShape 30"/>
          <p:cNvSpPr/>
          <p:nvPr/>
        </p:nvSpPr>
        <p:spPr>
          <a:xfrm>
            <a:off x="7885800" y="337932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6" name="CustomShape 31"/>
          <p:cNvSpPr/>
          <p:nvPr/>
        </p:nvSpPr>
        <p:spPr>
          <a:xfrm>
            <a:off x="8169840" y="337932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7" name="CustomShape 32"/>
          <p:cNvSpPr/>
          <p:nvPr/>
        </p:nvSpPr>
        <p:spPr>
          <a:xfrm>
            <a:off x="8453520" y="337932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8" name="CustomShape 33"/>
          <p:cNvSpPr/>
          <p:nvPr/>
        </p:nvSpPr>
        <p:spPr>
          <a:xfrm>
            <a:off x="8737200" y="337932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9" name="CustomShape 34"/>
          <p:cNvSpPr/>
          <p:nvPr/>
        </p:nvSpPr>
        <p:spPr>
          <a:xfrm>
            <a:off x="7470360" y="1332360"/>
            <a:ext cx="1681920" cy="396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mean_values[i]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60" name="CustomShape 35"/>
          <p:cNvSpPr/>
          <p:nvPr/>
        </p:nvSpPr>
        <p:spPr>
          <a:xfrm>
            <a:off x="7394040" y="3513600"/>
            <a:ext cx="1681920" cy="60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mean_values[i+1]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61" name="CustomShape 36"/>
          <p:cNvSpPr/>
          <p:nvPr/>
        </p:nvSpPr>
        <p:spPr>
          <a:xfrm>
            <a:off x="6937200" y="2468160"/>
            <a:ext cx="970920" cy="684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mean(chunk)</a:t>
            </a:r>
            <a:endParaRPr lang="en-US" sz="11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n_chunk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462" name="CustomShape 37"/>
          <p:cNvSpPr/>
          <p:nvPr/>
        </p:nvSpPr>
        <p:spPr>
          <a:xfrm>
            <a:off x="6937200" y="2729520"/>
            <a:ext cx="9709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63" name="CustomShape 38"/>
          <p:cNvSpPr/>
          <p:nvPr/>
        </p:nvSpPr>
        <p:spPr>
          <a:xfrm>
            <a:off x="8068680" y="2959200"/>
            <a:ext cx="209160" cy="209160"/>
          </a:xfrm>
          <a:prstGeom prst="flowChartOr">
            <a:avLst/>
          </a:prstGeom>
          <a:solidFill>
            <a:srgbClr val="FFFFFF"/>
          </a:solidFill>
          <a:ln w="9360">
            <a:solidFill>
              <a:srgbClr val="35374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64" name="CustomShape 39"/>
          <p:cNvSpPr/>
          <p:nvPr/>
        </p:nvSpPr>
        <p:spPr>
          <a:xfrm flipH="1">
            <a:off x="8169120" y="3168720"/>
            <a:ext cx="2880" cy="208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BA17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65" name="CustomShape 40"/>
          <p:cNvSpPr/>
          <p:nvPr/>
        </p:nvSpPr>
        <p:spPr>
          <a:xfrm>
            <a:off x="8171640" y="1883880"/>
            <a:ext cx="1440" cy="1074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BA17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66" name="CustomShape 41"/>
          <p:cNvSpPr/>
          <p:nvPr/>
        </p:nvSpPr>
        <p:spPr>
          <a:xfrm>
            <a:off x="7724520" y="2854080"/>
            <a:ext cx="343440" cy="2091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BA17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0" strike="noStrike" spc="-1" dirty="0">
                <a:solidFill>
                  <a:srgbClr val="202729"/>
                </a:solidFill>
                <a:latin typeface="Proxima Nova"/>
                <a:ea typeface="Proxima Nova"/>
              </a:rPr>
              <a:t>Not-embarrassingly parallel problems</a:t>
            </a:r>
            <a:endParaRPr lang="en-US" sz="2800" b="0" strike="noStrike" spc="-1" dirty="0">
              <a:latin typeface="Arial"/>
            </a:endParaRPr>
          </a:p>
        </p:txBody>
      </p:sp>
      <p:sp>
        <p:nvSpPr>
          <p:cNvPr id="424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98BA138D-55FF-4F93-93FD-EC7EB4F350BB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10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425" name="CustomShape 3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It gets complicated. </a:t>
            </a: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  <a:sym typeface="Wingdings" panose="05000000000000000000" pitchFamily="2" charset="2"/>
              </a:rPr>
              <a:t>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pc="-1" dirty="0">
                <a:solidFill>
                  <a:srgbClr val="616161"/>
                </a:solidFill>
                <a:latin typeface="Proxima Nova"/>
              </a:rPr>
              <a:t>If I/O bound and relatively independent tasks, perhaps </a:t>
            </a:r>
            <a:r>
              <a:rPr lang="en-US" spc="-1" dirty="0" err="1">
                <a:solidFill>
                  <a:srgbClr val="616161"/>
                </a:solidFill>
                <a:latin typeface="Consolas" panose="020B0609020204030204" pitchFamily="49" charset="0"/>
              </a:rPr>
              <a:t>asyncio</a:t>
            </a:r>
            <a:r>
              <a:rPr lang="en-US" spc="-1" dirty="0">
                <a:solidFill>
                  <a:srgbClr val="616161"/>
                </a:solidFill>
                <a:latin typeface="Proxima Nova"/>
              </a:rPr>
              <a:t>.</a:t>
            </a: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pc="-1" dirty="0">
              <a:solidFill>
                <a:srgbClr val="616161"/>
              </a:solidFill>
              <a:latin typeface="Proxima Nova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pc="-1" dirty="0">
                <a:solidFill>
                  <a:srgbClr val="616161"/>
                </a:solidFill>
                <a:latin typeface="Proxima Nova"/>
              </a:rPr>
              <a:t>CPU-bound...</a:t>
            </a: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MPI: Message Passing Interface. D</a:t>
            </a: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e facto standard for low-level massive parallelization. </a:t>
            </a:r>
            <a:r>
              <a:rPr lang="en-US" sz="1800" u="sng" strike="noStrike" spc="-1" dirty="0">
                <a:solidFill>
                  <a:srgbClr val="FF5252"/>
                </a:solidFill>
                <a:uFillTx/>
                <a:latin typeface="Proxima Nova"/>
                <a:ea typeface="Proxima Nova"/>
                <a:hlinkClick r:id="rId2"/>
              </a:rPr>
              <a:t>https://github.com/mpi4py/mpi4py/</a:t>
            </a:r>
            <a:r>
              <a:rPr lang="en-US" sz="1800" b="1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  <a:t>Slides at end of deck.</a:t>
            </a:r>
            <a:endParaRPr lang="en-US" sz="1800" strike="noStrike" spc="-1" dirty="0">
              <a:solidFill>
                <a:srgbClr val="616161"/>
              </a:solidFill>
              <a:latin typeface="Proxima Nova"/>
              <a:ea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3150713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Other Python packages for parallel computing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68" name="CustomShape 2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endParaRPr lang="en-US" sz="1600" b="0" strike="noStrike" spc="-1" dirty="0">
              <a:latin typeface="Arial"/>
              <a:hlinkClick r:id="rId2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lang="en-US" sz="1600" b="0" strike="noStrike" spc="-1" dirty="0">
                <a:latin typeface="Arial"/>
                <a:hlinkClick r:id="rId2"/>
              </a:rPr>
              <a:t>https://www.dask.org/</a:t>
            </a:r>
            <a:r>
              <a:rPr lang="en-US" sz="1600" b="0" strike="noStrike" spc="-1" dirty="0">
                <a:latin typeface="Arial"/>
              </a:rPr>
              <a:t> </a:t>
            </a:r>
            <a:r>
              <a:rPr lang="en-US" sz="1600" spc="-1" dirty="0">
                <a:solidFill>
                  <a:srgbClr val="616161"/>
                </a:solidFill>
                <a:latin typeface="Proxima Nova"/>
              </a:rPr>
              <a:t>(data objects [arrays, </a:t>
            </a:r>
            <a:r>
              <a:rPr lang="en-US" sz="1600" spc="-1" dirty="0" err="1">
                <a:solidFill>
                  <a:srgbClr val="616161"/>
                </a:solidFill>
                <a:latin typeface="Proxima Nova"/>
              </a:rPr>
              <a:t>dataframes</a:t>
            </a:r>
            <a:r>
              <a:rPr lang="en-US" sz="1600" spc="-1" dirty="0">
                <a:solidFill>
                  <a:srgbClr val="616161"/>
                </a:solidFill>
                <a:latin typeface="Proxima Nova"/>
              </a:rPr>
              <a:t>] for scaled computation, from laptop to cluster)</a:t>
            </a: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lang="en-US" sz="1600" spc="-1" dirty="0">
                <a:solidFill>
                  <a:srgbClr val="616161"/>
                </a:solidFill>
                <a:latin typeface="Proxima Nova"/>
                <a:hlinkClick r:id="rId3"/>
              </a:rPr>
              <a:t>https://snakemake.readthedocs.io/en/stable/index.html</a:t>
            </a:r>
            <a:r>
              <a:rPr lang="en-US" sz="1600" spc="-1" dirty="0">
                <a:solidFill>
                  <a:srgbClr val="616161"/>
                </a:solidFill>
                <a:latin typeface="Proxima Nova"/>
              </a:rPr>
              <a:t> (tool to create reproducible and scalable analyses)</a:t>
            </a: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lang="en-US" sz="1600" b="0" u="sng" strike="noStrike" spc="-1" dirty="0">
                <a:solidFill>
                  <a:srgbClr val="FF5252"/>
                </a:solidFill>
                <a:uFillTx/>
                <a:latin typeface="Proxima Nova"/>
                <a:ea typeface="Proxima Nova"/>
                <a:hlinkClick r:id="rId4"/>
              </a:rPr>
              <a:t>https://ipyparallel.readthedocs.io/en/latest/</a:t>
            </a:r>
            <a:r>
              <a:rPr lang="en-US" sz="16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(parallel </a:t>
            </a:r>
            <a:r>
              <a:rPr lang="en-US" sz="16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IPython</a:t>
            </a:r>
            <a:r>
              <a:rPr lang="en-US" sz="16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)</a:t>
            </a:r>
            <a:endParaRPr lang="en-US" sz="16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lang="en-US" sz="1600" b="0" u="sng" strike="noStrike" spc="-1" dirty="0">
                <a:solidFill>
                  <a:srgbClr val="FF5252"/>
                </a:solidFill>
                <a:uFillTx/>
                <a:latin typeface="Proxima Nova"/>
                <a:ea typeface="Proxima Nova"/>
                <a:hlinkClick r:id="rId5"/>
              </a:rPr>
              <a:t>https://github.com/ray-project/ray</a:t>
            </a:r>
            <a:r>
              <a:rPr lang="en-US" sz="16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(parallelization for ML-style workflows)</a:t>
            </a:r>
            <a:endParaRPr lang="en-US" sz="16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lang="en-US" sz="1600" b="0" u="sng" strike="noStrike" spc="-1" dirty="0">
                <a:solidFill>
                  <a:srgbClr val="FF5252"/>
                </a:solidFill>
                <a:uFillTx/>
                <a:latin typeface="Proxima Nova"/>
                <a:ea typeface="Proxima Nova"/>
                <a:hlinkClick r:id="rId6"/>
              </a:rPr>
              <a:t>https://github.com/modin-project/modin</a:t>
            </a:r>
            <a:r>
              <a:rPr lang="en-US" sz="16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(parallel pandas)</a:t>
            </a:r>
            <a:endParaRPr lang="en-US" sz="16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lang="en-US" sz="1600" b="0" u="sng" strike="noStrike" spc="-1" dirty="0">
                <a:solidFill>
                  <a:srgbClr val="FF5252"/>
                </a:solidFill>
                <a:uFillTx/>
                <a:latin typeface="Proxima Nova"/>
                <a:ea typeface="Proxima Nova"/>
                <a:hlinkClick r:id="rId7"/>
              </a:rPr>
              <a:t>https://www.bodo.ai/</a:t>
            </a:r>
            <a:r>
              <a:rPr lang="en-US" sz="16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(SQL &amp; data processing)</a:t>
            </a:r>
            <a:endParaRPr lang="en-US" sz="16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lang="en-US" sz="1600" b="0" u="sng" strike="noStrike" spc="-1" dirty="0">
                <a:solidFill>
                  <a:srgbClr val="FF5252"/>
                </a:solidFill>
                <a:uFillTx/>
                <a:latin typeface="Proxima Nova"/>
                <a:ea typeface="Proxima Nova"/>
                <a:hlinkClick r:id="rId8"/>
              </a:rPr>
              <a:t>https://spark.apache.org/docs/latest/api/python/index.html</a:t>
            </a:r>
            <a:r>
              <a:rPr lang="en-US" sz="16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(big data analytics)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469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DB77579F-24A8-4747-95A0-AA7B9D54C907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11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0" strike="noStrike" spc="-1" dirty="0">
                <a:solidFill>
                  <a:srgbClr val="202729"/>
                </a:solidFill>
                <a:latin typeface="Proxima Nova"/>
                <a:ea typeface="Proxima Nova"/>
              </a:rPr>
              <a:t>On the cluster at your institute</a:t>
            </a:r>
            <a:endParaRPr lang="en-US" sz="2800" b="0" strike="noStrike" spc="-1" dirty="0">
              <a:latin typeface="Arial"/>
            </a:endParaRPr>
          </a:p>
        </p:txBody>
      </p:sp>
      <p:sp>
        <p:nvSpPr>
          <p:cNvPr id="424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98BA138D-55FF-4F93-93FD-EC7EB4F350BB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12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425" name="CustomShape 3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If a parallel Python workflow is available, use it.</a:t>
            </a: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If no workflow is available, be ready for challenges.</a:t>
            </a:r>
            <a:endParaRPr lang="en-US" spc="-1" dirty="0">
              <a:solidFill>
                <a:srgbClr val="616161"/>
              </a:solidFill>
              <a:latin typeface="Proxima Nova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Efficacy of certain packages is cluster-dependent.</a:t>
            </a:r>
            <a:endParaRPr lang="en-US" sz="1800" b="0" strike="noStrike" spc="-1" dirty="0">
              <a:solidFill>
                <a:srgbClr val="616161"/>
              </a:solidFill>
              <a:latin typeface="Proxima Nova"/>
              <a:ea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1145724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CustomShape 1"/>
          <p:cNvSpPr/>
          <p:nvPr/>
        </p:nvSpPr>
        <p:spPr>
          <a:xfrm>
            <a:off x="510480" y="2057400"/>
            <a:ext cx="8122320" cy="77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36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Wrapping up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471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8865D2E0-731E-4C4B-BF1F-394E20DF9E9D}" type="slidenum">
              <a:rPr lang="da-DK" sz="10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13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CustomShape 1"/>
          <p:cNvSpPr/>
          <p:nvPr/>
        </p:nvSpPr>
        <p:spPr>
          <a:xfrm>
            <a:off x="311760" y="15912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da-DK" sz="2800" b="0" i="0" u="none" strike="noStrike" kern="1200" cap="none" spc="-1" normalizeH="0" baseline="0" noProof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Outline</a:t>
            </a:r>
            <a:endParaRPr kumimoji="0" lang="en-US" sz="28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283" name="CustomShape 2"/>
          <p:cNvSpPr/>
          <p:nvPr/>
        </p:nvSpPr>
        <p:spPr>
          <a:xfrm>
            <a:off x="311760" y="1125481"/>
            <a:ext cx="4781787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Processes, threads and THE GIL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Hands-on investigations of embarrassingly parallel problems</a:t>
            </a:r>
          </a:p>
          <a:p>
            <a:pPr marL="914400" marR="0" lvl="1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Multithreading with NumPy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914400" marR="0" lvl="1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The </a:t>
            </a: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Consolas" panose="020B0609020204030204" pitchFamily="49" charset="0"/>
                <a:ea typeface="DejaVu Sans"/>
                <a:cs typeface="DejaVu Sans"/>
              </a:rPr>
              <a:t>multiprocessing</a:t>
            </a: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 package</a:t>
            </a:r>
          </a:p>
          <a:p>
            <a:pPr marL="914400" marR="0" lvl="1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Blending processes and threads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Going further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Wrap-up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284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DB693DE9-5C02-4108-92A6-C6816120E419}" type="slidenum">
              <a:rPr kumimoji="0" lang="da-DK" sz="1000" b="0" i="0" u="none" strike="noStrike" kern="1200" cap="none" spc="-1" normalizeH="0" baseline="0" noProof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14</a:t>
            </a:fld>
            <a:endParaRPr kumimoji="0" lang="en-US" sz="10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A4076F-4F4F-0047-CB0A-22C0C3E05E63}"/>
              </a:ext>
            </a:extLst>
          </p:cNvPr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5469"/>
          <a:stretch/>
        </p:blipFill>
        <p:spPr>
          <a:xfrm>
            <a:off x="7477762" y="2451946"/>
            <a:ext cx="1583992" cy="2585023"/>
          </a:xfrm>
          <a:prstGeom prst="rect">
            <a:avLst/>
          </a:prstGeom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FCA23B-8E34-DE8C-E96B-399C63D2419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540000" y="3704609"/>
            <a:ext cx="1274400" cy="1332360"/>
          </a:xfrm>
          <a:prstGeom prst="rect">
            <a:avLst/>
          </a:prstGeom>
          <a:ln>
            <a:noFill/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CB22272-26AC-4729-58B4-8ADD729686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3081" y="212052"/>
            <a:ext cx="2104706" cy="333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000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CustomShape 1"/>
          <p:cNvSpPr/>
          <p:nvPr/>
        </p:nvSpPr>
        <p:spPr>
          <a:xfrm>
            <a:off x="311760" y="2172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Thanks!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76" name="CustomShape 2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114480"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114480"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477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4F7A4412-9522-4644-93B7-EAC76BEDB7B5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15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CustomShape 1"/>
          <p:cNvSpPr/>
          <p:nvPr/>
        </p:nvSpPr>
        <p:spPr>
          <a:xfrm>
            <a:off x="510480" y="2057400"/>
            <a:ext cx="8122320" cy="77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36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Supplementary material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479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61730ADC-A855-4D7D-B8FE-59EFCADD2E57}" type="slidenum">
              <a:rPr lang="da-DK" sz="10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16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Further reading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81" name="CustomShape 2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400" b="0" strike="noStrike" spc="-1" dirty="0">
              <a:latin typeface="Arial"/>
            </a:endParaRPr>
          </a:p>
          <a:p>
            <a:pPr marL="457200" indent="-310320">
              <a:lnSpc>
                <a:spcPct val="115000"/>
              </a:lnSpc>
              <a:buClr>
                <a:srgbClr val="616161"/>
              </a:buClr>
              <a:buFont typeface="StarSymbol"/>
              <a:buAutoNum type="arabicPeriod"/>
              <a:tabLst>
                <a:tab pos="0" algn="l"/>
              </a:tabLst>
            </a:pPr>
            <a:r>
              <a:rPr lang="en-US" sz="1400" spc="-1" dirty="0">
                <a:solidFill>
                  <a:srgbClr val="616161"/>
                </a:solidFill>
                <a:latin typeface="Proxima Nova"/>
                <a:ea typeface="Proxima Nova"/>
              </a:rPr>
              <a:t>4 concurrency in Python and </a:t>
            </a:r>
            <a:r>
              <a:rPr lang="en-US" sz="1400" spc="-1" dirty="0" err="1">
                <a:solidFill>
                  <a:srgbClr val="616161"/>
                </a:solidFill>
                <a:latin typeface="Proxima Nova"/>
                <a:ea typeface="Proxima Nova"/>
              </a:rPr>
              <a:t>subinterpreters</a:t>
            </a:r>
            <a:r>
              <a:rPr lang="en-US" sz="14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en-US" sz="1400" dirty="0">
                <a:hlinkClick r:id="rId2"/>
              </a:rPr>
              <a:t>Python </a:t>
            </a:r>
            <a:r>
              <a:rPr lang="en-US" sz="1400" dirty="0" err="1">
                <a:hlinkClick r:id="rId2"/>
              </a:rPr>
              <a:t>subinterpreters</a:t>
            </a:r>
            <a:r>
              <a:rPr lang="en-US" sz="1400" dirty="0">
                <a:hlinkClick r:id="rId2"/>
              </a:rPr>
              <a:t> and free-threading [LWN.net]</a:t>
            </a:r>
            <a:endParaRPr lang="en-US" sz="1400" b="0" strike="noStrike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 marL="457200" indent="-310320">
              <a:lnSpc>
                <a:spcPct val="115000"/>
              </a:lnSpc>
              <a:buClr>
                <a:srgbClr val="616161"/>
              </a:buClr>
              <a:buFont typeface="StarSymbol"/>
              <a:buAutoNum type="arabicPeriod"/>
              <a:tabLst>
                <a:tab pos="0" algn="l"/>
              </a:tabLst>
            </a:pPr>
            <a:r>
              <a:rPr lang="en-US" sz="14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Concurrency in Python. Note that code snippets are a little outdated. </a:t>
            </a:r>
            <a:r>
              <a:rPr lang="en-US" sz="1400" dirty="0">
                <a:hlinkClick r:id="rId3"/>
              </a:rPr>
              <a:t>Async Python: The Different Forms of Concurrency · Abu Ashraf </a:t>
            </a:r>
            <a:r>
              <a:rPr lang="en-US" sz="1400" dirty="0" err="1">
                <a:hlinkClick r:id="rId3"/>
              </a:rPr>
              <a:t>Masnun</a:t>
            </a:r>
            <a:endParaRPr lang="en-US" sz="1400" dirty="0"/>
          </a:p>
          <a:p>
            <a:pPr marL="457200" indent="-310320">
              <a:lnSpc>
                <a:spcPct val="115000"/>
              </a:lnSpc>
              <a:buClr>
                <a:srgbClr val="616161"/>
              </a:buClr>
              <a:buFont typeface="StarSymbol"/>
              <a:buAutoNum type="arabicPeriod"/>
              <a:tabLst>
                <a:tab pos="0" algn="l"/>
              </a:tabLst>
            </a:pPr>
            <a:r>
              <a:rPr lang="en-US" sz="1400" spc="-1" dirty="0">
                <a:solidFill>
                  <a:srgbClr val="616161"/>
                </a:solidFill>
                <a:latin typeface="Proxima Nova"/>
              </a:rPr>
              <a:t>Example of </a:t>
            </a:r>
            <a:r>
              <a:rPr lang="en-US" sz="1400" spc="-1" dirty="0" err="1">
                <a:solidFill>
                  <a:srgbClr val="616161"/>
                </a:solidFill>
                <a:latin typeface="Proxima Nova"/>
              </a:rPr>
              <a:t>webscraping</a:t>
            </a:r>
            <a:r>
              <a:rPr lang="en-US" sz="1400" spc="-1" dirty="0">
                <a:solidFill>
                  <a:srgbClr val="616161"/>
                </a:solidFill>
                <a:latin typeface="Proxima Nova"/>
              </a:rPr>
              <a:t> with </a:t>
            </a:r>
            <a:r>
              <a:rPr lang="en-US" sz="1400" spc="-1" dirty="0" err="1">
                <a:solidFill>
                  <a:srgbClr val="616161"/>
                </a:solidFill>
                <a:latin typeface="Proxima Nova"/>
              </a:rPr>
              <a:t>asyncio</a:t>
            </a:r>
            <a:r>
              <a:rPr lang="en-US" sz="1400" spc="-1" dirty="0">
                <a:solidFill>
                  <a:srgbClr val="616161"/>
                </a:solidFill>
                <a:latin typeface="Proxima Nova"/>
              </a:rPr>
              <a:t> </a:t>
            </a:r>
            <a:r>
              <a:rPr lang="en-US" sz="1400" dirty="0">
                <a:hlinkClick r:id="rId4"/>
              </a:rPr>
              <a:t>Asynchronous Web Scraping in Python [2024] - </a:t>
            </a:r>
            <a:r>
              <a:rPr lang="en-US" sz="1400" dirty="0" err="1">
                <a:hlinkClick r:id="rId4"/>
              </a:rPr>
              <a:t>ZenRows</a:t>
            </a:r>
            <a:endParaRPr lang="en-US" sz="1400" dirty="0"/>
          </a:p>
          <a:p>
            <a:pPr marL="457200" indent="-310320">
              <a:lnSpc>
                <a:spcPct val="115000"/>
              </a:lnSpc>
              <a:buClr>
                <a:srgbClr val="616161"/>
              </a:buClr>
              <a:buFont typeface="StarSymbol"/>
              <a:buAutoNum type="arabicPeriod"/>
              <a:tabLst>
                <a:tab pos="0" algn="l"/>
              </a:tabLst>
            </a:pPr>
            <a:r>
              <a:rPr lang="en-US" sz="1400" spc="-1" dirty="0">
                <a:solidFill>
                  <a:srgbClr val="616161"/>
                </a:solidFill>
                <a:latin typeface="Proxima Nova"/>
              </a:rPr>
              <a:t>Sub-interpreters in 3.12 </a:t>
            </a:r>
            <a:r>
              <a:rPr lang="en-US" sz="1400" spc="-1" dirty="0">
                <a:solidFill>
                  <a:srgbClr val="616161"/>
                </a:solidFill>
                <a:latin typeface="Proxima Nova"/>
                <a:hlinkClick r:id="rId5"/>
              </a:rPr>
              <a:t>https://tonybaloney.github.io/posts/sub-interpreter-web-workers.html</a:t>
            </a:r>
            <a:r>
              <a:rPr lang="en-US" sz="1400" spc="-1" dirty="0">
                <a:solidFill>
                  <a:srgbClr val="616161"/>
                </a:solidFill>
                <a:latin typeface="Proxima Nova"/>
              </a:rPr>
              <a:t> </a:t>
            </a: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4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400" b="0" strike="noStrike" spc="-1" dirty="0">
              <a:latin typeface="Arial"/>
            </a:endParaRPr>
          </a:p>
          <a:p>
            <a:pPr marL="457200" indent="-227880">
              <a:lnSpc>
                <a:spcPct val="115000"/>
              </a:lnSpc>
              <a:tabLst>
                <a:tab pos="0" algn="l"/>
              </a:tabLst>
            </a:pPr>
            <a:endParaRPr lang="en-US" sz="1400" b="0" strike="noStrike" spc="-1" dirty="0">
              <a:latin typeface="Arial"/>
            </a:endParaRPr>
          </a:p>
        </p:txBody>
      </p:sp>
      <p:sp>
        <p:nvSpPr>
          <p:cNvPr id="482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8290E327-4B8D-4B9B-85F4-E01E60A7C8D0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17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63;g22eae1f4d4d_2_0"/>
          <p:cNvPicPr/>
          <p:nvPr/>
        </p:nvPicPr>
        <p:blipFill>
          <a:blip r:embed="rId2"/>
          <a:stretch/>
        </p:blipFill>
        <p:spPr>
          <a:xfrm>
            <a:off x="7153200" y="49320"/>
            <a:ext cx="1867320" cy="1183320"/>
          </a:xfrm>
          <a:prstGeom prst="rect">
            <a:avLst/>
          </a:prstGeom>
          <a:ln>
            <a:noFill/>
          </a:ln>
        </p:spPr>
      </p:pic>
      <p:sp>
        <p:nvSpPr>
          <p:cNvPr id="484" name="CustomShape 1"/>
          <p:cNvSpPr/>
          <p:nvPr/>
        </p:nvSpPr>
        <p:spPr>
          <a:xfrm>
            <a:off x="5650560" y="1364760"/>
            <a:ext cx="2427480" cy="2353320"/>
          </a:xfrm>
          <a:prstGeom prst="rect">
            <a:avLst/>
          </a:prstGeom>
          <a:noFill/>
          <a:ln w="381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85" name="CustomShape 2"/>
          <p:cNvSpPr/>
          <p:nvPr/>
        </p:nvSpPr>
        <p:spPr>
          <a:xfrm>
            <a:off x="1184040" y="1364760"/>
            <a:ext cx="2427480" cy="2353320"/>
          </a:xfrm>
          <a:prstGeom prst="rect">
            <a:avLst/>
          </a:prstGeom>
          <a:noFill/>
          <a:ln w="381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86" name="CustomShape 3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MPI (Message Passing Interface)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87" name="CustomShape 4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6CCF9E80-6408-4A43-AD8F-F6C07E5986B4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18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488" name="CustomShape 5"/>
          <p:cNvSpPr/>
          <p:nvPr/>
        </p:nvSpPr>
        <p:spPr>
          <a:xfrm>
            <a:off x="1471320" y="1455120"/>
            <a:ext cx="1917720" cy="186192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89" name="CustomShape 6"/>
          <p:cNvSpPr/>
          <p:nvPr/>
        </p:nvSpPr>
        <p:spPr>
          <a:xfrm>
            <a:off x="5905080" y="1455120"/>
            <a:ext cx="1917720" cy="186192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90" name="CustomShape 7"/>
          <p:cNvSpPr/>
          <p:nvPr/>
        </p:nvSpPr>
        <p:spPr>
          <a:xfrm>
            <a:off x="1628640" y="1575720"/>
            <a:ext cx="1556280" cy="396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process 0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91" name="CustomShape 8"/>
          <p:cNvSpPr/>
          <p:nvPr/>
        </p:nvSpPr>
        <p:spPr>
          <a:xfrm>
            <a:off x="6086160" y="1575720"/>
            <a:ext cx="1556280" cy="396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process 1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92" name="CustomShape 9"/>
          <p:cNvSpPr/>
          <p:nvPr/>
        </p:nvSpPr>
        <p:spPr>
          <a:xfrm>
            <a:off x="1848960" y="3318120"/>
            <a:ext cx="1097640" cy="60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computer 0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93" name="CustomShape 10"/>
          <p:cNvSpPr/>
          <p:nvPr/>
        </p:nvSpPr>
        <p:spPr>
          <a:xfrm>
            <a:off x="6315480" y="3318120"/>
            <a:ext cx="1097640" cy="60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computer 1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94" name="CustomShape 11"/>
          <p:cNvSpPr/>
          <p:nvPr/>
        </p:nvSpPr>
        <p:spPr>
          <a:xfrm>
            <a:off x="1962360" y="1877400"/>
            <a:ext cx="749880" cy="60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1" strike="noStrike" spc="-1">
                <a:solidFill>
                  <a:srgbClr val="000000"/>
                </a:solidFill>
                <a:latin typeface="Proxima Nova"/>
                <a:ea typeface="Proxima Nova"/>
              </a:rPr>
              <a:t>data xyz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95" name="CustomShape 12"/>
          <p:cNvSpPr/>
          <p:nvPr/>
        </p:nvSpPr>
        <p:spPr>
          <a:xfrm>
            <a:off x="2731680" y="2328480"/>
            <a:ext cx="35488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rgbClr val="FF5252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pic>
        <p:nvPicPr>
          <p:cNvPr id="496" name="Google Shape;476;g22eae1f4d4d_2_0"/>
          <p:cNvPicPr/>
          <p:nvPr/>
        </p:nvPicPr>
        <p:blipFill>
          <a:blip r:embed="rId3"/>
          <a:stretch/>
        </p:blipFill>
        <p:spPr>
          <a:xfrm>
            <a:off x="3807360" y="1635120"/>
            <a:ext cx="1647360" cy="1183320"/>
          </a:xfrm>
          <a:prstGeom prst="rect">
            <a:avLst/>
          </a:prstGeom>
          <a:ln>
            <a:noFill/>
          </a:ln>
        </p:spPr>
      </p:pic>
      <p:sp>
        <p:nvSpPr>
          <p:cNvPr id="497" name="CustomShape 13"/>
          <p:cNvSpPr/>
          <p:nvPr/>
        </p:nvSpPr>
        <p:spPr>
          <a:xfrm>
            <a:off x="6489360" y="1899720"/>
            <a:ext cx="749880" cy="60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1" strike="noStrike" spc="-1">
                <a:solidFill>
                  <a:srgbClr val="000000"/>
                </a:solidFill>
                <a:latin typeface="Proxima Nova"/>
                <a:ea typeface="Proxima Nova"/>
              </a:rPr>
              <a:t>data </a:t>
            </a:r>
            <a:r>
              <a:rPr lang="da-DK" sz="1400" b="1" strike="noStrike" spc="-1">
                <a:solidFill>
                  <a:srgbClr val="FFFFFF"/>
                </a:solidFill>
                <a:latin typeface="Proxima Nova"/>
                <a:ea typeface="Proxima Nova"/>
              </a:rPr>
              <a:t>xyz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98" name="CustomShape 14"/>
          <p:cNvSpPr/>
          <p:nvPr/>
        </p:nvSpPr>
        <p:spPr>
          <a:xfrm>
            <a:off x="159480" y="3969000"/>
            <a:ext cx="8312400" cy="1095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 marL="457200" indent="-323280">
              <a:lnSpc>
                <a:spcPct val="100000"/>
              </a:lnSpc>
              <a:buClr>
                <a:srgbClr val="000000"/>
              </a:buClr>
              <a:buFont typeface="Proxima Nova"/>
              <a:buChar char="●"/>
            </a:pPr>
            <a:r>
              <a:rPr lang="da-DK" sz="15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MPI is a standard for passing data ("messages") between processes.</a:t>
            </a:r>
            <a:endParaRPr lang="en-US" sz="1500" b="0" strike="noStrike" spc="-1">
              <a:latin typeface="Arial"/>
            </a:endParaRPr>
          </a:p>
          <a:p>
            <a:pPr marL="457200" indent="-323280">
              <a:lnSpc>
                <a:spcPct val="100000"/>
              </a:lnSpc>
              <a:buClr>
                <a:srgbClr val="000000"/>
              </a:buClr>
              <a:buFont typeface="Proxima Nova"/>
              <a:buChar char="●"/>
            </a:pPr>
            <a:r>
              <a:rPr lang="da-DK" sz="15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OpenMPI/MPICH/… are C-libraries following the MPI standard.</a:t>
            </a:r>
            <a:endParaRPr lang="en-US" sz="1500" b="0" strike="noStrike" spc="-1">
              <a:latin typeface="Arial"/>
            </a:endParaRPr>
          </a:p>
          <a:p>
            <a:pPr marL="457200" indent="-323280">
              <a:lnSpc>
                <a:spcPct val="100000"/>
              </a:lnSpc>
              <a:buClr>
                <a:srgbClr val="000000"/>
              </a:buClr>
              <a:buFont typeface="Proxima Nova"/>
              <a:buChar char="●"/>
            </a:pPr>
            <a:r>
              <a:rPr lang="da-DK" sz="15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mpi4py allows you to use these libraries from Python to communicate between processes.</a:t>
            </a:r>
            <a:endParaRPr lang="en-US" sz="15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10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10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Why (not) MPI?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500" name="CustomShape 2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457200" indent="-354960">
              <a:lnSpc>
                <a:spcPct val="115000"/>
              </a:lnSpc>
              <a:buClr>
                <a:srgbClr val="4BA173"/>
              </a:buClr>
              <a:buFont typeface="Proxima Nova"/>
              <a:buChar char="+"/>
            </a:pPr>
            <a:r>
              <a:rPr lang="da-DK" sz="20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high-level of flexibility</a:t>
            </a:r>
            <a:endParaRPr lang="en-US" sz="2000" b="0" strike="noStrike" spc="-1">
              <a:latin typeface="Arial"/>
            </a:endParaRPr>
          </a:p>
          <a:p>
            <a:pPr marL="457200" indent="-354960">
              <a:lnSpc>
                <a:spcPct val="115000"/>
              </a:lnSpc>
              <a:buClr>
                <a:srgbClr val="4BA173"/>
              </a:buClr>
              <a:buFont typeface="Proxima Nova"/>
              <a:buChar char="+"/>
            </a:pPr>
            <a:r>
              <a:rPr lang="da-DK" sz="20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high performance (when used correctly)</a:t>
            </a:r>
            <a:endParaRPr lang="en-US" sz="2000" b="0" strike="noStrike" spc="-1">
              <a:latin typeface="Arial"/>
            </a:endParaRPr>
          </a:p>
          <a:p>
            <a:pPr marL="457200" indent="-354960">
              <a:lnSpc>
                <a:spcPct val="115000"/>
              </a:lnSpc>
              <a:buClr>
                <a:srgbClr val="4BA173"/>
              </a:buClr>
              <a:buFont typeface="Proxima Nova"/>
              <a:buChar char="+"/>
            </a:pPr>
            <a:r>
              <a:rPr lang="da-DK" sz="20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leverage the combined power of thousands of computers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2000" b="0" strike="noStrike" spc="-1">
              <a:latin typeface="Arial"/>
            </a:endParaRPr>
          </a:p>
          <a:p>
            <a:pPr marL="457200" indent="-354960">
              <a:lnSpc>
                <a:spcPct val="115000"/>
              </a:lnSpc>
              <a:buClr>
                <a:srgbClr val="FF5252"/>
              </a:buClr>
              <a:buFont typeface="Proxima Nova"/>
              <a:buChar char="-"/>
              <a:tabLst>
                <a:tab pos="0" algn="l"/>
              </a:tabLst>
            </a:pPr>
            <a:r>
              <a:rPr lang="da-DK" sz="20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cognitive overhead</a:t>
            </a:r>
            <a:endParaRPr lang="en-US" sz="2000" b="0" strike="noStrike" spc="-1">
              <a:latin typeface="Arial"/>
            </a:endParaRPr>
          </a:p>
          <a:p>
            <a:pPr marL="457200" indent="-354960">
              <a:lnSpc>
                <a:spcPct val="115000"/>
              </a:lnSpc>
              <a:buClr>
                <a:srgbClr val="FF5252"/>
              </a:buClr>
              <a:buFont typeface="Proxima Nova"/>
              <a:buChar char="-"/>
              <a:tabLst>
                <a:tab pos="0" algn="l"/>
              </a:tabLst>
            </a:pPr>
            <a:r>
              <a:rPr lang="da-DK" sz="20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difficult to use effectively</a:t>
            </a:r>
            <a:endParaRPr lang="en-US" sz="2000" b="0" strike="noStrike" spc="-1">
              <a:latin typeface="Arial"/>
            </a:endParaRPr>
          </a:p>
          <a:p>
            <a:pPr marL="457200" indent="-354960">
              <a:lnSpc>
                <a:spcPct val="115000"/>
              </a:lnSpc>
              <a:buClr>
                <a:srgbClr val="FF5252"/>
              </a:buClr>
              <a:buFont typeface="Proxima Nova"/>
              <a:buChar char="-"/>
              <a:tabLst>
                <a:tab pos="0" algn="l"/>
              </a:tabLst>
            </a:pPr>
            <a:r>
              <a:rPr lang="da-DK" sz="20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debugging </a:t>
            </a:r>
            <a:r>
              <a:rPr lang="da-DK" sz="2000" b="0" strike="sngStrike" spc="-1">
                <a:solidFill>
                  <a:srgbClr val="616161"/>
                </a:solidFill>
                <a:latin typeface="Proxima Nova"/>
                <a:ea typeface="Proxima Nova"/>
              </a:rPr>
              <a:t>can</a:t>
            </a:r>
            <a:r>
              <a:rPr lang="da-DK" sz="20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 is a nightmare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501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EBA7B06C-7DE3-4AEC-9031-4994F24DA5CB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19</a:t>
            </a:fld>
            <a:endParaRPr lang="en-US" sz="1000" b="0" strike="noStrike" spc="-1">
              <a:latin typeface="Arial"/>
            </a:endParaRPr>
          </a:p>
        </p:txBody>
      </p:sp>
      <p:pic>
        <p:nvPicPr>
          <p:cNvPr id="502" name="Google Shape;486;g22eae1f4d4d_2_78"/>
          <p:cNvPicPr/>
          <p:nvPr/>
        </p:nvPicPr>
        <p:blipFill>
          <a:blip r:embed="rId2"/>
          <a:stretch/>
        </p:blipFill>
        <p:spPr>
          <a:xfrm>
            <a:off x="7636320" y="1600560"/>
            <a:ext cx="772560" cy="782640"/>
          </a:xfrm>
          <a:prstGeom prst="rect">
            <a:avLst/>
          </a:prstGeom>
          <a:ln>
            <a:noFill/>
          </a:ln>
        </p:spPr>
      </p:pic>
      <p:sp>
        <p:nvSpPr>
          <p:cNvPr id="503" name="CustomShape 4"/>
          <p:cNvSpPr/>
          <p:nvPr/>
        </p:nvSpPr>
        <p:spPr>
          <a:xfrm>
            <a:off x="5122080" y="4667400"/>
            <a:ext cx="2299320" cy="578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da-DK" sz="13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(pictured: typical MPI user)</a:t>
            </a:r>
            <a:endParaRPr lang="en-US" sz="1300" b="0" strike="noStrike" spc="-1">
              <a:latin typeface="Arial"/>
            </a:endParaRPr>
          </a:p>
        </p:txBody>
      </p:sp>
      <p:pic>
        <p:nvPicPr>
          <p:cNvPr id="504" name="Google Shape;488;g22eae1f4d4d_2_78"/>
          <p:cNvPicPr/>
          <p:nvPr/>
        </p:nvPicPr>
        <p:blipFill>
          <a:blip r:embed="rId3"/>
          <a:stretch/>
        </p:blipFill>
        <p:spPr>
          <a:xfrm>
            <a:off x="4461480" y="2720880"/>
            <a:ext cx="3620160" cy="2043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2169</TotalTime>
  <Words>860</Words>
  <Application>Microsoft Office PowerPoint</Application>
  <PresentationFormat>On-screen Show (16:9)</PresentationFormat>
  <Paragraphs>172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Consolas</vt:lpstr>
      <vt:lpstr>Courier New</vt:lpstr>
      <vt:lpstr>Proxima Nova</vt:lpstr>
      <vt:lpstr>StarSymbol</vt:lpstr>
      <vt:lpstr>Symbol</vt:lpstr>
      <vt:lpstr>Times New Roman</vt:lpstr>
      <vt:lpstr>Wingdings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Jennifer Rinker</dc:creator>
  <dc:description/>
  <cp:lastModifiedBy>Jenni Rinker</cp:lastModifiedBy>
  <cp:revision>25</cp:revision>
  <dcterms:modified xsi:type="dcterms:W3CDTF">2024-08-29T16:09:28Z</dcterms:modified>
  <dc:language>en-US</dc:language>
</cp:coreProperties>
</file>