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56" r:id="rId2"/>
    <p:sldId id="291" r:id="rId3"/>
    <p:sldId id="258" r:id="rId4"/>
    <p:sldId id="259" r:id="rId5"/>
    <p:sldId id="261" r:id="rId6"/>
    <p:sldId id="260" r:id="rId7"/>
    <p:sldId id="264" r:id="rId8"/>
    <p:sldId id="274" r:id="rId9"/>
    <p:sldId id="263" r:id="rId10"/>
    <p:sldId id="268" r:id="rId11"/>
    <p:sldId id="276" r:id="rId12"/>
    <p:sldId id="277" r:id="rId13"/>
    <p:sldId id="269" r:id="rId14"/>
    <p:sldId id="270" r:id="rId15"/>
    <p:sldId id="257" r:id="rId16"/>
    <p:sldId id="262" r:id="rId17"/>
    <p:sldId id="275" r:id="rId18"/>
    <p:sldId id="266" r:id="rId19"/>
    <p:sldId id="265" r:id="rId20"/>
    <p:sldId id="273" r:id="rId21"/>
    <p:sldId id="267" r:id="rId2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756"/>
    <p:restoredTop sz="70736"/>
  </p:normalViewPr>
  <p:slideViewPr>
    <p:cSldViewPr snapToGrid="0">
      <p:cViewPr varScale="1">
        <p:scale>
          <a:sx n="93" d="100"/>
          <a:sy n="93" d="100"/>
        </p:scale>
        <p:origin x="1512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j-lt"/>
        <a:ea typeface="+mj-ea"/>
        <a:cs typeface="+mj-cs"/>
        <a:sym typeface="Arial"/>
      </a:defRPr>
    </a:lvl1pPr>
    <a:lvl2pPr indent="2286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2pPr>
    <a:lvl3pPr indent="4572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3pPr>
    <a:lvl4pPr indent="6858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4pPr>
    <a:lvl5pPr indent="9144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5pPr>
    <a:lvl6pPr indent="11430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6pPr>
    <a:lvl7pPr indent="13716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7pPr>
    <a:lvl8pPr indent="16002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8pPr>
    <a:lvl9pPr indent="18288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something</a:t>
            </a:r>
            <a:r>
              <a:rPr lang="de-DE" dirty="0"/>
              <a:t> </a:t>
            </a:r>
            <a:r>
              <a:rPr lang="de-DE" dirty="0" err="1"/>
              <a:t>goes</a:t>
            </a:r>
            <a:r>
              <a:rPr lang="de-DE" dirty="0"/>
              <a:t> </a:t>
            </a:r>
            <a:r>
              <a:rPr lang="de-DE" dirty="0" err="1"/>
              <a:t>wrong</a:t>
            </a:r>
            <a:r>
              <a:rPr lang="de-DE" dirty="0"/>
              <a:t> in </a:t>
            </a:r>
            <a:r>
              <a:rPr lang="de-DE" dirty="0" err="1"/>
              <a:t>your</a:t>
            </a:r>
            <a:r>
              <a:rPr lang="de-DE" dirty="0"/>
              <a:t> code and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get</a:t>
            </a:r>
            <a:r>
              <a:rPr lang="de-DE" dirty="0"/>
              <a:t> an </a:t>
            </a:r>
            <a:r>
              <a:rPr lang="de-DE" dirty="0" err="1"/>
              <a:t>error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a </a:t>
            </a:r>
            <a:r>
              <a:rPr lang="de-DE" dirty="0" err="1"/>
              <a:t>wring</a:t>
            </a:r>
            <a:r>
              <a:rPr lang="de-DE" dirty="0"/>
              <a:t> </a:t>
            </a:r>
            <a:r>
              <a:rPr lang="de-DE" dirty="0" err="1"/>
              <a:t>result</a:t>
            </a:r>
            <a:r>
              <a:rPr lang="de-DE" dirty="0"/>
              <a:t>, </a:t>
            </a:r>
            <a:r>
              <a:rPr lang="de-DE" dirty="0" err="1"/>
              <a:t>what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do? </a:t>
            </a:r>
          </a:p>
          <a:p>
            <a:r>
              <a:rPr lang="de-DE" dirty="0" err="1"/>
              <a:t>Does</a:t>
            </a:r>
            <a:r>
              <a:rPr lang="de-DE" dirty="0"/>
              <a:t> </a:t>
            </a:r>
            <a:r>
              <a:rPr lang="de-DE" dirty="0" err="1"/>
              <a:t>anyone</a:t>
            </a:r>
            <a:r>
              <a:rPr lang="de-DE" dirty="0"/>
              <a:t> just </a:t>
            </a:r>
            <a:r>
              <a:rPr lang="de-DE" dirty="0" err="1"/>
              <a:t>read</a:t>
            </a:r>
            <a:r>
              <a:rPr lang="de-DE" dirty="0"/>
              <a:t> </a:t>
            </a:r>
            <a:r>
              <a:rPr lang="de-DE" dirty="0" err="1"/>
              <a:t>their</a:t>
            </a:r>
            <a:r>
              <a:rPr lang="de-DE" dirty="0"/>
              <a:t> code, </a:t>
            </a:r>
            <a:r>
              <a:rPr lang="de-DE" dirty="0" err="1"/>
              <a:t>think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, and find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error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way</a:t>
            </a:r>
            <a:r>
              <a:rPr lang="de-DE" dirty="0"/>
              <a:t>?</a:t>
            </a:r>
          </a:p>
          <a:p>
            <a:endParaRPr lang="de-DE" dirty="0"/>
          </a:p>
          <a:p>
            <a:r>
              <a:rPr lang="de-DE" dirty="0" err="1"/>
              <a:t>No</a:t>
            </a:r>
            <a:r>
              <a:rPr lang="de-DE" dirty="0"/>
              <a:t>?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So, </a:t>
            </a:r>
            <a:r>
              <a:rPr lang="de-DE" dirty="0" err="1"/>
              <a:t>How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find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error</a:t>
            </a:r>
            <a:r>
              <a:rPr lang="de-DE" dirty="0"/>
              <a:t>? </a:t>
            </a:r>
            <a:r>
              <a:rPr lang="de-DE" dirty="0" err="1"/>
              <a:t>How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find out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fix </a:t>
            </a:r>
            <a:r>
              <a:rPr lang="de-DE" dirty="0" err="1"/>
              <a:t>it</a:t>
            </a:r>
            <a:r>
              <a:rPr lang="de-DE" dirty="0"/>
              <a:t>?</a:t>
            </a:r>
          </a:p>
          <a:p>
            <a:endParaRPr lang="de-DE" dirty="0"/>
          </a:p>
          <a:p>
            <a:r>
              <a:rPr lang="de-DE" dirty="0"/>
              <a:t>Probable </a:t>
            </a:r>
            <a:r>
              <a:rPr lang="de-DE" dirty="0" err="1"/>
              <a:t>answers</a:t>
            </a: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/>
              <a:t>Debugger</a:t>
            </a:r>
          </a:p>
          <a:p>
            <a:pPr marL="171450" indent="-171450">
              <a:buFontTx/>
              <a:buChar char="-"/>
            </a:pPr>
            <a:r>
              <a:rPr lang="de-DE" dirty="0"/>
              <a:t>Print </a:t>
            </a:r>
            <a:r>
              <a:rPr lang="de-DE" dirty="0" err="1"/>
              <a:t>statements</a:t>
            </a: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 err="1"/>
              <a:t>Jupyter</a:t>
            </a:r>
            <a:r>
              <a:rPr lang="de-DE" dirty="0"/>
              <a:t>: </a:t>
            </a:r>
            <a:r>
              <a:rPr lang="de-DE" dirty="0" err="1"/>
              <a:t>copy</a:t>
            </a:r>
            <a:r>
              <a:rPr lang="de-DE" dirty="0"/>
              <a:t> </a:t>
            </a:r>
            <a:r>
              <a:rPr lang="de-DE" dirty="0" err="1"/>
              <a:t>value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a </a:t>
            </a:r>
            <a:r>
              <a:rPr lang="de-DE" dirty="0" err="1"/>
              <a:t>new</a:t>
            </a:r>
            <a:r>
              <a:rPr lang="de-DE" dirty="0"/>
              <a:t> </a:t>
            </a:r>
            <a:r>
              <a:rPr lang="de-DE" dirty="0" err="1"/>
              <a:t>cell</a:t>
            </a:r>
            <a:r>
              <a:rPr lang="de-DE" dirty="0"/>
              <a:t> and </a:t>
            </a:r>
            <a:r>
              <a:rPr lang="de-DE" dirty="0" err="1"/>
              <a:t>execute</a:t>
            </a:r>
            <a:r>
              <a:rPr lang="de-DE" dirty="0"/>
              <a:t> </a:t>
            </a:r>
            <a:r>
              <a:rPr lang="de-DE" dirty="0" err="1"/>
              <a:t>cell</a:t>
            </a:r>
            <a:endParaRPr lang="de-DE" dirty="0"/>
          </a:p>
          <a:p>
            <a:pPr marL="171450" indent="-171450">
              <a:buFontTx/>
              <a:buChar char="-"/>
            </a:pPr>
            <a:endParaRPr lang="de-DE" dirty="0"/>
          </a:p>
          <a:p>
            <a:r>
              <a:rPr lang="de-DE" dirty="0"/>
              <a:t>Who </a:t>
            </a:r>
            <a:r>
              <a:rPr lang="de-DE" dirty="0" err="1"/>
              <a:t>uses</a:t>
            </a:r>
            <a:r>
              <a:rPr lang="de-DE" dirty="0"/>
              <a:t> </a:t>
            </a:r>
            <a:r>
              <a:rPr lang="de-DE" dirty="0" err="1"/>
              <a:t>those</a:t>
            </a:r>
            <a:r>
              <a:rPr lang="de-DE" dirty="0"/>
              <a:t> </a:t>
            </a:r>
            <a:r>
              <a:rPr lang="de-DE" dirty="0" err="1"/>
              <a:t>strategies</a:t>
            </a:r>
            <a:r>
              <a:rPr lang="de-DE" dirty="0"/>
              <a:t> </a:t>
            </a:r>
            <a:r>
              <a:rPr lang="de-DE" dirty="0" err="1"/>
              <a:t>regularly</a:t>
            </a:r>
            <a:r>
              <a:rPr lang="de-DE" dirty="0"/>
              <a:t>?</a:t>
            </a:r>
          </a:p>
          <a:p>
            <a:endParaRPr lang="de-DE" dirty="0"/>
          </a:p>
          <a:p>
            <a:r>
              <a:rPr lang="de-DE" dirty="0"/>
              <a:t>The </a:t>
            </a:r>
            <a:r>
              <a:rPr lang="de-DE" dirty="0" err="1"/>
              <a:t>goal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section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motivate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give</a:t>
            </a:r>
            <a:r>
              <a:rPr lang="de-DE" dirty="0"/>
              <a:t> </a:t>
            </a:r>
            <a:r>
              <a:rPr lang="de-DE" dirty="0" err="1"/>
              <a:t>debugging</a:t>
            </a:r>
            <a:r>
              <a:rPr lang="de-DE" dirty="0"/>
              <a:t> a </a:t>
            </a:r>
            <a:r>
              <a:rPr lang="de-DE" dirty="0" err="1"/>
              <a:t>try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think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could</a:t>
            </a:r>
            <a:r>
              <a:rPr lang="de-DE" dirty="0"/>
              <a:t> </a:t>
            </a:r>
            <a:r>
              <a:rPr lang="de-DE" dirty="0" err="1"/>
              <a:t>improve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way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fix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problems</a:t>
            </a:r>
            <a:r>
              <a:rPr lang="de-DE" dirty="0"/>
              <a:t> in </a:t>
            </a:r>
            <a:r>
              <a:rPr lang="de-DE" dirty="0" err="1"/>
              <a:t>your</a:t>
            </a:r>
            <a:r>
              <a:rPr lang="de-DE" dirty="0"/>
              <a:t> code. 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157630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5" name="Shape 18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de-DE" dirty="0"/>
              <a:t>As </a:t>
            </a:r>
            <a:r>
              <a:rPr lang="de-DE" dirty="0" err="1"/>
              <a:t>opposed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waterfall</a:t>
            </a:r>
            <a:r>
              <a:rPr lang="de-DE" dirty="0"/>
              <a:t> </a:t>
            </a:r>
            <a:r>
              <a:rPr lang="de-DE" dirty="0" err="1"/>
              <a:t>model</a:t>
            </a:r>
            <a:endParaRPr lang="de-DE" dirty="0"/>
          </a:p>
          <a:p>
            <a:endParaRPr lang="de-DE" dirty="0"/>
          </a:p>
          <a:p>
            <a:r>
              <a:rPr lang="de-DE" dirty="0" err="1"/>
              <a:t>Reminder</a:t>
            </a:r>
            <a:endParaRPr lang="de-DE" dirty="0"/>
          </a:p>
          <a:p>
            <a:r>
              <a:rPr lang="de-DE" dirty="0"/>
              <a:t> 1) </a:t>
            </a:r>
            <a:r>
              <a:rPr lang="de-DE" dirty="0" err="1"/>
              <a:t>describe</a:t>
            </a:r>
            <a:r>
              <a:rPr lang="de-DE" dirty="0"/>
              <a:t> </a:t>
            </a:r>
            <a:r>
              <a:rPr lang="de-DE" dirty="0" err="1"/>
              <a:t>cycle</a:t>
            </a:r>
            <a:endParaRPr lang="de-DE" dirty="0"/>
          </a:p>
          <a:p>
            <a:r>
              <a:rPr lang="de-DE" dirty="0"/>
              <a:t> 2) </a:t>
            </a:r>
            <a:r>
              <a:rPr lang="de-DE" dirty="0" err="1"/>
              <a:t>short</a:t>
            </a:r>
            <a:r>
              <a:rPr lang="de-DE" dirty="0"/>
              <a:t> </a:t>
            </a:r>
            <a:r>
              <a:rPr lang="de-DE" dirty="0" err="1"/>
              <a:t>development</a:t>
            </a:r>
            <a:r>
              <a:rPr lang="de-DE" dirty="0"/>
              <a:t> </a:t>
            </a:r>
            <a:r>
              <a:rPr lang="de-DE" dirty="0" err="1"/>
              <a:t>cycles</a:t>
            </a:r>
            <a:r>
              <a:rPr lang="de-DE" dirty="0"/>
              <a:t>: </a:t>
            </a:r>
            <a:r>
              <a:rPr lang="de-DE" dirty="0" err="1"/>
              <a:t>granularity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chosen</a:t>
            </a:r>
            <a:r>
              <a:rPr lang="de-DE" dirty="0"/>
              <a:t> feature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important</a:t>
            </a:r>
            <a:endParaRPr lang="de-DE" dirty="0"/>
          </a:p>
          <a:p>
            <a:r>
              <a:rPr lang="de-DE" dirty="0"/>
              <a:t> 3) </a:t>
            </a:r>
            <a:r>
              <a:rPr lang="de-DE" dirty="0" err="1"/>
              <a:t>for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steps</a:t>
            </a:r>
            <a:r>
              <a:rPr lang="de-DE" dirty="0"/>
              <a:t>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python</a:t>
            </a:r>
            <a:r>
              <a:rPr lang="de-DE" dirty="0"/>
              <a:t> </a:t>
            </a:r>
            <a:r>
              <a:rPr lang="de-DE" dirty="0" err="1"/>
              <a:t>tools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help</a:t>
            </a:r>
            <a:r>
              <a:rPr lang="de-DE" dirty="0"/>
              <a:t> </a:t>
            </a:r>
            <a:r>
              <a:rPr lang="de-DE" dirty="0" err="1"/>
              <a:t>you</a:t>
            </a:r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r>
              <a:rPr lang="de-DE" dirty="0"/>
              <a:t>======</a:t>
            </a:r>
          </a:p>
          <a:p>
            <a:r>
              <a:rPr lang="de-DE" dirty="0" err="1"/>
              <a:t>Actually</a:t>
            </a:r>
            <a:r>
              <a:rPr lang="de-DE" dirty="0"/>
              <a:t> </a:t>
            </a:r>
            <a:r>
              <a:rPr lang="de-DE" dirty="0" err="1"/>
              <a:t>maybe</a:t>
            </a:r>
            <a:r>
              <a:rPr lang="de-DE" dirty="0"/>
              <a:t> </a:t>
            </a:r>
            <a:r>
              <a:rPr lang="de-DE" dirty="0" err="1"/>
              <a:t>it's</a:t>
            </a:r>
            <a:r>
              <a:rPr lang="de-DE" dirty="0"/>
              <a:t>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show</a:t>
            </a:r>
            <a:r>
              <a:rPr lang="de-DE" dirty="0"/>
              <a:t> </a:t>
            </a:r>
            <a:r>
              <a:rPr lang="de-DE" dirty="0" err="1"/>
              <a:t>test</a:t>
            </a:r>
            <a:r>
              <a:rPr lang="de-DE" dirty="0"/>
              <a:t> and </a:t>
            </a:r>
            <a:r>
              <a:rPr lang="de-DE" dirty="0" err="1"/>
              <a:t>debug</a:t>
            </a:r>
            <a:r>
              <a:rPr lang="de-DE" dirty="0"/>
              <a:t> </a:t>
            </a:r>
            <a:r>
              <a:rPr lang="de-DE" dirty="0" err="1"/>
              <a:t>cycle</a:t>
            </a:r>
            <a:r>
              <a:rPr lang="de-DE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1527115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9" name="Shape 13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First two points</a:t>
            </a:r>
          </a:p>
          <a:p>
            <a:endParaRPr lang="en-US" dirty="0"/>
          </a:p>
          <a:p>
            <a:r>
              <a:rPr lang="en-US" dirty="0"/>
              <a:t>BUT </a:t>
            </a:r>
            <a:r>
              <a:rPr dirty="0"/>
              <a:t>Bugs are inevitable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/>
              <a:t>And finding them after you have written them is something that we spend a lot of time on, </a:t>
            </a:r>
          </a:p>
          <a:p>
            <a:r>
              <a:rPr lang="en-US" dirty="0"/>
              <a:t>so we want to have a good way of finding and eliminating them. </a:t>
            </a:r>
          </a:p>
          <a:p>
            <a:endParaRPr lang="en-US" dirty="0"/>
          </a:p>
          <a:p>
            <a:r>
              <a:rPr lang="en-US" dirty="0"/>
              <a:t>This is why we want to show you how to debug, </a:t>
            </a:r>
          </a:p>
          <a:p>
            <a:r>
              <a:rPr lang="en-US" dirty="0"/>
              <a:t>Debugging is &lt;&lt;&lt;third point&gt;&gt;&gt;</a:t>
            </a:r>
          </a:p>
          <a:p>
            <a:endParaRPr lang="en-US" dirty="0"/>
          </a:p>
          <a:p>
            <a:r>
              <a:rPr lang="de-DE" dirty="0"/>
              <a:t>This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helpful</a:t>
            </a:r>
            <a:r>
              <a:rPr lang="de-DE" dirty="0"/>
              <a:t> </a:t>
            </a:r>
            <a:r>
              <a:rPr lang="de-DE" dirty="0" err="1"/>
              <a:t>because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obviously</a:t>
            </a:r>
            <a:r>
              <a:rPr lang="de-DE" dirty="0"/>
              <a:t> </a:t>
            </a:r>
            <a:r>
              <a:rPr lang="de-DE" dirty="0" err="1"/>
              <a:t>wrote</a:t>
            </a:r>
            <a:r>
              <a:rPr lang="de-DE" dirty="0"/>
              <a:t> </a:t>
            </a:r>
            <a:r>
              <a:rPr lang="de-DE" dirty="0" err="1"/>
              <a:t>some</a:t>
            </a:r>
            <a:r>
              <a:rPr lang="de-DE" dirty="0"/>
              <a:t> code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think</a:t>
            </a:r>
            <a:r>
              <a:rPr lang="de-DE" dirty="0"/>
              <a:t> </a:t>
            </a:r>
            <a:r>
              <a:rPr lang="de-DE" dirty="0" err="1"/>
              <a:t>does</a:t>
            </a:r>
            <a:r>
              <a:rPr lang="de-DE" dirty="0"/>
              <a:t> </a:t>
            </a:r>
            <a:r>
              <a:rPr lang="de-DE" dirty="0" err="1"/>
              <a:t>one</a:t>
            </a:r>
            <a:r>
              <a:rPr lang="de-DE" dirty="0"/>
              <a:t> </a:t>
            </a:r>
            <a:r>
              <a:rPr lang="de-DE" dirty="0" err="1"/>
              <a:t>thing</a:t>
            </a:r>
            <a:r>
              <a:rPr lang="de-DE" dirty="0"/>
              <a:t>, but </a:t>
            </a:r>
            <a:r>
              <a:rPr lang="de-DE" dirty="0" err="1"/>
              <a:t>actually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doing</a:t>
            </a:r>
            <a:r>
              <a:rPr lang="de-DE" dirty="0"/>
              <a:t> </a:t>
            </a:r>
            <a:r>
              <a:rPr lang="de-DE" dirty="0" err="1"/>
              <a:t>something</a:t>
            </a:r>
            <a:r>
              <a:rPr lang="de-DE" dirty="0"/>
              <a:t> </a:t>
            </a:r>
            <a:r>
              <a:rPr lang="de-DE" dirty="0" err="1"/>
              <a:t>else</a:t>
            </a:r>
            <a:r>
              <a:rPr lang="de-DE" dirty="0"/>
              <a:t>. </a:t>
            </a:r>
          </a:p>
          <a:p>
            <a:r>
              <a:rPr lang="de-DE" dirty="0"/>
              <a:t>And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able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find out at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point</a:t>
            </a:r>
            <a:r>
              <a:rPr lang="de-DE" dirty="0"/>
              <a:t> </a:t>
            </a:r>
            <a:r>
              <a:rPr lang="de-DE" dirty="0" err="1"/>
              <a:t>exactly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going</a:t>
            </a:r>
            <a:r>
              <a:rPr lang="de-DE" dirty="0"/>
              <a:t> </a:t>
            </a:r>
            <a:r>
              <a:rPr lang="de-DE" dirty="0" err="1"/>
              <a:t>wrong</a:t>
            </a:r>
            <a:r>
              <a:rPr lang="de-DE" dirty="0"/>
              <a:t>, </a:t>
            </a:r>
            <a:r>
              <a:rPr lang="de-DE" dirty="0" err="1"/>
              <a:t>why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going</a:t>
            </a:r>
            <a:r>
              <a:rPr lang="de-DE" dirty="0"/>
              <a:t> </a:t>
            </a:r>
            <a:r>
              <a:rPr lang="de-DE" dirty="0" err="1"/>
              <a:t>wrong</a:t>
            </a:r>
            <a:r>
              <a:rPr lang="de-DE" dirty="0"/>
              <a:t> and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fix </a:t>
            </a:r>
            <a:r>
              <a:rPr lang="de-DE" dirty="0" err="1"/>
              <a:t>it</a:t>
            </a:r>
            <a:r>
              <a:rPr lang="de-DE" dirty="0"/>
              <a:t> </a:t>
            </a:r>
          </a:p>
          <a:p>
            <a:r>
              <a:rPr lang="de-DE" dirty="0"/>
              <a:t>WITHOUT </a:t>
            </a:r>
            <a:r>
              <a:rPr lang="de-DE" dirty="0" err="1"/>
              <a:t>littering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commented</a:t>
            </a:r>
            <a:r>
              <a:rPr lang="de-DE" dirty="0"/>
              <a:t> out code, </a:t>
            </a:r>
            <a:r>
              <a:rPr lang="de-DE" dirty="0" err="1"/>
              <a:t>print</a:t>
            </a:r>
            <a:r>
              <a:rPr lang="de-DE" dirty="0"/>
              <a:t> </a:t>
            </a:r>
            <a:r>
              <a:rPr lang="de-DE" dirty="0" err="1"/>
              <a:t>statement</a:t>
            </a:r>
            <a:r>
              <a:rPr lang="de-DE" dirty="0"/>
              <a:t>, </a:t>
            </a:r>
            <a:r>
              <a:rPr lang="de-DE" dirty="0" err="1"/>
              <a:t>creating</a:t>
            </a:r>
            <a:r>
              <a:rPr lang="de-DE" dirty="0"/>
              <a:t> </a:t>
            </a:r>
            <a:r>
              <a:rPr lang="de-DE" dirty="0" err="1"/>
              <a:t>new</a:t>
            </a:r>
            <a:r>
              <a:rPr lang="de-DE" dirty="0"/>
              <a:t> </a:t>
            </a:r>
            <a:r>
              <a:rPr lang="de-DE" dirty="0" err="1"/>
              <a:t>cells</a:t>
            </a:r>
            <a:r>
              <a:rPr lang="de-DE" dirty="0"/>
              <a:t> in </a:t>
            </a:r>
            <a:r>
              <a:rPr lang="de-DE" dirty="0" err="1"/>
              <a:t>jupyter</a:t>
            </a:r>
            <a:r>
              <a:rPr lang="de-DE" dirty="0"/>
              <a:t>, …</a:t>
            </a:r>
          </a:p>
          <a:p>
            <a:endParaRPr lang="de-DE" dirty="0"/>
          </a:p>
          <a:p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We</a:t>
            </a:r>
            <a:r>
              <a:rPr lang="de-DE" dirty="0"/>
              <a:t> will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pdb</a:t>
            </a:r>
            <a:r>
              <a:rPr lang="de-DE" dirty="0"/>
              <a:t> in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session</a:t>
            </a:r>
            <a:r>
              <a:rPr lang="de-DE" dirty="0"/>
              <a:t>,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Python-default </a:t>
            </a:r>
            <a:r>
              <a:rPr lang="de-DE" dirty="0" err="1"/>
              <a:t>debugger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Raise </a:t>
            </a:r>
            <a:r>
              <a:rPr lang="de-DE" dirty="0" err="1"/>
              <a:t>hands</a:t>
            </a:r>
            <a:r>
              <a:rPr lang="de-DE" dirty="0"/>
              <a:t> (also </a:t>
            </a:r>
            <a:r>
              <a:rPr lang="de-DE" dirty="0" err="1"/>
              <a:t>faculty</a:t>
            </a:r>
            <a:r>
              <a:rPr lang="de-DE" dirty="0"/>
              <a:t>), </a:t>
            </a:r>
            <a:r>
              <a:rPr lang="de-DE" dirty="0" err="1"/>
              <a:t>who</a:t>
            </a:r>
            <a:r>
              <a:rPr lang="de-DE" dirty="0"/>
              <a:t> </a:t>
            </a:r>
            <a:r>
              <a:rPr lang="de-DE" dirty="0" err="1"/>
              <a:t>uses</a:t>
            </a:r>
            <a:r>
              <a:rPr lang="de-DE" dirty="0"/>
              <a:t> a </a:t>
            </a:r>
            <a:r>
              <a:rPr lang="de-DE" dirty="0" err="1"/>
              <a:t>debugger</a:t>
            </a:r>
            <a:r>
              <a:rPr lang="de-DE" dirty="0"/>
              <a:t>?</a:t>
            </a:r>
          </a:p>
          <a:p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those</a:t>
            </a:r>
            <a:r>
              <a:rPr lang="de-DE" dirty="0"/>
              <a:t>,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many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pdb</a:t>
            </a:r>
            <a:r>
              <a:rPr lang="de-DE" dirty="0"/>
              <a:t>?</a:t>
            </a:r>
          </a:p>
          <a:p>
            <a:endParaRPr lang="de-DE" dirty="0"/>
          </a:p>
          <a:p>
            <a:r>
              <a:rPr lang="de-DE" dirty="0"/>
              <a:t>Not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many</a:t>
            </a:r>
            <a:r>
              <a:rPr lang="de-DE" dirty="0"/>
              <a:t>. </a:t>
            </a:r>
          </a:p>
          <a:p>
            <a:r>
              <a:rPr lang="de-DE" dirty="0" err="1"/>
              <a:t>Pdb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very</a:t>
            </a:r>
            <a:r>
              <a:rPr lang="de-DE" dirty="0"/>
              <a:t> </a:t>
            </a:r>
            <a:r>
              <a:rPr lang="de-DE" dirty="0" err="1"/>
              <a:t>basic</a:t>
            </a:r>
            <a:r>
              <a:rPr lang="de-DE" dirty="0"/>
              <a:t> and </a:t>
            </a:r>
            <a:r>
              <a:rPr lang="de-DE" dirty="0" err="1"/>
              <a:t>very</a:t>
            </a:r>
            <a:r>
              <a:rPr lang="de-DE" dirty="0"/>
              <a:t> </a:t>
            </a:r>
            <a:r>
              <a:rPr lang="de-DE" dirty="0" err="1"/>
              <a:t>command</a:t>
            </a:r>
            <a:r>
              <a:rPr lang="de-DE" dirty="0"/>
              <a:t> </a:t>
            </a:r>
            <a:r>
              <a:rPr lang="de-DE" dirty="0" err="1"/>
              <a:t>line-y</a:t>
            </a:r>
            <a:r>
              <a:rPr lang="de-DE" dirty="0"/>
              <a:t>, so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like </a:t>
            </a:r>
            <a:r>
              <a:rPr lang="de-DE" dirty="0" err="1"/>
              <a:t>working</a:t>
            </a:r>
            <a:r>
              <a:rPr lang="de-DE" dirty="0"/>
              <a:t> on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command</a:t>
            </a:r>
            <a:r>
              <a:rPr lang="de-DE" dirty="0"/>
              <a:t> </a:t>
            </a:r>
            <a:r>
              <a:rPr lang="de-DE" dirty="0" err="1"/>
              <a:t>line</a:t>
            </a:r>
            <a:r>
              <a:rPr lang="de-DE" dirty="0"/>
              <a:t>, </a:t>
            </a:r>
            <a:r>
              <a:rPr lang="de-DE" dirty="0" err="1"/>
              <a:t>then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will </a:t>
            </a:r>
            <a:r>
              <a:rPr lang="de-DE" dirty="0" err="1"/>
              <a:t>probably</a:t>
            </a:r>
            <a:r>
              <a:rPr lang="de-DE" dirty="0"/>
              <a:t> like it. </a:t>
            </a:r>
          </a:p>
          <a:p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like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in </a:t>
            </a:r>
            <a:r>
              <a:rPr lang="de-DE" dirty="0" err="1"/>
              <a:t>jupyter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in an IDE,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might</a:t>
            </a:r>
            <a:r>
              <a:rPr lang="de-DE" dirty="0"/>
              <a:t> find </a:t>
            </a:r>
            <a:r>
              <a:rPr lang="de-DE" dirty="0" err="1"/>
              <a:t>it</a:t>
            </a:r>
            <a:r>
              <a:rPr lang="de-DE" dirty="0"/>
              <a:t> a </a:t>
            </a:r>
            <a:r>
              <a:rPr lang="de-DE" dirty="0" err="1"/>
              <a:t>bit</a:t>
            </a:r>
            <a:r>
              <a:rPr lang="de-DE" dirty="0"/>
              <a:t> </a:t>
            </a:r>
            <a:r>
              <a:rPr lang="de-DE" dirty="0" err="1"/>
              <a:t>weird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 err="1"/>
              <a:t>Because</a:t>
            </a:r>
            <a:r>
              <a:rPr lang="de-DE" dirty="0"/>
              <a:t> in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course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don‘t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push an IDE,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going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pdb</a:t>
            </a:r>
            <a:r>
              <a:rPr lang="de-DE" dirty="0"/>
              <a:t> </a:t>
            </a:r>
            <a:r>
              <a:rPr lang="de-DE" dirty="0" err="1"/>
              <a:t>first</a:t>
            </a:r>
            <a:r>
              <a:rPr lang="de-DE" dirty="0"/>
              <a:t>. </a:t>
            </a:r>
          </a:p>
          <a:p>
            <a:r>
              <a:rPr lang="de-DE" dirty="0"/>
              <a:t>All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debuggers</a:t>
            </a:r>
            <a:r>
              <a:rPr lang="de-DE" dirty="0"/>
              <a:t> in IDEs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exactly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same, so </a:t>
            </a:r>
            <a:r>
              <a:rPr lang="de-DE" dirty="0" err="1"/>
              <a:t>you</a:t>
            </a:r>
            <a:r>
              <a:rPr lang="de-DE" dirty="0"/>
              <a:t> will find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concepts</a:t>
            </a:r>
            <a:r>
              <a:rPr lang="de-DE" dirty="0"/>
              <a:t> </a:t>
            </a:r>
            <a:r>
              <a:rPr lang="de-DE" dirty="0" err="1"/>
              <a:t>translate</a:t>
            </a:r>
            <a:r>
              <a:rPr lang="de-DE" dirty="0"/>
              <a:t> 1:1. </a:t>
            </a:r>
          </a:p>
          <a:p>
            <a:r>
              <a:rPr lang="de-DE" dirty="0"/>
              <a:t>This </a:t>
            </a:r>
            <a:r>
              <a:rPr lang="de-DE" dirty="0" err="1"/>
              <a:t>is</a:t>
            </a:r>
            <a:r>
              <a:rPr lang="de-DE" dirty="0"/>
              <a:t> just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tell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find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strange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pdb</a:t>
            </a:r>
            <a:r>
              <a:rPr lang="de-DE" dirty="0"/>
              <a:t>, I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know</a:t>
            </a:r>
            <a:r>
              <a:rPr lang="de-DE" dirty="0"/>
              <a:t>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options</a:t>
            </a:r>
            <a:r>
              <a:rPr lang="de-DE" dirty="0"/>
              <a:t> I will </a:t>
            </a:r>
            <a:r>
              <a:rPr lang="de-DE" dirty="0" err="1"/>
              <a:t>show</a:t>
            </a:r>
            <a:r>
              <a:rPr lang="de-DE" dirty="0"/>
              <a:t> </a:t>
            </a:r>
            <a:r>
              <a:rPr lang="de-DE" dirty="0" err="1"/>
              <a:t>later</a:t>
            </a:r>
            <a:r>
              <a:rPr lang="de-DE" dirty="0"/>
              <a:t>, so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some</a:t>
            </a:r>
            <a:r>
              <a:rPr lang="de-DE" dirty="0"/>
              <a:t> </a:t>
            </a:r>
            <a:r>
              <a:rPr lang="de-DE" dirty="0" err="1"/>
              <a:t>patience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Debugging </a:t>
            </a:r>
            <a:r>
              <a:rPr lang="de-DE" dirty="0" err="1"/>
              <a:t>is</a:t>
            </a:r>
            <a:r>
              <a:rPr lang="de-DE" dirty="0"/>
              <a:t> not </a:t>
            </a:r>
            <a:r>
              <a:rPr lang="de-DE" dirty="0" err="1"/>
              <a:t>set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 in </a:t>
            </a:r>
            <a:r>
              <a:rPr lang="de-DE" dirty="0" err="1"/>
              <a:t>VSCodium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default</a:t>
            </a:r>
            <a:r>
              <a:rPr lang="de-DE" dirty="0"/>
              <a:t>, but </a:t>
            </a:r>
            <a:r>
              <a:rPr lang="de-DE" dirty="0" err="1"/>
              <a:t>anyone</a:t>
            </a:r>
            <a:r>
              <a:rPr lang="de-DE" dirty="0"/>
              <a:t> </a:t>
            </a:r>
            <a:r>
              <a:rPr lang="de-DE" dirty="0" err="1"/>
              <a:t>who</a:t>
            </a:r>
            <a:r>
              <a:rPr lang="de-DE" dirty="0"/>
              <a:t> </a:t>
            </a:r>
            <a:r>
              <a:rPr lang="de-DE" dirty="0" err="1"/>
              <a:t>wants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debugging</a:t>
            </a:r>
            <a:r>
              <a:rPr lang="de-DE" dirty="0"/>
              <a:t> </a:t>
            </a:r>
            <a:r>
              <a:rPr lang="de-DE" dirty="0" err="1"/>
              <a:t>later</a:t>
            </a:r>
            <a:r>
              <a:rPr lang="de-DE" dirty="0"/>
              <a:t> </a:t>
            </a:r>
            <a:r>
              <a:rPr lang="de-DE" dirty="0" err="1"/>
              <a:t>during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project</a:t>
            </a:r>
            <a:r>
              <a:rPr lang="de-DE" dirty="0"/>
              <a:t>, </a:t>
            </a:r>
            <a:r>
              <a:rPr lang="de-DE" dirty="0" err="1"/>
              <a:t>let</a:t>
            </a:r>
            <a:r>
              <a:rPr lang="de-DE" dirty="0"/>
              <a:t> </a:t>
            </a:r>
            <a:r>
              <a:rPr lang="de-DE" dirty="0" err="1"/>
              <a:t>me</a:t>
            </a:r>
            <a:r>
              <a:rPr lang="de-DE" dirty="0"/>
              <a:t> </a:t>
            </a:r>
            <a:r>
              <a:rPr lang="de-DE" dirty="0" err="1"/>
              <a:t>know</a:t>
            </a:r>
            <a:r>
              <a:rPr lang="de-DE" dirty="0"/>
              <a:t>, I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set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So </a:t>
            </a:r>
            <a:r>
              <a:rPr lang="de-DE" dirty="0" err="1"/>
              <a:t>let‘s</a:t>
            </a:r>
            <a:r>
              <a:rPr lang="de-DE" dirty="0"/>
              <a:t> </a:t>
            </a:r>
            <a:r>
              <a:rPr lang="de-DE" dirty="0" err="1"/>
              <a:t>get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pdb</a:t>
            </a:r>
            <a:r>
              <a:rPr lang="de-DE" dirty="0"/>
              <a:t>!!</a:t>
            </a:r>
          </a:p>
        </p:txBody>
      </p:sp>
    </p:spTree>
    <p:extLst>
      <p:ext uri="{BB962C8B-B14F-4D97-AF65-F5344CB8AC3E}">
        <p14:creationId xmlns:p14="http://schemas.microsoft.com/office/powerpoint/2010/main" val="19469611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effectLst/>
                <a:latin typeface="Calibri" panose="020F0502020204030204" pitchFamily="34" charset="0"/>
              </a:rPr>
              <a:t>DEBUGGING EXERCISE LIVE CODING PDB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 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Introduce find maxima function that I wrote</a:t>
            </a:r>
          </a:p>
          <a:p>
            <a:pPr marL="742950" lvl="1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First and last elements are checked</a:t>
            </a:r>
          </a:p>
          <a:p>
            <a:pPr marL="742950" lvl="1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Then it checks for the plateau in the middle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Let's run it first and then go through it in detail</a:t>
            </a:r>
          </a:p>
          <a:p>
            <a:pPr marL="742950" lvl="1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Run with default happy path values</a:t>
            </a:r>
          </a:p>
          <a:p>
            <a:pPr marL="742950" lvl="1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Change to plateau</a:t>
            </a:r>
          </a:p>
          <a:p>
            <a:pPr marL="742950" lvl="1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Run with plateau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So it works, but I am not sure why. Let's step through the code line by line and see what happens</a:t>
            </a:r>
          </a:p>
          <a:p>
            <a:pPr marL="742950" lvl="1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Put breakpoint at start (line 17)</a:t>
            </a:r>
          </a:p>
          <a:p>
            <a:pPr marL="1143000" lvl="2" indent="-228600" rtl="0" fontAlgn="ctr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100" dirty="0">
                <a:effectLst/>
                <a:latin typeface="Calibri" panose="020F0502020204030204" pitchFamily="34" charset="0"/>
              </a:rPr>
              <a:t>Use only c</a:t>
            </a:r>
          </a:p>
          <a:p>
            <a:pPr marL="742950" lvl="1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Add breakpoint before return of large function</a:t>
            </a:r>
          </a:p>
          <a:p>
            <a:pPr marL="1143000" lvl="2" indent="-228600" rtl="0" fontAlgn="ctr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100" dirty="0">
                <a:effectLst/>
                <a:latin typeface="Calibri" panose="020F0502020204030204" pitchFamily="34" charset="0"/>
              </a:rPr>
              <a:t>Use c</a:t>
            </a:r>
          </a:p>
          <a:p>
            <a:pPr marL="1143000" lvl="2" indent="-228600" rtl="0" fontAlgn="ctr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100" dirty="0">
                <a:effectLst/>
                <a:latin typeface="Calibri" panose="020F0502020204030204" pitchFamily="34" charset="0"/>
              </a:rPr>
              <a:t>Use c and n</a:t>
            </a:r>
          </a:p>
          <a:p>
            <a:pPr marL="742950" lvl="1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Start again to Step through one by one</a:t>
            </a:r>
          </a:p>
          <a:p>
            <a:pPr marL="1143000" lvl="2" indent="-228600" rtl="0" fontAlgn="ctr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100" dirty="0">
                <a:effectLst/>
                <a:latin typeface="Calibri" panose="020F0502020204030204" pitchFamily="34" charset="0"/>
              </a:rPr>
              <a:t>Step into - s + run until end of function - r + Next - n to step out</a:t>
            </a:r>
          </a:p>
          <a:p>
            <a:pPr marL="342900" marR="0"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effectLst/>
                <a:latin typeface="Calibri" panose="020F0502020204030204" pitchFamily="34" charset="0"/>
              </a:rPr>
              <a:t> 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Remove breakpoints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I could now manually check different values, e.g. [0], and see what happens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But we have learned about tests, so what we should be doing is write a test and if it fails, fix it. </a:t>
            </a:r>
          </a:p>
          <a:p>
            <a:pPr marL="342900" marR="0"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effectLst/>
                <a:latin typeface="Calibri" panose="020F0502020204030204" pitchFamily="34" charset="0"/>
              </a:rPr>
              <a:t> </a:t>
            </a:r>
          </a:p>
          <a:p>
            <a:pPr marL="342900" marR="0"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effectLst/>
                <a:latin typeface="Calibri" panose="020F0502020204030204" pitchFamily="34" charset="0"/>
              </a:rPr>
              <a:t> 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Run all tests with </a:t>
            </a:r>
            <a:r>
              <a:rPr lang="en-US" sz="1100" dirty="0" err="1">
                <a:effectLst/>
                <a:latin typeface="Calibri" panose="020F0502020204030204" pitchFamily="34" charset="0"/>
              </a:rPr>
              <a:t>pytest</a:t>
            </a:r>
            <a:endParaRPr lang="en-US" sz="1100" dirty="0">
              <a:effectLst/>
              <a:latin typeface="Calibri" panose="020F0502020204030204" pitchFamily="34" charset="0"/>
            </a:endParaRPr>
          </a:p>
          <a:p>
            <a:pPr marL="742950" lvl="1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5 pass, the others fail</a:t>
            </a:r>
          </a:p>
          <a:p>
            <a:pPr marL="742950" lvl="1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We can see that the first pass, the others fail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Can we debug tests as well?</a:t>
            </a:r>
          </a:p>
          <a:p>
            <a:pPr marL="742950" lvl="1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Yes of course, it </a:t>
            </a:r>
            <a:r>
              <a:rPr lang="en-US" sz="1100" dirty="0" err="1">
                <a:effectLst/>
                <a:latin typeface="Calibri" panose="020F0502020204030204" pitchFamily="34" charset="0"/>
              </a:rPr>
              <a:t>workes</a:t>
            </a:r>
            <a:r>
              <a:rPr lang="en-US" sz="1100" dirty="0">
                <a:effectLst/>
                <a:latin typeface="Calibri" panose="020F0502020204030204" pitchFamily="34" charset="0"/>
              </a:rPr>
              <a:t> the same way</a:t>
            </a:r>
          </a:p>
          <a:p>
            <a:pPr marL="742950" lvl="1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Let's take one test: first below comment and run it without breakpoint</a:t>
            </a:r>
          </a:p>
          <a:p>
            <a:pPr marL="742950" lvl="1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Assert in the order is wrong</a:t>
            </a:r>
          </a:p>
          <a:p>
            <a:pPr marL="742950" lvl="1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Where does this order come from</a:t>
            </a:r>
          </a:p>
          <a:p>
            <a:pPr marL="1143000" lvl="2" indent="-228600" rtl="0" fontAlgn="ctr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100" dirty="0">
                <a:effectLst/>
                <a:latin typeface="Calibri" panose="020F0502020204030204" pitchFamily="34" charset="0"/>
              </a:rPr>
              <a:t>Let's step through the code line by line and find out</a:t>
            </a:r>
          </a:p>
          <a:p>
            <a:pPr marL="1143000" lvl="2" indent="-228600" rtl="0" fontAlgn="ctr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100" dirty="0">
                <a:effectLst/>
                <a:latin typeface="Calibri" panose="020F0502020204030204" pitchFamily="34" charset="0"/>
              </a:rPr>
              <a:t>See that the final maxima is added at the start, should be at end</a:t>
            </a:r>
          </a:p>
          <a:p>
            <a:pPr marL="1143000" lvl="2" indent="-228600" rtl="0" fontAlgn="ctr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100" dirty="0">
                <a:effectLst/>
                <a:latin typeface="Calibri" panose="020F0502020204030204" pitchFamily="34" charset="0"/>
              </a:rPr>
              <a:t>Move to end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Run specific test again without breakpoint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Run all tests again to check if I broke anything else with this change</a:t>
            </a:r>
          </a:p>
          <a:p>
            <a:pPr marL="171450" indent="-171450">
              <a:buFontTx/>
              <a:buChar char="-"/>
            </a:pPr>
            <a:endParaRPr lang="de-DE" dirty="0"/>
          </a:p>
          <a:p>
            <a:pPr marL="171450" indent="-171450">
              <a:buFontTx/>
              <a:buChar char="-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601344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898662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735027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Show </a:t>
            </a:r>
            <a:r>
              <a:rPr lang="de-DE" dirty="0" err="1"/>
              <a:t>VSCode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PyCharm</a:t>
            </a:r>
            <a:r>
              <a:rPr lang="de-DE" dirty="0"/>
              <a:t> Debugging</a:t>
            </a:r>
          </a:p>
          <a:p>
            <a:pPr marL="171450" indent="-171450">
              <a:buFontTx/>
              <a:buChar char="-"/>
            </a:pPr>
            <a:r>
              <a:rPr lang="de-DE" dirty="0"/>
              <a:t>Will not </a:t>
            </a:r>
            <a:r>
              <a:rPr lang="de-DE" dirty="0" err="1"/>
              <a:t>show</a:t>
            </a:r>
            <a:r>
              <a:rPr lang="de-DE" dirty="0"/>
              <a:t> </a:t>
            </a:r>
            <a:r>
              <a:rPr lang="de-DE" dirty="0" err="1"/>
              <a:t>setup</a:t>
            </a: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/>
              <a:t>Run all </a:t>
            </a:r>
            <a:r>
              <a:rPr lang="de-DE" dirty="0" err="1"/>
              <a:t>tests</a:t>
            </a: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/>
              <a:t>Set </a:t>
            </a:r>
            <a:r>
              <a:rPr lang="de-DE" dirty="0" err="1"/>
              <a:t>breakpoint</a:t>
            </a: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 err="1"/>
              <a:t>Debug</a:t>
            </a:r>
            <a:r>
              <a:rPr lang="de-DE" dirty="0"/>
              <a:t> </a:t>
            </a:r>
            <a:r>
              <a:rPr lang="de-DE" dirty="0" err="1"/>
              <a:t>one</a:t>
            </a:r>
            <a:r>
              <a:rPr lang="de-DE" dirty="0"/>
              <a:t> </a:t>
            </a:r>
            <a:r>
              <a:rPr lang="de-DE" dirty="0" err="1"/>
              <a:t>test</a:t>
            </a:r>
            <a:r>
              <a:rPr lang="de-DE" dirty="0"/>
              <a:t> and </a:t>
            </a:r>
            <a:r>
              <a:rPr lang="de-DE" dirty="0" err="1"/>
              <a:t>stop</a:t>
            </a:r>
            <a:r>
              <a:rPr lang="de-DE" dirty="0"/>
              <a:t> </a:t>
            </a:r>
            <a:r>
              <a:rPr lang="de-DE" dirty="0" err="1"/>
              <a:t>there</a:t>
            </a: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/>
              <a:t>Show variable </a:t>
            </a:r>
            <a:r>
              <a:rPr lang="de-DE" dirty="0" err="1"/>
              <a:t>explorer</a:t>
            </a: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/>
              <a:t>Show </a:t>
            </a:r>
            <a:r>
              <a:rPr lang="de-DE" dirty="0" err="1"/>
              <a:t>degub</a:t>
            </a:r>
            <a:r>
              <a:rPr lang="de-DE" dirty="0"/>
              <a:t> </a:t>
            </a:r>
            <a:r>
              <a:rPr lang="de-DE" dirty="0" err="1"/>
              <a:t>console</a:t>
            </a:r>
            <a:endParaRPr lang="de-DE" dirty="0"/>
          </a:p>
          <a:p>
            <a:pPr marL="171450" lvl="1" indent="-171450">
              <a:buFontTx/>
              <a:buChar char="-"/>
            </a:pPr>
            <a:r>
              <a:rPr lang="de-DE" dirty="0"/>
              <a:t>    --- </a:t>
            </a:r>
            <a:r>
              <a:rPr lang="de-DE" dirty="0" err="1"/>
              <a:t>show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also </a:t>
            </a:r>
            <a:r>
              <a:rPr lang="de-DE" dirty="0" err="1"/>
              <a:t>write</a:t>
            </a:r>
            <a:r>
              <a:rPr lang="de-DE" dirty="0"/>
              <a:t> code in </a:t>
            </a:r>
            <a:r>
              <a:rPr lang="de-DE" dirty="0" err="1"/>
              <a:t>debug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–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write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code in </a:t>
            </a:r>
            <a:r>
              <a:rPr lang="de-DE" dirty="0" err="1"/>
              <a:t>exactly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state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code will </a:t>
            </a:r>
            <a:r>
              <a:rPr lang="de-DE" dirty="0" err="1"/>
              <a:t>run</a:t>
            </a:r>
            <a:r>
              <a:rPr lang="de-DE" dirty="0"/>
              <a:t>, so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don‘t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write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somewhere</a:t>
            </a:r>
            <a:r>
              <a:rPr lang="de-DE" dirty="0"/>
              <a:t>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test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out and </a:t>
            </a:r>
            <a:r>
              <a:rPr lang="de-DE" dirty="0" err="1"/>
              <a:t>then</a:t>
            </a:r>
            <a:r>
              <a:rPr lang="de-DE" dirty="0"/>
              <a:t> </a:t>
            </a:r>
            <a:r>
              <a:rPr lang="de-DE" dirty="0" err="1"/>
              <a:t>move</a:t>
            </a:r>
            <a:r>
              <a:rPr lang="de-DE" dirty="0"/>
              <a:t> it. </a:t>
            </a:r>
          </a:p>
          <a:p>
            <a:pPr marL="171450" indent="-171450">
              <a:buFontTx/>
              <a:buChar char="-"/>
            </a:pPr>
            <a:r>
              <a:rPr lang="de-DE" dirty="0"/>
              <a:t>Show </a:t>
            </a:r>
            <a:r>
              <a:rPr lang="de-DE" dirty="0" err="1"/>
              <a:t>call</a:t>
            </a:r>
            <a:r>
              <a:rPr lang="de-DE" dirty="0"/>
              <a:t> </a:t>
            </a:r>
            <a:r>
              <a:rPr lang="de-DE" dirty="0" err="1"/>
              <a:t>stack</a:t>
            </a:r>
            <a:r>
              <a:rPr lang="de-DE" dirty="0"/>
              <a:t>, </a:t>
            </a:r>
            <a:r>
              <a:rPr lang="de-DE" dirty="0" err="1"/>
              <a:t>access</a:t>
            </a:r>
            <a:r>
              <a:rPr lang="de-DE" dirty="0"/>
              <a:t> variables in </a:t>
            </a:r>
            <a:r>
              <a:rPr lang="de-DE" dirty="0" err="1"/>
              <a:t>call</a:t>
            </a:r>
            <a:r>
              <a:rPr lang="de-DE" dirty="0"/>
              <a:t> </a:t>
            </a:r>
            <a:r>
              <a:rPr lang="de-DE" dirty="0" err="1"/>
              <a:t>stack</a:t>
            </a: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/>
              <a:t>Show </a:t>
            </a:r>
            <a:r>
              <a:rPr lang="de-DE" dirty="0" err="1"/>
              <a:t>controls</a:t>
            </a:r>
            <a:endParaRPr lang="de-DE" dirty="0"/>
          </a:p>
          <a:p>
            <a:pPr marL="171450" lvl="3" indent="-171450">
              <a:buFontTx/>
              <a:buChar char="-"/>
            </a:pPr>
            <a:r>
              <a:rPr lang="de-DE" dirty="0"/>
              <a:t>    </a:t>
            </a:r>
            <a:r>
              <a:rPr lang="de-DE" dirty="0" err="1"/>
              <a:t>Continue</a:t>
            </a:r>
            <a:r>
              <a:rPr lang="de-DE" dirty="0"/>
              <a:t>, </a:t>
            </a:r>
            <a:r>
              <a:rPr lang="de-DE" dirty="0" err="1"/>
              <a:t>step</a:t>
            </a:r>
            <a:r>
              <a:rPr lang="de-DE" dirty="0"/>
              <a:t>, </a:t>
            </a:r>
            <a:r>
              <a:rPr lang="de-DE" dirty="0" err="1"/>
              <a:t>step</a:t>
            </a:r>
            <a:r>
              <a:rPr lang="de-DE" dirty="0"/>
              <a:t> </a:t>
            </a:r>
            <a:r>
              <a:rPr lang="de-DE" dirty="0" err="1"/>
              <a:t>into</a:t>
            </a:r>
            <a:endParaRPr lang="de-DE" dirty="0"/>
          </a:p>
          <a:p>
            <a:pPr marL="171450" lvl="3" indent="-171450">
              <a:buFontTx/>
              <a:buChar char="-"/>
            </a:pPr>
            <a:endParaRPr lang="de-DE" dirty="0"/>
          </a:p>
          <a:p>
            <a:pPr marL="0" lvl="2" indent="0">
              <a:buFontTx/>
              <a:buNone/>
            </a:pPr>
            <a:r>
              <a:rPr lang="de-DE" dirty="0"/>
              <a:t>Show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functions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IDEs</a:t>
            </a:r>
          </a:p>
          <a:p>
            <a:pPr marL="171450" lvl="2" indent="-171450">
              <a:buFontTx/>
              <a:buChar char="-"/>
            </a:pPr>
            <a:r>
              <a:rPr lang="de-DE" dirty="0" err="1"/>
              <a:t>Navigate</a:t>
            </a:r>
            <a:r>
              <a:rPr lang="de-DE" dirty="0"/>
              <a:t> </a:t>
            </a:r>
            <a:r>
              <a:rPr lang="de-DE" dirty="0" err="1"/>
              <a:t>functions</a:t>
            </a:r>
            <a:r>
              <a:rPr lang="de-DE" dirty="0"/>
              <a:t> via </a:t>
            </a:r>
            <a:r>
              <a:rPr lang="de-DE" dirty="0" err="1"/>
              <a:t>clicking</a:t>
            </a:r>
            <a:endParaRPr lang="de-DE" dirty="0"/>
          </a:p>
          <a:p>
            <a:pPr marL="171450" lvl="2" indent="-171450">
              <a:buFontTx/>
              <a:buChar char="-"/>
            </a:pPr>
            <a:r>
              <a:rPr lang="de-DE" dirty="0"/>
              <a:t>Go back </a:t>
            </a:r>
            <a:r>
              <a:rPr lang="de-DE" dirty="0" err="1"/>
              <a:t>to</a:t>
            </a:r>
            <a:r>
              <a:rPr lang="de-DE" dirty="0"/>
              <a:t> last </a:t>
            </a:r>
            <a:r>
              <a:rPr lang="de-DE" dirty="0" err="1"/>
              <a:t>place</a:t>
            </a:r>
            <a:r>
              <a:rPr lang="de-DE" dirty="0"/>
              <a:t> I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been</a:t>
            </a:r>
            <a:endParaRPr lang="de-DE" dirty="0"/>
          </a:p>
          <a:p>
            <a:pPr marL="171450" lvl="2" indent="-171450">
              <a:buFontTx/>
              <a:buChar char="-"/>
            </a:pPr>
            <a:r>
              <a:rPr lang="de-DE" dirty="0" err="1"/>
              <a:t>Explain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do </a:t>
            </a:r>
            <a:r>
              <a:rPr lang="de-DE" dirty="0" err="1"/>
              <a:t>plotting</a:t>
            </a:r>
            <a:r>
              <a:rPr lang="de-DE" dirty="0"/>
              <a:t> </a:t>
            </a:r>
            <a:r>
              <a:rPr lang="de-DE" dirty="0" err="1"/>
              <a:t>interactively</a:t>
            </a:r>
            <a:endParaRPr lang="de-DE" dirty="0"/>
          </a:p>
          <a:p>
            <a:pPr marL="171450" lvl="2" indent="-171450">
              <a:buFontTx/>
              <a:buChar char="-"/>
            </a:pPr>
            <a:endParaRPr lang="de-DE" dirty="0"/>
          </a:p>
          <a:p>
            <a:pPr marL="171450" lvl="2" indent="-171450">
              <a:buFontTx/>
              <a:buChar char="-"/>
            </a:pPr>
            <a:endParaRPr lang="de-DE" dirty="0"/>
          </a:p>
          <a:p>
            <a:pPr marL="171450" lvl="2" indent="-171450">
              <a:buFontTx/>
              <a:buChar char="-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823368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173631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57200">
              <a:defRPr sz="1500">
                <a:solidFill>
                  <a:srgbClr val="FFFFFF"/>
                </a:solidFill>
              </a:defRPr>
            </a:pPr>
            <a:r>
              <a:rPr lang="de-DE" dirty="0"/>
              <a:t>Live </a:t>
            </a:r>
            <a:r>
              <a:rPr lang="de-DE" dirty="0" err="1"/>
              <a:t>coding</a:t>
            </a:r>
            <a:r>
              <a:rPr lang="de-DE" dirty="0"/>
              <a:t>, </a:t>
            </a:r>
            <a:r>
              <a:rPr lang="de-DE" dirty="0" err="1"/>
              <a:t>right</a:t>
            </a:r>
            <a:r>
              <a:rPr lang="de-DE" dirty="0"/>
              <a:t>?</a:t>
            </a:r>
          </a:p>
          <a:p>
            <a:pPr defTabSz="457200">
              <a:defRPr sz="1500">
                <a:solidFill>
                  <a:srgbClr val="FFFFFF"/>
                </a:solidFill>
              </a:defRPr>
            </a:pPr>
            <a:endParaRPr lang="de-DE" dirty="0"/>
          </a:p>
          <a:p>
            <a:pPr defTabSz="457200">
              <a:defRPr sz="1500">
                <a:solidFill>
                  <a:srgbClr val="FFFFFF"/>
                </a:solidFill>
              </a:defRPr>
            </a:pPr>
            <a:r>
              <a:rPr lang="de-DE" dirty="0" err="1"/>
              <a:t>Exercise</a:t>
            </a:r>
            <a:r>
              <a:rPr lang="de-DE" dirty="0"/>
              <a:t>/</a:t>
            </a:r>
            <a:r>
              <a:rPr lang="de-DE" dirty="0" err="1"/>
              <a:t>example</a:t>
            </a:r>
            <a:r>
              <a:rPr lang="de-DE" dirty="0"/>
              <a:t>:</a:t>
            </a:r>
          </a:p>
          <a:p>
            <a:pPr marL="180473" indent="-180473" defTabSz="457200">
              <a:buSzPct val="100000"/>
              <a:buChar char="-"/>
              <a:defRPr sz="1500">
                <a:solidFill>
                  <a:srgbClr val="FFFFFF"/>
                </a:solidFill>
              </a:defRPr>
            </a:pPr>
            <a:r>
              <a:rPr lang="de-DE" dirty="0"/>
              <a:t>multiple </a:t>
            </a:r>
            <a:r>
              <a:rPr lang="de-DE" dirty="0" err="1"/>
              <a:t>function</a:t>
            </a:r>
            <a:r>
              <a:rPr lang="de-DE" dirty="0"/>
              <a:t> </a:t>
            </a:r>
            <a:r>
              <a:rPr lang="de-DE" dirty="0" err="1"/>
              <a:t>calls</a:t>
            </a:r>
            <a:r>
              <a:rPr lang="de-DE" dirty="0"/>
              <a:t> </a:t>
            </a:r>
            <a:r>
              <a:rPr lang="de-DE" dirty="0" err="1"/>
              <a:t>within</a:t>
            </a:r>
            <a:r>
              <a:rPr lang="de-DE" dirty="0"/>
              <a:t> </a:t>
            </a:r>
            <a:r>
              <a:rPr lang="de-DE" dirty="0" err="1"/>
              <a:t>each</a:t>
            </a:r>
            <a:r>
              <a:rPr lang="de-DE" dirty="0"/>
              <a:t>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stack</a:t>
            </a:r>
            <a:r>
              <a:rPr lang="de-DE" dirty="0"/>
              <a:t> </a:t>
            </a:r>
            <a:r>
              <a:rPr lang="de-DE" dirty="0" err="1"/>
              <a:t>calls</a:t>
            </a:r>
            <a:endParaRPr lang="de-DE" dirty="0"/>
          </a:p>
          <a:p>
            <a:pPr marL="180473" indent="-180473" defTabSz="457200">
              <a:buSzPct val="100000"/>
              <a:buChar char="-"/>
              <a:defRPr sz="1500">
                <a:solidFill>
                  <a:srgbClr val="FFFFFF"/>
                </a:solidFill>
              </a:defRPr>
            </a:pPr>
            <a:r>
              <a:rPr lang="de-DE" dirty="0"/>
              <a:t>Multiple variables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values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unclear</a:t>
            </a:r>
            <a:r>
              <a:rPr lang="de-DE" dirty="0"/>
              <a:t> /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None</a:t>
            </a:r>
          </a:p>
          <a:p>
            <a:pPr marL="180473" indent="-180473" defTabSz="457200">
              <a:buSzPct val="100000"/>
              <a:buChar char="-"/>
              <a:defRPr sz="1500">
                <a:solidFill>
                  <a:srgbClr val="FFFFFF"/>
                </a:solidFill>
              </a:defRPr>
            </a:pPr>
            <a:r>
              <a:rPr lang="de-DE" dirty="0" err="1"/>
              <a:t>Unexpected</a:t>
            </a:r>
            <a:r>
              <a:rPr lang="de-DE" dirty="0"/>
              <a:t> </a:t>
            </a:r>
            <a:r>
              <a:rPr lang="de-DE" dirty="0" err="1"/>
              <a:t>behaviour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</a:t>
            </a:r>
            <a:r>
              <a:rPr lang="de-DE" dirty="0" err="1"/>
              <a:t>function</a:t>
            </a:r>
            <a:r>
              <a:rPr lang="de-DE" dirty="0"/>
              <a:t> (</a:t>
            </a:r>
            <a:r>
              <a:rPr lang="de-DE" dirty="0" err="1"/>
              <a:t>maybe</a:t>
            </a:r>
            <a:r>
              <a:rPr lang="de-DE" dirty="0"/>
              <a:t> an </a:t>
            </a:r>
            <a:r>
              <a:rPr lang="de-DE" dirty="0" err="1"/>
              <a:t>if</a:t>
            </a:r>
            <a:r>
              <a:rPr lang="de-DE" dirty="0"/>
              <a:t> not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then</a:t>
            </a:r>
            <a:r>
              <a:rPr lang="de-DE" dirty="0"/>
              <a:t> </a:t>
            </a:r>
            <a:r>
              <a:rPr lang="de-DE" dirty="0" err="1"/>
              <a:t>returns</a:t>
            </a:r>
            <a:r>
              <a:rPr lang="de-DE" dirty="0"/>
              <a:t> None, …)</a:t>
            </a:r>
          </a:p>
          <a:p>
            <a:pPr marL="180473" indent="-180473" defTabSz="457200">
              <a:buSzPct val="100000"/>
              <a:buChar char="-"/>
              <a:defRPr sz="1500">
                <a:solidFill>
                  <a:srgbClr val="FFFFFF"/>
                </a:solidFill>
              </a:defRPr>
            </a:pPr>
            <a:r>
              <a:rPr lang="de-DE" dirty="0"/>
              <a:t>Multiple </a:t>
            </a:r>
            <a:r>
              <a:rPr lang="de-DE" dirty="0" err="1"/>
              <a:t>bugs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grow</a:t>
            </a:r>
            <a:r>
              <a:rPr lang="de-DE" dirty="0"/>
              <a:t> in </a:t>
            </a:r>
            <a:r>
              <a:rPr lang="de-DE" dirty="0" err="1"/>
              <a:t>severity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one</a:t>
            </a:r>
            <a:r>
              <a:rPr lang="de-DE" dirty="0"/>
              <a:t> </a:t>
            </a:r>
            <a:r>
              <a:rPr lang="de-DE" dirty="0" err="1"/>
              <a:t>test</a:t>
            </a:r>
            <a:r>
              <a:rPr lang="de-DE" dirty="0"/>
              <a:t> </a:t>
            </a:r>
            <a:r>
              <a:rPr lang="de-DE" dirty="0" err="1"/>
              <a:t>each</a:t>
            </a:r>
            <a:r>
              <a:rPr lang="de-DE" dirty="0"/>
              <a:t> and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fixed</a:t>
            </a:r>
            <a:r>
              <a:rPr lang="de-DE" dirty="0"/>
              <a:t> </a:t>
            </a:r>
            <a:r>
              <a:rPr lang="de-DE" dirty="0" err="1"/>
              <a:t>one</a:t>
            </a:r>
            <a:r>
              <a:rPr lang="de-DE" dirty="0"/>
              <a:t>, </a:t>
            </a:r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go</a:t>
            </a:r>
            <a:r>
              <a:rPr lang="de-DE" dirty="0"/>
              <a:t> on </a:t>
            </a:r>
            <a:r>
              <a:rPr lang="de-DE" dirty="0" err="1"/>
              <a:t>to</a:t>
            </a:r>
            <a:r>
              <a:rPr lang="de-DE" dirty="0"/>
              <a:t> fix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next</a:t>
            </a:r>
            <a:endParaRPr lang="de-DE" dirty="0"/>
          </a:p>
          <a:p>
            <a:pPr defTabSz="457200">
              <a:defRPr sz="1500">
                <a:solidFill>
                  <a:srgbClr val="FFFFFF"/>
                </a:solidFill>
              </a:defRPr>
            </a:pPr>
            <a:endParaRPr lang="de-DE" dirty="0"/>
          </a:p>
          <a:p>
            <a:pPr defTabSz="457200">
              <a:defRPr sz="1500">
                <a:solidFill>
                  <a:srgbClr val="FFFFFF"/>
                </a:solidFill>
              </a:defRPr>
            </a:pPr>
            <a:r>
              <a:rPr lang="de-DE" dirty="0"/>
              <a:t>Maybe </a:t>
            </a:r>
            <a:r>
              <a:rPr lang="de-DE" dirty="0" err="1"/>
              <a:t>my</a:t>
            </a:r>
            <a:r>
              <a:rPr lang="de-DE" dirty="0"/>
              <a:t> own </a:t>
            </a:r>
            <a:r>
              <a:rPr lang="de-DE" dirty="0" err="1"/>
              <a:t>find_maxima</a:t>
            </a:r>
            <a:r>
              <a:rPr lang="de-DE" dirty="0"/>
              <a:t> </a:t>
            </a:r>
            <a:r>
              <a:rPr lang="de-DE" dirty="0" err="1"/>
              <a:t>function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some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complicated</a:t>
            </a:r>
            <a:r>
              <a:rPr lang="de-DE" dirty="0"/>
              <a:t> </a:t>
            </a:r>
            <a:r>
              <a:rPr lang="de-DE" dirty="0" err="1"/>
              <a:t>stuff</a:t>
            </a:r>
            <a:r>
              <a:rPr lang="de-DE" dirty="0"/>
              <a:t> in </a:t>
            </a:r>
            <a:r>
              <a:rPr lang="de-DE" dirty="0" err="1"/>
              <a:t>there</a:t>
            </a:r>
            <a:r>
              <a:rPr lang="de-DE" dirty="0"/>
              <a:t>?</a:t>
            </a:r>
          </a:p>
          <a:p>
            <a:pPr marL="180473" indent="-180473" defTabSz="457200">
              <a:buSzPct val="100000"/>
              <a:buChar char="-"/>
              <a:defRPr sz="1500">
                <a:solidFill>
                  <a:srgbClr val="FFFFFF"/>
                </a:solidFill>
              </a:defRPr>
            </a:pPr>
            <a:r>
              <a:rPr lang="de-DE" dirty="0" err="1"/>
              <a:t>main</a:t>
            </a:r>
            <a:r>
              <a:rPr lang="de-DE" dirty="0"/>
              <a:t> </a:t>
            </a:r>
            <a:r>
              <a:rPr lang="de-DE" dirty="0" err="1"/>
              <a:t>function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function</a:t>
            </a:r>
            <a:r>
              <a:rPr lang="de-DE" dirty="0"/>
              <a:t> </a:t>
            </a:r>
            <a:r>
              <a:rPr lang="de-DE" dirty="0" err="1"/>
              <a:t>calls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finding</a:t>
            </a:r>
            <a:r>
              <a:rPr lang="de-DE" dirty="0"/>
              <a:t> </a:t>
            </a:r>
            <a:r>
              <a:rPr lang="de-DE" dirty="0" err="1"/>
              <a:t>maxima</a:t>
            </a:r>
            <a:r>
              <a:rPr lang="de-DE" dirty="0"/>
              <a:t> (</a:t>
            </a:r>
            <a:r>
              <a:rPr lang="de-DE" dirty="0" err="1"/>
              <a:t>option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choose</a:t>
            </a:r>
            <a:r>
              <a:rPr lang="de-DE" dirty="0"/>
              <a:t>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do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saddle</a:t>
            </a:r>
            <a:r>
              <a:rPr lang="de-DE" dirty="0"/>
              <a:t> </a:t>
            </a:r>
            <a:r>
              <a:rPr lang="de-DE" dirty="0" err="1"/>
              <a:t>points</a:t>
            </a:r>
            <a:r>
              <a:rPr lang="de-DE" dirty="0"/>
              <a:t>, and </a:t>
            </a:r>
            <a:r>
              <a:rPr lang="de-DE" dirty="0" err="1"/>
              <a:t>then</a:t>
            </a:r>
            <a:r>
              <a:rPr lang="de-DE" dirty="0"/>
              <a:t> not </a:t>
            </a:r>
            <a:r>
              <a:rPr lang="de-DE" dirty="0" err="1"/>
              <a:t>having</a:t>
            </a:r>
            <a:r>
              <a:rPr lang="de-DE" dirty="0"/>
              <a:t> </a:t>
            </a:r>
            <a:r>
              <a:rPr lang="de-DE" dirty="0" err="1"/>
              <a:t>defined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properly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given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variable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lower</a:t>
            </a:r>
            <a:r>
              <a:rPr lang="de-DE" dirty="0"/>
              <a:t> </a:t>
            </a:r>
            <a:r>
              <a:rPr lang="de-DE" dirty="0" err="1"/>
              <a:t>function</a:t>
            </a:r>
            <a:r>
              <a:rPr lang="de-DE" dirty="0"/>
              <a:t>), </a:t>
            </a:r>
            <a:r>
              <a:rPr lang="de-DE" dirty="0" err="1"/>
              <a:t>plotting</a:t>
            </a:r>
            <a:r>
              <a:rPr lang="de-DE" dirty="0"/>
              <a:t> </a:t>
            </a:r>
            <a:r>
              <a:rPr lang="de-DE" dirty="0" err="1"/>
              <a:t>maxima</a:t>
            </a:r>
            <a:endParaRPr lang="de-DE" dirty="0"/>
          </a:p>
          <a:p>
            <a:pPr marL="180473" indent="-180473" defTabSz="457200">
              <a:buSzPct val="100000"/>
              <a:buChar char="-"/>
              <a:defRPr sz="1500">
                <a:solidFill>
                  <a:srgbClr val="FFFFFF"/>
                </a:solidFill>
              </a:defRPr>
            </a:pPr>
            <a:r>
              <a:rPr lang="de-DE" dirty="0"/>
              <a:t>Level 1: Easy fix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add</a:t>
            </a:r>
            <a:r>
              <a:rPr lang="de-DE" dirty="0"/>
              <a:t> an </a:t>
            </a:r>
            <a:r>
              <a:rPr lang="de-DE" dirty="0" err="1"/>
              <a:t>if</a:t>
            </a:r>
            <a:r>
              <a:rPr lang="de-DE" dirty="0"/>
              <a:t> [] </a:t>
            </a:r>
            <a:r>
              <a:rPr lang="de-DE" dirty="0" err="1"/>
              <a:t>return</a:t>
            </a:r>
            <a:r>
              <a:rPr lang="de-DE" dirty="0"/>
              <a:t> []</a:t>
            </a:r>
          </a:p>
          <a:p>
            <a:pPr marL="180473" indent="-180473" defTabSz="457200">
              <a:buSzPct val="100000"/>
              <a:buChar char="-"/>
              <a:defRPr sz="1500">
                <a:solidFill>
                  <a:srgbClr val="FFFFFF"/>
                </a:solidFill>
              </a:defRPr>
            </a:pPr>
            <a:r>
              <a:rPr lang="de-DE" dirty="0"/>
              <a:t>Level 2:</a:t>
            </a:r>
          </a:p>
          <a:p>
            <a:pPr marL="180473" indent="-180473" defTabSz="457200">
              <a:buSzPct val="100000"/>
              <a:buChar char="-"/>
              <a:defRPr sz="1500">
                <a:solidFill>
                  <a:srgbClr val="FFFFFF"/>
                </a:solidFill>
              </a:defRPr>
            </a:pPr>
            <a:r>
              <a:rPr lang="de-DE" dirty="0"/>
              <a:t>Level 3: </a:t>
            </a:r>
            <a:r>
              <a:rPr lang="de-DE" dirty="0" err="1"/>
              <a:t>something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saving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figure</a:t>
            </a:r>
            <a:r>
              <a:rPr lang="de-DE" dirty="0"/>
              <a:t> in an absolute </a:t>
            </a:r>
            <a:r>
              <a:rPr lang="de-DE" dirty="0" err="1"/>
              <a:t>path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not?</a:t>
            </a:r>
          </a:p>
          <a:p>
            <a:pPr defTabSz="457200">
              <a:defRPr sz="1500">
                <a:solidFill>
                  <a:srgbClr val="FFFFFF"/>
                </a:solidFill>
              </a:defRPr>
            </a:pPr>
            <a:endParaRPr lang="de-DE" dirty="0"/>
          </a:p>
          <a:p>
            <a:pPr defTabSz="457200">
              <a:defRPr sz="1500">
                <a:solidFill>
                  <a:srgbClr val="FFFFFF"/>
                </a:solidFill>
              </a:defRPr>
            </a:pPr>
            <a:r>
              <a:rPr lang="de-DE" dirty="0" err="1"/>
              <a:t>Remember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using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pdf</a:t>
            </a:r>
            <a:r>
              <a:rPr lang="de-DE" dirty="0"/>
              <a:t> </a:t>
            </a:r>
            <a:r>
              <a:rPr lang="de-DE" dirty="0" err="1"/>
              <a:t>debugger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. Show </a:t>
            </a:r>
            <a:r>
              <a:rPr lang="de-DE" dirty="0" err="1"/>
              <a:t>running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pytest</a:t>
            </a:r>
            <a:r>
              <a:rPr lang="de-DE" dirty="0"/>
              <a:t>, </a:t>
            </a:r>
            <a:r>
              <a:rPr lang="de-DE" dirty="0" err="1"/>
              <a:t>then</a:t>
            </a:r>
            <a:r>
              <a:rPr lang="de-DE" dirty="0"/>
              <a:t> </a:t>
            </a:r>
            <a:r>
              <a:rPr lang="de-DE" dirty="0" err="1"/>
              <a:t>finding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line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errors</a:t>
            </a:r>
            <a:r>
              <a:rPr lang="de-DE" dirty="0"/>
              <a:t> out, </a:t>
            </a:r>
            <a:r>
              <a:rPr lang="de-DE" dirty="0" err="1"/>
              <a:t>adding</a:t>
            </a:r>
            <a:r>
              <a:rPr lang="de-DE" dirty="0"/>
              <a:t> a </a:t>
            </a:r>
            <a:r>
              <a:rPr lang="de-DE" dirty="0" err="1"/>
              <a:t>breakpoint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there</a:t>
            </a:r>
            <a:r>
              <a:rPr lang="de-DE" dirty="0"/>
              <a:t> and </a:t>
            </a:r>
            <a:r>
              <a:rPr lang="de-DE" dirty="0" err="1"/>
              <a:t>then</a:t>
            </a:r>
            <a:r>
              <a:rPr lang="de-DE" dirty="0"/>
              <a:t> </a:t>
            </a:r>
            <a:r>
              <a:rPr lang="de-DE" dirty="0" err="1"/>
              <a:t>running</a:t>
            </a:r>
            <a:r>
              <a:rPr lang="de-DE" dirty="0"/>
              <a:t> </a:t>
            </a:r>
            <a:r>
              <a:rPr lang="de-DE" dirty="0" err="1"/>
              <a:t>pytest</a:t>
            </a:r>
            <a:r>
              <a:rPr lang="de-DE" dirty="0"/>
              <a:t> </a:t>
            </a:r>
            <a:r>
              <a:rPr lang="de-DE" dirty="0" err="1"/>
              <a:t>again</a:t>
            </a:r>
            <a:r>
              <a:rPr lang="de-DE" dirty="0"/>
              <a:t>.</a:t>
            </a:r>
          </a:p>
          <a:p>
            <a:pPr defTabSz="457200">
              <a:defRPr sz="1500">
                <a:solidFill>
                  <a:srgbClr val="FFFFFF"/>
                </a:solidFill>
              </a:defRPr>
            </a:pPr>
            <a:endParaRPr lang="de-DE" dirty="0"/>
          </a:p>
          <a:p>
            <a:pPr defTabSz="457200">
              <a:defRPr sz="1500">
                <a:solidFill>
                  <a:srgbClr val="FFFFFF"/>
                </a:solidFill>
              </a:defRPr>
            </a:pPr>
            <a:r>
              <a:rPr lang="de-DE" dirty="0" err="1"/>
              <a:t>Suggest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terminal and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module</a:t>
            </a:r>
            <a:r>
              <a:rPr lang="de-DE" dirty="0"/>
              <a:t> </a:t>
            </a:r>
            <a:r>
              <a:rPr lang="de-DE" dirty="0" err="1"/>
              <a:t>side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side</a:t>
            </a:r>
            <a:r>
              <a:rPr lang="de-DE" dirty="0"/>
              <a:t>!</a:t>
            </a:r>
          </a:p>
          <a:p>
            <a:pPr defTabSz="457200">
              <a:defRPr sz="1500">
                <a:solidFill>
                  <a:srgbClr val="FFFFFF"/>
                </a:solidFill>
              </a:defRPr>
            </a:pPr>
            <a:endParaRPr lang="de-DE" dirty="0"/>
          </a:p>
          <a:p>
            <a:pPr defTabSz="457200">
              <a:defRPr sz="1500">
                <a:solidFill>
                  <a:srgbClr val="FFFFFF"/>
                </a:solidFill>
              </a:defRPr>
            </a:pPr>
            <a:r>
              <a:rPr lang="de-DE" dirty="0"/>
              <a:t>Show</a:t>
            </a:r>
          </a:p>
          <a:p>
            <a:pPr marL="180473" indent="-180473" defTabSz="457200">
              <a:buSzPct val="100000"/>
              <a:buChar char="-"/>
              <a:defRPr sz="1500">
                <a:solidFill>
                  <a:srgbClr val="FFFFFF"/>
                </a:solidFill>
              </a:defRPr>
            </a:pPr>
            <a:r>
              <a:rPr lang="de-DE" dirty="0" err="1"/>
              <a:t>evaluation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variables</a:t>
            </a:r>
          </a:p>
          <a:p>
            <a:pPr marL="180473" indent="-180473" defTabSz="457200">
              <a:buSzPct val="100000"/>
              <a:buChar char="-"/>
              <a:defRPr sz="1500">
                <a:solidFill>
                  <a:srgbClr val="FFFFFF"/>
                </a:solidFill>
              </a:defRPr>
            </a:pPr>
            <a:r>
              <a:rPr lang="de-DE" dirty="0" err="1"/>
              <a:t>Plotting</a:t>
            </a:r>
            <a:r>
              <a:rPr lang="de-DE" dirty="0"/>
              <a:t> </a:t>
            </a:r>
            <a:r>
              <a:rPr lang="de-DE" dirty="0" err="1"/>
              <a:t>options</a:t>
            </a:r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348574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7" name="Shape 20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Run flake8 on the *initial* pyanno code.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9" name="Shape 13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514350" indent="-514350">
              <a:buFontTx/>
              <a:buAutoNum type="arabicPeriod"/>
            </a:pPr>
            <a:r>
              <a:rPr lang="en-US" dirty="0"/>
              <a:t>Did not cover </a:t>
            </a:r>
            <a:r>
              <a:rPr lang="en-US" dirty="0" err="1"/>
              <a:t>jupyter</a:t>
            </a:r>
            <a:r>
              <a:rPr lang="en-US" dirty="0"/>
              <a:t> debugging, because if you are doing such complicated things in </a:t>
            </a:r>
            <a:r>
              <a:rPr lang="en-US" dirty="0" err="1"/>
              <a:t>jupyter</a:t>
            </a:r>
            <a:r>
              <a:rPr lang="en-US" dirty="0"/>
              <a:t> that require debugging, you would probably be better off using an IDE </a:t>
            </a:r>
            <a:r>
              <a:rPr lang="en-US" dirty="0">
                <a:sym typeface="Wingdings" pitchFamily="2" charset="2"/>
              </a:rPr>
              <a:t>. </a:t>
            </a:r>
            <a:br>
              <a:rPr lang="en-US" dirty="0">
                <a:sym typeface="Wingdings" pitchFamily="2" charset="2"/>
              </a:rPr>
            </a:br>
            <a:r>
              <a:rPr lang="en-US" dirty="0">
                <a:sym typeface="Wingdings" pitchFamily="2" charset="2"/>
              </a:rPr>
              <a:t>Also, the concept is the same, you will figure it out if you need to</a:t>
            </a:r>
          </a:p>
          <a:p>
            <a:pPr marL="514350" indent="-514350">
              <a:buFontTx/>
              <a:buAutoNum type="arabicPeriod"/>
            </a:pPr>
            <a:r>
              <a:rPr lang="en-US" dirty="0">
                <a:sym typeface="Wingdings" pitchFamily="2" charset="2"/>
              </a:rPr>
              <a:t>Did not cover </a:t>
            </a:r>
            <a:r>
              <a:rPr lang="en-US" dirty="0" err="1">
                <a:sym typeface="Wingdings" pitchFamily="2" charset="2"/>
              </a:rPr>
              <a:t>jupyter</a:t>
            </a:r>
            <a:r>
              <a:rPr lang="en-US" dirty="0">
                <a:sym typeface="Wingdings" pitchFamily="2" charset="2"/>
              </a:rPr>
              <a:t> in general, because </a:t>
            </a:r>
            <a:r>
              <a:rPr lang="en-US" dirty="0" err="1">
                <a:sym typeface="Wingdings" pitchFamily="2" charset="2"/>
              </a:rPr>
              <a:t>pytest</a:t>
            </a:r>
            <a:r>
              <a:rPr lang="en-US" dirty="0">
                <a:sym typeface="Wingdings" pitchFamily="2" charset="2"/>
              </a:rPr>
              <a:t> does not cover tests in </a:t>
            </a:r>
            <a:r>
              <a:rPr lang="en-US" dirty="0" err="1">
                <a:sym typeface="Wingdings" pitchFamily="2" charset="2"/>
              </a:rPr>
              <a:t>jupyter</a:t>
            </a:r>
            <a:r>
              <a:rPr lang="en-US" dirty="0">
                <a:sym typeface="Wingdings" pitchFamily="2" charset="2"/>
              </a:rPr>
              <a:t> notebooks, it is designed to work with .</a:t>
            </a:r>
            <a:r>
              <a:rPr lang="en-US" dirty="0" err="1">
                <a:sym typeface="Wingdings" pitchFamily="2" charset="2"/>
              </a:rPr>
              <a:t>py</a:t>
            </a:r>
            <a:r>
              <a:rPr lang="en-US" dirty="0">
                <a:sym typeface="Wingdings" pitchFamily="2" charset="2"/>
              </a:rPr>
              <a:t> files.</a:t>
            </a:r>
          </a:p>
          <a:p>
            <a:pPr marL="514350" indent="-514350">
              <a:buFontTx/>
              <a:buAutoNum type="arabicPeriod"/>
            </a:pPr>
            <a:endParaRPr lang="en-US" dirty="0">
              <a:sym typeface="Wingdings" pitchFamily="2" charset="2"/>
            </a:endParaRPr>
          </a:p>
          <a:p>
            <a:pPr marL="514350" indent="-514350">
              <a:buFontTx/>
              <a:buAutoNum type="arabicPeriod"/>
            </a:pPr>
            <a:endParaRPr lang="en-US" dirty="0">
              <a:sym typeface="Wingdings" pitchFamily="2" charset="2"/>
            </a:endParaRPr>
          </a:p>
          <a:p>
            <a:pPr marL="514350" indent="-514350">
              <a:buFontTx/>
              <a:buAutoNum type="arabicPeriod"/>
            </a:pPr>
            <a:endParaRPr lang="en-US" dirty="0">
              <a:sym typeface="Wingdings" pitchFamily="2" charset="2"/>
            </a:endParaRPr>
          </a:p>
          <a:p>
            <a:pPr marL="514350" indent="-514350">
              <a:buFontTx/>
              <a:buAutoNum type="arabicPeriod"/>
            </a:pPr>
            <a:endParaRPr lang="en-US" dirty="0">
              <a:sym typeface="Wingdings" pitchFamily="2" charset="2"/>
            </a:endParaRPr>
          </a:p>
          <a:p>
            <a:pPr marL="514350" indent="-514350">
              <a:buFontTx/>
              <a:buAutoNum type="arabicPeriod"/>
            </a:pPr>
            <a:endParaRPr lang="en-US" dirty="0">
              <a:sym typeface="Wingdings" pitchFamily="2" charset="2"/>
            </a:endParaRPr>
          </a:p>
          <a:p>
            <a:r>
              <a:rPr lang="de-DE" dirty="0"/>
              <a:t>Notes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previous</a:t>
            </a:r>
            <a:r>
              <a:rPr lang="de-DE" dirty="0"/>
              <a:t> </a:t>
            </a:r>
            <a:r>
              <a:rPr lang="de-DE" dirty="0" err="1"/>
              <a:t>slides</a:t>
            </a:r>
            <a:r>
              <a:rPr lang="de-DE" dirty="0"/>
              <a:t>:</a:t>
            </a:r>
          </a:p>
          <a:p>
            <a:endParaRPr lang="de-DE" dirty="0"/>
          </a:p>
          <a:p>
            <a:pPr defTabSz="457200">
              <a:defRPr>
                <a:solidFill>
                  <a:srgbClr val="FFFFFF"/>
                </a:solidFill>
              </a:defRPr>
            </a:pPr>
            <a:r>
              <a:rPr lang="de-DE" dirty="0"/>
              <a:t>Note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agile </a:t>
            </a:r>
            <a:r>
              <a:rPr lang="de-DE" dirty="0" err="1"/>
              <a:t>development</a:t>
            </a:r>
            <a:r>
              <a:rPr lang="de-DE" dirty="0"/>
              <a:t> </a:t>
            </a:r>
            <a:r>
              <a:rPr lang="de-DE" dirty="0" err="1"/>
              <a:t>cycle</a:t>
            </a:r>
            <a:r>
              <a:rPr lang="de-DE" dirty="0"/>
              <a:t> </a:t>
            </a:r>
            <a:r>
              <a:rPr lang="de-DE" dirty="0" err="1"/>
              <a:t>works</a:t>
            </a:r>
            <a:r>
              <a:rPr lang="de-DE" dirty="0"/>
              <a:t> </a:t>
            </a:r>
            <a:r>
              <a:rPr lang="de-DE" dirty="0" err="1"/>
              <a:t>best</a:t>
            </a:r>
            <a:r>
              <a:rPr lang="de-DE" dirty="0"/>
              <a:t> </a:t>
            </a:r>
            <a:r>
              <a:rPr lang="de-DE" dirty="0" err="1"/>
              <a:t>when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using</a:t>
            </a:r>
            <a:r>
              <a:rPr lang="de-DE" dirty="0"/>
              <a:t> </a:t>
            </a:r>
            <a:r>
              <a:rPr lang="de-DE" dirty="0" err="1"/>
              <a:t>modules</a:t>
            </a:r>
            <a:r>
              <a:rPr lang="de-DE" dirty="0"/>
              <a:t>, so .</a:t>
            </a:r>
            <a:r>
              <a:rPr lang="de-DE" dirty="0" err="1"/>
              <a:t>py</a:t>
            </a:r>
            <a:r>
              <a:rPr lang="de-DE" dirty="0"/>
              <a:t> </a:t>
            </a:r>
            <a:r>
              <a:rPr lang="de-DE" dirty="0" err="1"/>
              <a:t>files</a:t>
            </a:r>
            <a:r>
              <a:rPr lang="de-DE" dirty="0"/>
              <a:t> and </a:t>
            </a:r>
            <a:r>
              <a:rPr lang="de-DE" dirty="0" err="1"/>
              <a:t>pytest</a:t>
            </a:r>
            <a:r>
              <a:rPr lang="de-DE" dirty="0"/>
              <a:t> and not </a:t>
            </a:r>
            <a:r>
              <a:rPr lang="de-DE" dirty="0" err="1"/>
              <a:t>Jupyter</a:t>
            </a:r>
            <a:r>
              <a:rPr lang="de-DE" dirty="0"/>
              <a:t> </a:t>
            </a:r>
            <a:r>
              <a:rPr lang="de-DE" dirty="0" err="1"/>
              <a:t>notebooks</a:t>
            </a:r>
            <a:r>
              <a:rPr lang="de-DE" dirty="0"/>
              <a:t>. </a:t>
            </a:r>
          </a:p>
          <a:p>
            <a:pPr defTabSz="457200">
              <a:defRPr>
                <a:solidFill>
                  <a:srgbClr val="FFFFFF"/>
                </a:solidFill>
              </a:defRPr>
            </a:pPr>
            <a:r>
              <a:rPr lang="de-DE" dirty="0"/>
              <a:t>Notebooks </a:t>
            </a:r>
            <a:r>
              <a:rPr lang="de-DE" dirty="0" err="1"/>
              <a:t>cannot</a:t>
            </a:r>
            <a:r>
              <a:rPr lang="de-DE" dirty="0"/>
              <a:t> </a:t>
            </a:r>
            <a:r>
              <a:rPr lang="de-DE" dirty="0" err="1"/>
              <a:t>run</a:t>
            </a:r>
            <a:r>
              <a:rPr lang="de-DE" dirty="0"/>
              <a:t> </a:t>
            </a:r>
            <a:r>
              <a:rPr lang="de-DE" dirty="0" err="1"/>
              <a:t>tests</a:t>
            </a:r>
            <a:r>
              <a:rPr lang="de-DE" dirty="0"/>
              <a:t> </a:t>
            </a:r>
            <a:r>
              <a:rPr lang="de-DE" dirty="0" err="1"/>
              <a:t>properly</a:t>
            </a:r>
            <a:r>
              <a:rPr lang="de-DE" dirty="0"/>
              <a:t>.</a:t>
            </a:r>
          </a:p>
          <a:p>
            <a:pPr defTabSz="457200">
              <a:defRPr>
                <a:solidFill>
                  <a:srgbClr val="FFFFFF"/>
                </a:solidFill>
              </a:defRPr>
            </a:pPr>
            <a:endParaRPr lang="de-DE" dirty="0"/>
          </a:p>
          <a:p>
            <a:pPr defTabSz="457200">
              <a:defRPr>
                <a:solidFill>
                  <a:srgbClr val="FFFFFF"/>
                </a:solidFill>
              </a:defRPr>
            </a:pP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maybe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a </a:t>
            </a:r>
            <a:r>
              <a:rPr lang="de-DE" dirty="0" err="1"/>
              <a:t>way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run</a:t>
            </a:r>
            <a:r>
              <a:rPr lang="de-DE" dirty="0"/>
              <a:t> </a:t>
            </a:r>
            <a:r>
              <a:rPr lang="de-DE" dirty="0" err="1"/>
              <a:t>pytest</a:t>
            </a:r>
            <a:r>
              <a:rPr lang="de-DE" dirty="0"/>
              <a:t> </a:t>
            </a:r>
            <a:r>
              <a:rPr lang="de-DE" dirty="0" err="1"/>
              <a:t>within</a:t>
            </a:r>
            <a:r>
              <a:rPr lang="de-DE" dirty="0"/>
              <a:t> </a:t>
            </a:r>
            <a:r>
              <a:rPr lang="de-DE" dirty="0" err="1"/>
              <a:t>one</a:t>
            </a:r>
            <a:r>
              <a:rPr lang="de-DE" dirty="0"/>
              <a:t> </a:t>
            </a:r>
            <a:r>
              <a:rPr lang="de-DE" dirty="0" err="1"/>
              <a:t>Jupyter</a:t>
            </a:r>
            <a:r>
              <a:rPr lang="de-DE" dirty="0"/>
              <a:t> </a:t>
            </a:r>
            <a:r>
              <a:rPr lang="de-DE" dirty="0" err="1"/>
              <a:t>notebook</a:t>
            </a:r>
            <a:r>
              <a:rPr lang="de-DE" dirty="0"/>
              <a:t>, but </a:t>
            </a:r>
            <a:r>
              <a:rPr lang="de-DE" dirty="0" err="1"/>
              <a:t>you</a:t>
            </a:r>
            <a:r>
              <a:rPr lang="de-DE" dirty="0"/>
              <a:t> lose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possibility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running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tests</a:t>
            </a:r>
            <a:r>
              <a:rPr lang="de-DE" dirty="0"/>
              <a:t> </a:t>
            </a:r>
            <a:r>
              <a:rPr lang="de-DE" dirty="0" err="1"/>
              <a:t>automatically</a:t>
            </a:r>
            <a:r>
              <a:rPr lang="de-DE" dirty="0"/>
              <a:t> </a:t>
            </a:r>
            <a:r>
              <a:rPr lang="de-DE" dirty="0" err="1"/>
              <a:t>across</a:t>
            </a:r>
            <a:r>
              <a:rPr lang="de-DE" dirty="0"/>
              <a:t> all </a:t>
            </a:r>
            <a:r>
              <a:rPr lang="de-DE" dirty="0" err="1"/>
              <a:t>files</a:t>
            </a:r>
            <a:r>
              <a:rPr lang="de-DE" dirty="0"/>
              <a:t>,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really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. </a:t>
            </a:r>
          </a:p>
          <a:p>
            <a:pPr defTabSz="457200">
              <a:defRPr>
                <a:solidFill>
                  <a:srgbClr val="FFFFFF"/>
                </a:solidFill>
              </a:defRPr>
            </a:pPr>
            <a:r>
              <a:rPr lang="de-DE" dirty="0"/>
              <a:t>I will not </a:t>
            </a:r>
            <a:r>
              <a:rPr lang="de-DE" dirty="0" err="1"/>
              <a:t>cover</a:t>
            </a:r>
            <a:r>
              <a:rPr lang="de-DE" dirty="0"/>
              <a:t> </a:t>
            </a:r>
            <a:r>
              <a:rPr lang="de-DE" dirty="0" err="1"/>
              <a:t>debugging</a:t>
            </a:r>
            <a:r>
              <a:rPr lang="de-DE" dirty="0"/>
              <a:t> in </a:t>
            </a:r>
            <a:r>
              <a:rPr lang="de-DE" dirty="0" err="1"/>
              <a:t>jupyter</a:t>
            </a:r>
            <a:r>
              <a:rPr lang="de-DE" dirty="0"/>
              <a:t> </a:t>
            </a:r>
            <a:r>
              <a:rPr lang="de-DE" dirty="0" err="1"/>
              <a:t>because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defeating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point</a:t>
            </a:r>
            <a:r>
              <a:rPr lang="de-DE" dirty="0"/>
              <a:t>. </a:t>
            </a:r>
            <a:r>
              <a:rPr lang="de-DE" dirty="0" err="1"/>
              <a:t>Jupyter</a:t>
            </a:r>
            <a:r>
              <a:rPr lang="de-DE" dirty="0"/>
              <a:t> </a:t>
            </a:r>
            <a:r>
              <a:rPr lang="de-DE" dirty="0" err="1"/>
              <a:t>imo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a </a:t>
            </a:r>
            <a:r>
              <a:rPr lang="de-DE" dirty="0" err="1"/>
              <a:t>replacement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debugging</a:t>
            </a:r>
            <a:r>
              <a:rPr lang="de-DE" dirty="0"/>
              <a:t>, but </a:t>
            </a:r>
            <a:r>
              <a:rPr lang="de-DE" dirty="0" err="1"/>
              <a:t>is</a:t>
            </a:r>
            <a:r>
              <a:rPr lang="de-DE" dirty="0"/>
              <a:t> not </a:t>
            </a:r>
            <a:r>
              <a:rPr lang="de-DE" dirty="0" err="1"/>
              <a:t>necessary</a:t>
            </a:r>
            <a:r>
              <a:rPr lang="de-DE" dirty="0"/>
              <a:t>. </a:t>
            </a:r>
          </a:p>
          <a:p>
            <a:endParaRPr lang="de-DE" dirty="0"/>
          </a:p>
          <a:p>
            <a:pPr marL="514350" indent="-514350">
              <a:buFontTx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3964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484783"/>
            <a:ext cx="10515600" cy="4692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itle 1"/>
          <p:cNvSpPr txBox="1"/>
          <p:nvPr/>
        </p:nvSpPr>
        <p:spPr>
          <a:xfrm>
            <a:off x="309071" y="153290"/>
            <a:ext cx="9989682" cy="18097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b">
            <a:spAutoFit/>
          </a:bodyPr>
          <a:lstStyle/>
          <a:p>
            <a:pPr>
              <a:lnSpc>
                <a:spcPct val="90000"/>
              </a:lnSpc>
              <a:defRPr sz="80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dirty="0"/>
              <a:t>Debugging</a:t>
            </a:r>
            <a:br>
              <a:rPr dirty="0"/>
            </a:br>
            <a:r>
              <a:rPr lang="en-US" sz="4400" dirty="0"/>
              <a:t>Fix problems</a:t>
            </a:r>
            <a:endParaRPr sz="4400" dirty="0"/>
          </a:p>
        </p:txBody>
      </p:sp>
      <p:sp>
        <p:nvSpPr>
          <p:cNvPr id="95" name="Subtitle 2"/>
          <p:cNvSpPr txBox="1"/>
          <p:nvPr/>
        </p:nvSpPr>
        <p:spPr>
          <a:xfrm>
            <a:off x="309072" y="6014637"/>
            <a:ext cx="5830456" cy="5482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 fontScale="92500"/>
          </a:bodyPr>
          <a:lstStyle>
            <a:lvl1pPr algn="ctr">
              <a:lnSpc>
                <a:spcPct val="90000"/>
              </a:lnSpc>
              <a:spcBef>
                <a:spcPts val="1000"/>
              </a:spcBef>
              <a:defRPr sz="3200"/>
            </a:lvl1pPr>
          </a:lstStyle>
          <a:p>
            <a:r>
              <a:rPr dirty="0"/>
              <a:t>Lisa </a:t>
            </a:r>
            <a:r>
              <a:rPr dirty="0" err="1"/>
              <a:t>Schwetlick</a:t>
            </a:r>
            <a:r>
              <a:rPr lang="en-US" dirty="0"/>
              <a:t> and Pamela </a:t>
            </a:r>
            <a:r>
              <a:rPr lang="en-US" dirty="0" err="1"/>
              <a:t>Hathway</a:t>
            </a:r>
            <a:endParaRPr dirty="0"/>
          </a:p>
        </p:txBody>
      </p:sp>
      <p:pic>
        <p:nvPicPr>
          <p:cNvPr id="96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8208" y="2888302"/>
            <a:ext cx="3960441" cy="396044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Footer Placeholder 2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Testing scientific code, v16.0</a:t>
            </a:r>
          </a:p>
        </p:txBody>
      </p:sp>
      <p:sp>
        <p:nvSpPr>
          <p:cNvPr id="157" name="Rectangle 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t>The agile development cycle</a:t>
            </a:r>
          </a:p>
        </p:txBody>
      </p:sp>
      <p:sp>
        <p:nvSpPr>
          <p:cNvPr id="158" name="Date Placeholder 1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15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</a:t>
            </a:fld>
            <a:endParaRPr/>
          </a:p>
        </p:txBody>
      </p:sp>
      <p:grpSp>
        <p:nvGrpSpPr>
          <p:cNvPr id="181" name="Group 6"/>
          <p:cNvGrpSpPr/>
          <p:nvPr/>
        </p:nvGrpSpPr>
        <p:grpSpPr>
          <a:xfrm>
            <a:off x="1919535" y="1298321"/>
            <a:ext cx="4680531" cy="4823953"/>
            <a:chOff x="-1" y="0"/>
            <a:chExt cx="4680530" cy="4823952"/>
          </a:xfrm>
        </p:grpSpPr>
        <p:grpSp>
          <p:nvGrpSpPr>
            <p:cNvPr id="179" name="Diagram 16"/>
            <p:cNvGrpSpPr/>
            <p:nvPr/>
          </p:nvGrpSpPr>
          <p:grpSpPr>
            <a:xfrm>
              <a:off x="829242" y="0"/>
              <a:ext cx="3851287" cy="4823952"/>
              <a:chOff x="0" y="0"/>
              <a:chExt cx="3851286" cy="4823951"/>
            </a:xfrm>
          </p:grpSpPr>
          <p:grpSp>
            <p:nvGrpSpPr>
              <p:cNvPr id="162" name="Group"/>
              <p:cNvGrpSpPr/>
              <p:nvPr/>
            </p:nvGrpSpPr>
            <p:grpSpPr>
              <a:xfrm>
                <a:off x="34855" y="0"/>
                <a:ext cx="3781574" cy="682931"/>
                <a:chOff x="0" y="0"/>
                <a:chExt cx="3781572" cy="682930"/>
              </a:xfrm>
            </p:grpSpPr>
            <p:sp>
              <p:nvSpPr>
                <p:cNvPr id="160" name="Rounded Rectangle"/>
                <p:cNvSpPr/>
                <p:nvPr/>
              </p:nvSpPr>
              <p:spPr>
                <a:xfrm>
                  <a:off x="0" y="0"/>
                  <a:ext cx="3781572" cy="682930"/>
                </a:xfrm>
                <a:prstGeom prst="roundRect">
                  <a:avLst>
                    <a:gd name="adj" fmla="val 10000"/>
                  </a:avLst>
                </a:prstGeom>
                <a:solidFill>
                  <a:srgbClr val="FFFFFF"/>
                </a:solidFill>
                <a:ln w="38100" cap="flat">
                  <a:solidFill>
                    <a:schemeClr val="tx2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700"/>
                    </a:spcBef>
                    <a:defRPr>
                      <a:solidFill>
                        <a:srgbClr val="FFFFFF"/>
                      </a:solidFill>
                    </a:defRPr>
                  </a:pPr>
                  <a:endParaRPr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161" name="Pick your next feature"/>
                <p:cNvSpPr txBox="1"/>
                <p:nvPr/>
              </p:nvSpPr>
              <p:spPr>
                <a:xfrm>
                  <a:off x="20002" y="82934"/>
                  <a:ext cx="3741568" cy="51706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91439" tIns="91439" rIns="91439" bIns="91439" numCol="1" anchor="ctr">
                  <a:spAutoFit/>
                </a:bodyPr>
                <a:lstStyle>
                  <a:lvl1pPr algn="ctr" defTabSz="1066800">
                    <a:lnSpc>
                      <a:spcPct val="90000"/>
                    </a:lnSpc>
                    <a:spcBef>
                      <a:spcPts val="1000"/>
                    </a:spcBef>
                    <a:defRPr sz="2400"/>
                  </a:lvl1pPr>
                </a:lstStyle>
                <a:p>
                  <a:r>
                    <a:rPr>
                      <a:solidFill>
                        <a:schemeClr val="tx2"/>
                      </a:solidFill>
                    </a:rPr>
                    <a:t>Pick your next feature</a:t>
                  </a:r>
                </a:p>
              </p:txBody>
            </p:sp>
          </p:grpSp>
          <p:sp>
            <p:nvSpPr>
              <p:cNvPr id="163" name="Arrow"/>
              <p:cNvSpPr/>
              <p:nvPr/>
            </p:nvSpPr>
            <p:spPr>
              <a:xfrm rot="5400000">
                <a:off x="1797593" y="700003"/>
                <a:ext cx="256099" cy="307319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rgbClr val="FFFFFF"/>
              </a:solidFill>
              <a:ln w="38100" cap="flat">
                <a:solidFill>
                  <a:schemeClr val="tx2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488950">
                  <a:lnSpc>
                    <a:spcPct val="90000"/>
                  </a:lnSpc>
                  <a:spcBef>
                    <a:spcPts val="700"/>
                  </a:spcBef>
                  <a:defRPr sz="11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64" name="Rounded Rectangle"/>
              <p:cNvSpPr/>
              <p:nvPr/>
            </p:nvSpPr>
            <p:spPr>
              <a:xfrm>
                <a:off x="0" y="1024393"/>
                <a:ext cx="3851286" cy="682932"/>
              </a:xfrm>
              <a:prstGeom prst="roundRect">
                <a:avLst>
                  <a:gd name="adj" fmla="val 10000"/>
                </a:avLst>
              </a:prstGeom>
              <a:solidFill>
                <a:srgbClr val="FFFFFF"/>
              </a:solidFill>
              <a:ln w="38100" cap="flat">
                <a:solidFill>
                  <a:schemeClr val="tx2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066800">
                  <a:lnSpc>
                    <a:spcPct val="90000"/>
                  </a:lnSpc>
                  <a:spcBef>
                    <a:spcPts val="700"/>
                  </a:spcBef>
                  <a:defRPr sz="2400"/>
                </a:pPr>
                <a:r>
                  <a:rPr lang="de-DE" dirty="0">
                    <a:solidFill>
                      <a:schemeClr val="tx2"/>
                    </a:solidFill>
                  </a:rPr>
                  <a:t>Write </a:t>
                </a:r>
                <a:r>
                  <a:rPr lang="de-DE" dirty="0" err="1">
                    <a:solidFill>
                      <a:schemeClr val="tx2"/>
                    </a:solidFill>
                  </a:rPr>
                  <a:t>tests</a:t>
                </a:r>
                <a:r>
                  <a:rPr lang="de-DE" dirty="0">
                    <a:solidFill>
                      <a:schemeClr val="tx2"/>
                    </a:solidFill>
                  </a:rPr>
                  <a:t> </a:t>
                </a:r>
                <a:br>
                  <a:rPr lang="de-DE" dirty="0">
                    <a:solidFill>
                      <a:schemeClr val="tx2"/>
                    </a:solidFill>
                  </a:rPr>
                </a:br>
                <a:r>
                  <a:rPr lang="de-DE" sz="2000" dirty="0" err="1">
                    <a:solidFill>
                      <a:schemeClr val="tx2"/>
                    </a:solidFill>
                  </a:rPr>
                  <a:t>to</a:t>
                </a:r>
                <a:r>
                  <a:rPr lang="de-DE" sz="2000" dirty="0">
                    <a:solidFill>
                      <a:schemeClr val="tx2"/>
                    </a:solidFill>
                  </a:rPr>
                  <a:t> check </a:t>
                </a:r>
                <a:r>
                  <a:rPr lang="de-DE" sz="2000" dirty="0" err="1">
                    <a:solidFill>
                      <a:schemeClr val="tx2"/>
                    </a:solidFill>
                  </a:rPr>
                  <a:t>that</a:t>
                </a:r>
                <a:r>
                  <a:rPr lang="de-DE" sz="2000" dirty="0">
                    <a:solidFill>
                      <a:schemeClr val="tx2"/>
                    </a:solidFill>
                  </a:rPr>
                  <a:t> feature </a:t>
                </a:r>
                <a:r>
                  <a:rPr lang="de-DE" sz="2000" dirty="0" err="1">
                    <a:solidFill>
                      <a:schemeClr val="tx2"/>
                    </a:solidFill>
                  </a:rPr>
                  <a:t>works</a:t>
                </a:r>
                <a:r>
                  <a:rPr lang="de-DE" sz="2000" dirty="0">
                    <a:solidFill>
                      <a:schemeClr val="tx2"/>
                    </a:solidFill>
                  </a:rPr>
                  <a:t> </a:t>
                </a:r>
              </a:p>
            </p:txBody>
          </p:sp>
          <p:sp>
            <p:nvSpPr>
              <p:cNvPr id="167" name="Arrow"/>
              <p:cNvSpPr/>
              <p:nvPr/>
            </p:nvSpPr>
            <p:spPr>
              <a:xfrm rot="5400000">
                <a:off x="1797593" y="1724397"/>
                <a:ext cx="256099" cy="307319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rgbClr val="FFFFFF"/>
              </a:solidFill>
              <a:ln w="38100" cap="flat">
                <a:solidFill>
                  <a:schemeClr val="tx2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889000">
                  <a:lnSpc>
                    <a:spcPct val="90000"/>
                  </a:lnSpc>
                  <a:spcBef>
                    <a:spcPts val="700"/>
                  </a:spcBef>
                  <a:defRPr sz="2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grpSp>
            <p:nvGrpSpPr>
              <p:cNvPr id="170" name="Group"/>
              <p:cNvGrpSpPr/>
              <p:nvPr/>
            </p:nvGrpSpPr>
            <p:grpSpPr>
              <a:xfrm>
                <a:off x="15201" y="2005343"/>
                <a:ext cx="3820882" cy="769820"/>
                <a:chOff x="0" y="0"/>
                <a:chExt cx="3820880" cy="769818"/>
              </a:xfrm>
            </p:grpSpPr>
            <p:sp>
              <p:nvSpPr>
                <p:cNvPr id="168" name="Rounded Rectangle"/>
                <p:cNvSpPr/>
                <p:nvPr/>
              </p:nvSpPr>
              <p:spPr>
                <a:xfrm>
                  <a:off x="0" y="43444"/>
                  <a:ext cx="3820881" cy="682930"/>
                </a:xfrm>
                <a:prstGeom prst="roundRect">
                  <a:avLst>
                    <a:gd name="adj" fmla="val 10000"/>
                  </a:avLst>
                </a:prstGeom>
                <a:solidFill>
                  <a:srgbClr val="FFFFFF"/>
                </a:solidFill>
                <a:ln w="38100" cap="flat">
                  <a:solidFill>
                    <a:srgbClr val="0ECC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700"/>
                    </a:spcBef>
                    <a:defRPr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169" name="Write simplest code  that makes tests pass"/>
                <p:cNvSpPr txBox="1"/>
                <p:nvPr/>
              </p:nvSpPr>
              <p:spPr>
                <a:xfrm>
                  <a:off x="20001" y="0"/>
                  <a:ext cx="3780878" cy="76981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91439" tIns="91439" rIns="91439" bIns="91439" numCol="1" anchor="ctr">
                  <a:sp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1000"/>
                    </a:spcBef>
                    <a:defRPr sz="2400"/>
                  </a:pPr>
                  <a:r>
                    <a:t>Write simplest code </a:t>
                  </a:r>
                  <a:br/>
                  <a:r>
                    <a:rPr sz="2000"/>
                    <a:t>that makes tests pass</a:t>
                  </a:r>
                </a:p>
              </p:txBody>
            </p:sp>
          </p:grpSp>
          <p:sp>
            <p:nvSpPr>
              <p:cNvPr id="171" name="Arrow"/>
              <p:cNvSpPr/>
              <p:nvPr/>
            </p:nvSpPr>
            <p:spPr>
              <a:xfrm rot="5400000">
                <a:off x="1797593" y="2748791"/>
                <a:ext cx="256099" cy="307319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rgbClr val="FFFFFF"/>
              </a:solidFill>
              <a:ln w="38100" cap="flat">
                <a:solidFill>
                  <a:srgbClr val="0ECC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889000">
                  <a:lnSpc>
                    <a:spcPct val="90000"/>
                  </a:lnSpc>
                  <a:spcBef>
                    <a:spcPts val="700"/>
                  </a:spcBef>
                  <a:defRPr sz="2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grpSp>
            <p:nvGrpSpPr>
              <p:cNvPr id="174" name="Group"/>
              <p:cNvGrpSpPr/>
              <p:nvPr/>
            </p:nvGrpSpPr>
            <p:grpSpPr>
              <a:xfrm>
                <a:off x="15201" y="3029737"/>
                <a:ext cx="3820882" cy="769820"/>
                <a:chOff x="0" y="0"/>
                <a:chExt cx="3820880" cy="769818"/>
              </a:xfrm>
            </p:grpSpPr>
            <p:sp>
              <p:nvSpPr>
                <p:cNvPr id="172" name="Rounded Rectangle"/>
                <p:cNvSpPr/>
                <p:nvPr/>
              </p:nvSpPr>
              <p:spPr>
                <a:xfrm>
                  <a:off x="0" y="43444"/>
                  <a:ext cx="3820881" cy="682930"/>
                </a:xfrm>
                <a:prstGeom prst="roundRect">
                  <a:avLst>
                    <a:gd name="adj" fmla="val 10000"/>
                  </a:avLst>
                </a:prstGeom>
                <a:solidFill>
                  <a:srgbClr val="FFFFFF"/>
                </a:solidFill>
                <a:ln w="38100" cap="flat">
                  <a:solidFill>
                    <a:srgbClr val="0ECC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700"/>
                    </a:spcBef>
                    <a:defRPr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173" name="Run tests and debug  until all tests pass"/>
                <p:cNvSpPr txBox="1"/>
                <p:nvPr/>
              </p:nvSpPr>
              <p:spPr>
                <a:xfrm>
                  <a:off x="20001" y="0"/>
                  <a:ext cx="3780878" cy="76981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91439" tIns="91439" rIns="91439" bIns="91439" numCol="1" anchor="ctr">
                  <a:sp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1000"/>
                    </a:spcBef>
                    <a:defRPr sz="2400"/>
                  </a:pPr>
                  <a:r>
                    <a:t>Run tests and debug </a:t>
                  </a:r>
                  <a:br/>
                  <a:r>
                    <a:rPr sz="2000"/>
                    <a:t>until </a:t>
                  </a:r>
                  <a:r>
                    <a:rPr sz="2000" i="1"/>
                    <a:t>all</a:t>
                  </a:r>
                  <a:r>
                    <a:rPr sz="2000"/>
                    <a:t> tests pass</a:t>
                  </a:r>
                </a:p>
              </p:txBody>
            </p:sp>
          </p:grpSp>
          <p:sp>
            <p:nvSpPr>
              <p:cNvPr id="175" name="Arrow"/>
              <p:cNvSpPr/>
              <p:nvPr/>
            </p:nvSpPr>
            <p:spPr>
              <a:xfrm rot="5400000">
                <a:off x="1797593" y="3773185"/>
                <a:ext cx="256099" cy="307319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rgbClr val="FFFFFF"/>
              </a:solidFill>
              <a:ln w="38100" cap="flat">
                <a:solidFill>
                  <a:srgbClr val="0ECC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889000">
                  <a:lnSpc>
                    <a:spcPct val="90000"/>
                  </a:lnSpc>
                  <a:spcBef>
                    <a:spcPts val="700"/>
                  </a:spcBef>
                  <a:defRPr sz="2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grpSp>
            <p:nvGrpSpPr>
              <p:cNvPr id="178" name="Group"/>
              <p:cNvGrpSpPr/>
              <p:nvPr/>
            </p:nvGrpSpPr>
            <p:grpSpPr>
              <a:xfrm>
                <a:off x="15201" y="4054132"/>
                <a:ext cx="3820882" cy="769819"/>
                <a:chOff x="0" y="0"/>
                <a:chExt cx="3820880" cy="769818"/>
              </a:xfrm>
            </p:grpSpPr>
            <p:sp>
              <p:nvSpPr>
                <p:cNvPr id="176" name="Rounded Rectangle"/>
                <p:cNvSpPr/>
                <p:nvPr/>
              </p:nvSpPr>
              <p:spPr>
                <a:xfrm>
                  <a:off x="0" y="43444"/>
                  <a:ext cx="3820881" cy="682930"/>
                </a:xfrm>
                <a:prstGeom prst="roundRect">
                  <a:avLst>
                    <a:gd name="adj" fmla="val 10000"/>
                  </a:avLst>
                </a:prstGeom>
                <a:solidFill>
                  <a:srgbClr val="FFFFFF"/>
                </a:solidFill>
                <a:ln w="38100" cap="flat">
                  <a:solidFill>
                    <a:srgbClr val="0ECC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700"/>
                    </a:spcBef>
                    <a:defRPr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177" name="Refactor and optimize  only if necessary"/>
                <p:cNvSpPr txBox="1"/>
                <p:nvPr/>
              </p:nvSpPr>
              <p:spPr>
                <a:xfrm>
                  <a:off x="20001" y="0"/>
                  <a:ext cx="3780878" cy="76981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91439" tIns="91439" rIns="91439" bIns="91439" numCol="1" anchor="ctr">
                  <a:sp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1000"/>
                    </a:spcBef>
                    <a:defRPr sz="2400"/>
                  </a:pPr>
                  <a:r>
                    <a:t>Refactor and optimize </a:t>
                  </a:r>
                  <a:br/>
                  <a:r>
                    <a:rPr sz="2000"/>
                    <a:t>only if necessary</a:t>
                  </a:r>
                </a:p>
              </p:txBody>
            </p:sp>
          </p:grpSp>
        </p:grpSp>
        <p:sp>
          <p:nvSpPr>
            <p:cNvPr id="180" name="U-Turn Arrow 17"/>
            <p:cNvSpPr/>
            <p:nvPr/>
          </p:nvSpPr>
          <p:spPr>
            <a:xfrm rot="16200000">
              <a:off x="-1800201" y="1914656"/>
              <a:ext cx="4392490" cy="792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9450"/>
                  </a:lnTo>
                  <a:cubicBezTo>
                    <a:pt x="0" y="4231"/>
                    <a:pt x="763" y="0"/>
                    <a:pt x="1704" y="0"/>
                  </a:cubicBezTo>
                  <a:lnTo>
                    <a:pt x="19438" y="0"/>
                  </a:lnTo>
                  <a:cubicBezTo>
                    <a:pt x="20379" y="0"/>
                    <a:pt x="21142" y="4231"/>
                    <a:pt x="21142" y="9450"/>
                  </a:cubicBezTo>
                  <a:lnTo>
                    <a:pt x="21142" y="16200"/>
                  </a:lnTo>
                  <a:lnTo>
                    <a:pt x="21600" y="16200"/>
                  </a:lnTo>
                  <a:lnTo>
                    <a:pt x="20655" y="21600"/>
                  </a:lnTo>
                  <a:lnTo>
                    <a:pt x="19710" y="16200"/>
                  </a:lnTo>
                  <a:lnTo>
                    <a:pt x="20168" y="16200"/>
                  </a:lnTo>
                  <a:lnTo>
                    <a:pt x="20168" y="9450"/>
                  </a:lnTo>
                  <a:cubicBezTo>
                    <a:pt x="20168" y="7213"/>
                    <a:pt x="19841" y="5400"/>
                    <a:pt x="19438" y="5400"/>
                  </a:cubicBezTo>
                  <a:lnTo>
                    <a:pt x="1704" y="5400"/>
                  </a:lnTo>
                  <a:cubicBezTo>
                    <a:pt x="1301" y="5400"/>
                    <a:pt x="974" y="7213"/>
                    <a:pt x="974" y="9450"/>
                  </a:cubicBezTo>
                  <a:lnTo>
                    <a:pt x="974" y="21600"/>
                  </a:lnTo>
                  <a:close/>
                </a:path>
              </a:pathLst>
            </a:custGeom>
            <a:solidFill>
              <a:srgbClr val="FFFFFF"/>
            </a:solidFill>
            <a:ln w="38100" cap="flat">
              <a:solidFill>
                <a:schemeClr val="tx2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800"/>
              </a:pPr>
              <a:endParaRPr>
                <a:solidFill>
                  <a:schemeClr val="tx2"/>
                </a:solidFill>
              </a:endParaRPr>
            </a:p>
          </p:txBody>
        </p:sp>
      </p:grpSp>
      <p:sp>
        <p:nvSpPr>
          <p:cNvPr id="182" name="U-Turn Arrow 18"/>
          <p:cNvSpPr/>
          <p:nvPr/>
        </p:nvSpPr>
        <p:spPr>
          <a:xfrm rot="16200000" flipV="1">
            <a:off x="6312024" y="4869160"/>
            <a:ext cx="1296145" cy="5760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12977"/>
                </a:lnTo>
                <a:cubicBezTo>
                  <a:pt x="0" y="5810"/>
                  <a:pt x="2582" y="0"/>
                  <a:pt x="5768" y="0"/>
                </a:cubicBezTo>
                <a:lnTo>
                  <a:pt x="14894" y="0"/>
                </a:lnTo>
                <a:cubicBezTo>
                  <a:pt x="18079" y="0"/>
                  <a:pt x="20661" y="5810"/>
                  <a:pt x="20661" y="12977"/>
                </a:cubicBezTo>
                <a:lnTo>
                  <a:pt x="20661" y="15080"/>
                </a:lnTo>
                <a:lnTo>
                  <a:pt x="21600" y="15080"/>
                </a:lnTo>
                <a:lnTo>
                  <a:pt x="19200" y="21600"/>
                </a:lnTo>
                <a:lnTo>
                  <a:pt x="16800" y="15080"/>
                </a:lnTo>
                <a:lnTo>
                  <a:pt x="17739" y="15080"/>
                </a:lnTo>
                <a:lnTo>
                  <a:pt x="17739" y="12977"/>
                </a:lnTo>
                <a:cubicBezTo>
                  <a:pt x="17739" y="9442"/>
                  <a:pt x="16465" y="6576"/>
                  <a:pt x="14894" y="6576"/>
                </a:cubicBezTo>
                <a:lnTo>
                  <a:pt x="5768" y="6576"/>
                </a:lnTo>
                <a:cubicBezTo>
                  <a:pt x="4196" y="6576"/>
                  <a:pt x="2923" y="9442"/>
                  <a:pt x="2923" y="12977"/>
                </a:cubicBezTo>
                <a:lnTo>
                  <a:pt x="2923" y="21600"/>
                </a:lnTo>
                <a:close/>
              </a:path>
            </a:pathLst>
          </a:custGeom>
          <a:solidFill>
            <a:srgbClr val="FFFFFF"/>
          </a:solidFill>
          <a:ln w="38100">
            <a:solidFill>
              <a:schemeClr val="tx2"/>
            </a:solidFill>
            <a:miter/>
          </a:ln>
        </p:spPr>
        <p:txBody>
          <a:bodyPr lIns="45719" rIns="45719" anchor="ctr"/>
          <a:lstStyle/>
          <a:p>
            <a:pPr algn="ctr">
              <a:defRPr sz="2800"/>
            </a:pPr>
            <a:endParaRPr>
              <a:solidFill>
                <a:schemeClr val="tx2"/>
              </a:solidFill>
            </a:endParaRPr>
          </a:p>
        </p:txBody>
      </p:sp>
      <p:pic>
        <p:nvPicPr>
          <p:cNvPr id="183" name="Picture 6" descr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727702" y="4149080"/>
            <a:ext cx="2386137" cy="2386137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1">
            <a:extLst>
              <a:ext uri="{FF2B5EF4-FFF2-40B4-BE49-F238E27FC236}">
                <a16:creationId xmlns:a16="http://schemas.microsoft.com/office/drawing/2014/main" id="{6CF76CDB-5B72-3856-5EA2-FF2283CD7044}"/>
              </a:ext>
            </a:extLst>
          </p:cNvPr>
          <p:cNvSpPr txBox="1"/>
          <p:nvPr/>
        </p:nvSpPr>
        <p:spPr>
          <a:xfrm>
            <a:off x="7581880" y="4509120"/>
            <a:ext cx="2147705" cy="408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2100">
                <a:latin typeface="Consolas"/>
                <a:ea typeface="Consolas"/>
                <a:cs typeface="Consolas"/>
                <a:sym typeface="Consolas"/>
              </a:defRPr>
            </a:lvl1pPr>
          </a:lstStyle>
          <a:p>
            <a:r>
              <a:rPr dirty="0" err="1"/>
              <a:t>pdb</a:t>
            </a:r>
            <a:endParaRPr dirty="0"/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8B006517-BE35-E312-56F0-0AE7F8FA6256}"/>
              </a:ext>
            </a:extLst>
          </p:cNvPr>
          <p:cNvSpPr txBox="1"/>
          <p:nvPr/>
        </p:nvSpPr>
        <p:spPr>
          <a:xfrm>
            <a:off x="7581880" y="2420888"/>
            <a:ext cx="1778537" cy="408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2100">
                <a:solidFill>
                  <a:srgbClr val="D9D9D9"/>
                </a:solidFill>
                <a:latin typeface="Consolas"/>
                <a:ea typeface="Consolas"/>
                <a:cs typeface="Consolas"/>
                <a:sym typeface="Consolas"/>
              </a:defRPr>
            </a:lvl1pPr>
          </a:lstStyle>
          <a:p>
            <a:r>
              <a:rPr dirty="0" err="1"/>
              <a:t>pytest</a:t>
            </a:r>
            <a:endParaRPr dirty="0"/>
          </a:p>
        </p:txBody>
      </p:sp>
      <p:sp>
        <p:nvSpPr>
          <p:cNvPr id="4" name="TextBox 12">
            <a:extLst>
              <a:ext uri="{FF2B5EF4-FFF2-40B4-BE49-F238E27FC236}">
                <a16:creationId xmlns:a16="http://schemas.microsoft.com/office/drawing/2014/main" id="{C72142DE-23A6-3F95-A027-E8355F99CD70}"/>
              </a:ext>
            </a:extLst>
          </p:cNvPr>
          <p:cNvSpPr txBox="1"/>
          <p:nvPr/>
        </p:nvSpPr>
        <p:spPr>
          <a:xfrm>
            <a:off x="7581880" y="5175484"/>
            <a:ext cx="2644865" cy="1043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100">
                <a:solidFill>
                  <a:srgbClr val="D9D9D9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timeit</a:t>
            </a:r>
          </a:p>
          <a:p>
            <a:pPr>
              <a:defRPr sz="2100">
                <a:solidFill>
                  <a:srgbClr val="D9D9D9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cProfile</a:t>
            </a:r>
          </a:p>
          <a:p>
            <a:pPr>
              <a:defRPr sz="2100">
                <a:solidFill>
                  <a:srgbClr val="D9D9D9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line_profiler</a:t>
            </a:r>
          </a:p>
        </p:txBody>
      </p:sp>
    </p:spTree>
    <p:extLst>
      <p:ext uri="{BB962C8B-B14F-4D97-AF65-F5344CB8AC3E}">
        <p14:creationId xmlns:p14="http://schemas.microsoft.com/office/powerpoint/2010/main" val="3993406086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Footer Placeholder 3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pic>
        <p:nvPicPr>
          <p:cNvPr id="132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1076" y="3933054"/>
            <a:ext cx="2560188" cy="2560188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Rectangle 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What is </a:t>
            </a:r>
            <a:r>
              <a:rPr dirty="0"/>
              <a:t>Debugging</a:t>
            </a:r>
            <a:r>
              <a:rPr lang="en-US" dirty="0"/>
              <a:t>?</a:t>
            </a:r>
            <a:endParaRPr dirty="0"/>
          </a:p>
        </p:txBody>
      </p:sp>
      <p:sp>
        <p:nvSpPr>
          <p:cNvPr id="134" name="Rectangle 3"/>
          <p:cNvSpPr txBox="1">
            <a:spLocks noGrp="1"/>
          </p:cNvSpPr>
          <p:nvPr>
            <p:ph type="body" idx="1"/>
          </p:nvPr>
        </p:nvSpPr>
        <p:spPr>
          <a:xfrm>
            <a:off x="983431" y="1484783"/>
            <a:ext cx="8642178" cy="4692181"/>
          </a:xfrm>
          <a:prstGeom prst="rect">
            <a:avLst/>
          </a:prstGeom>
        </p:spPr>
        <p:txBody>
          <a:bodyPr/>
          <a:lstStyle/>
          <a:p>
            <a:r>
              <a:rPr dirty="0"/>
              <a:t>The best way to debug is to avoid bugs</a:t>
            </a:r>
          </a:p>
          <a:p>
            <a:pPr marL="685800" lvl="1" indent="-228600">
              <a:spcBef>
                <a:spcPts val="500"/>
              </a:spcBef>
              <a:defRPr sz="2400"/>
            </a:pPr>
            <a:r>
              <a:rPr dirty="0"/>
              <a:t>By writing tests, you </a:t>
            </a:r>
            <a:r>
              <a:rPr i="1" dirty="0"/>
              <a:t>anticipate</a:t>
            </a:r>
            <a:r>
              <a:rPr dirty="0"/>
              <a:t> the bugs </a:t>
            </a:r>
          </a:p>
          <a:p>
            <a:r>
              <a:rPr dirty="0"/>
              <a:t>Your test cases should already exclude a big portion of the possible causes</a:t>
            </a:r>
          </a:p>
          <a:p>
            <a:pPr marL="0" indent="0">
              <a:buSzTx/>
              <a:buNone/>
            </a:pPr>
            <a:endParaRPr dirty="0"/>
          </a:p>
          <a:p>
            <a:r>
              <a:rPr dirty="0"/>
              <a:t>Core idea in debugging: you can stop the execution of your application </a:t>
            </a:r>
            <a:r>
              <a:rPr lang="en-US" dirty="0"/>
              <a:t>at any point</a:t>
            </a:r>
            <a:r>
              <a:rPr dirty="0"/>
              <a:t>, look at the state of the variables, and execute the code step by step</a:t>
            </a:r>
            <a:endParaRPr lang="en-US" dirty="0"/>
          </a:p>
        </p:txBody>
      </p:sp>
      <p:sp>
        <p:nvSpPr>
          <p:cNvPr id="135" name="Date Placeholder 2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136" name="Slide Number Placeholder 1"/>
          <p:cNvSpPr txBox="1">
            <a:spLocks noGrp="1"/>
          </p:cNvSpPr>
          <p:nvPr>
            <p:ph type="sldNum" sz="quarter" idx="2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1" build="p" bldLvl="5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Footer Placeholder 4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sp>
        <p:nvSpPr>
          <p:cNvPr id="142" name="Title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pPr>
              <a:defRPr>
                <a:latin typeface="Consolas"/>
                <a:ea typeface="Consolas"/>
                <a:cs typeface="Consolas"/>
                <a:sym typeface="Consolas"/>
              </a:defRPr>
            </a:pPr>
            <a:r>
              <a:t>pdb</a:t>
            </a:r>
            <a:r>
              <a:rPr>
                <a:latin typeface="Calibri Light"/>
                <a:ea typeface="Calibri Light"/>
                <a:cs typeface="Calibri Light"/>
                <a:sym typeface="Calibri Light"/>
              </a:rPr>
              <a:t>, the Python debugger</a:t>
            </a:r>
          </a:p>
        </p:txBody>
      </p:sp>
      <p:sp>
        <p:nvSpPr>
          <p:cNvPr id="143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838200" y="1484783"/>
            <a:ext cx="10515600" cy="4692181"/>
          </a:xfrm>
          <a:prstGeom prst="rect">
            <a:avLst/>
          </a:prstGeom>
        </p:spPr>
        <p:txBody>
          <a:bodyPr/>
          <a:lstStyle/>
          <a:p>
            <a:pPr>
              <a:defRPr sz="3200"/>
            </a:pPr>
            <a:r>
              <a:t>Command-line based debugger</a:t>
            </a:r>
          </a:p>
          <a:p>
            <a:pPr>
              <a:defRPr sz="3200">
                <a:latin typeface="Consolas"/>
                <a:ea typeface="Consolas"/>
                <a:cs typeface="Consolas"/>
                <a:sym typeface="Consolas"/>
              </a:defRPr>
            </a:pPr>
            <a:r>
              <a:t>pdb</a:t>
            </a:r>
            <a:r>
              <a:rPr>
                <a:latin typeface="Calibri"/>
                <a:ea typeface="Calibri"/>
                <a:cs typeface="Calibri"/>
                <a:sym typeface="Calibri"/>
              </a:rPr>
              <a:t> opens an interactive shell, in which one can interact with the code</a:t>
            </a:r>
          </a:p>
          <a:p>
            <a:pPr marL="685800" lvl="1" indent="-228600">
              <a:spcBef>
                <a:spcPts val="500"/>
              </a:spcBef>
            </a:pPr>
            <a:r>
              <a:t>examine and change value of variables</a:t>
            </a:r>
            <a:endParaRPr sz="2400"/>
          </a:p>
          <a:p>
            <a:pPr marL="685800" lvl="1" indent="-228600">
              <a:spcBef>
                <a:spcPts val="500"/>
              </a:spcBef>
            </a:pPr>
            <a:r>
              <a:t>execute code line by line</a:t>
            </a:r>
            <a:endParaRPr sz="2400"/>
          </a:p>
          <a:p>
            <a:pPr marL="685800" lvl="1" indent="-228600">
              <a:spcBef>
                <a:spcPts val="500"/>
              </a:spcBef>
            </a:pPr>
            <a:r>
              <a:t>set up breakpoints</a:t>
            </a:r>
            <a:endParaRPr sz="2400"/>
          </a:p>
          <a:p>
            <a:pPr marL="685800" lvl="1" indent="-228600">
              <a:spcBef>
                <a:spcPts val="500"/>
              </a:spcBef>
            </a:pPr>
            <a:r>
              <a:t>examine calls stack</a:t>
            </a:r>
          </a:p>
        </p:txBody>
      </p:sp>
      <p:sp>
        <p:nvSpPr>
          <p:cNvPr id="144" name="Date Placeholder 3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145" name="Slide Number Placeholder 5"/>
          <p:cNvSpPr txBox="1">
            <a:spLocks noGrp="1"/>
          </p:cNvSpPr>
          <p:nvPr>
            <p:ph type="sldNum" sz="quarter" idx="2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pic>
        <p:nvPicPr>
          <p:cNvPr id="146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9423" y="3861048"/>
            <a:ext cx="2671193" cy="267119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Footer Placeholder 5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sp>
        <p:nvSpPr>
          <p:cNvPr id="158" name="Title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t>Entering the debugger</a:t>
            </a:r>
          </a:p>
        </p:txBody>
      </p:sp>
      <p:sp>
        <p:nvSpPr>
          <p:cNvPr id="159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838200" y="1484783"/>
            <a:ext cx="10515600" cy="4692181"/>
          </a:xfrm>
          <a:prstGeom prst="rect">
            <a:avLst/>
          </a:prstGeom>
        </p:spPr>
        <p:txBody>
          <a:bodyPr/>
          <a:lstStyle/>
          <a:p>
            <a:pPr marL="457200"/>
            <a:r>
              <a:rPr dirty="0"/>
              <a:t>Enter debugger at the start of a file:</a:t>
            </a:r>
            <a:br>
              <a:rPr dirty="0"/>
            </a:br>
            <a:r>
              <a:rPr dirty="0"/>
              <a:t>    </a:t>
            </a:r>
            <a:r>
              <a:rPr dirty="0">
                <a:latin typeface="Consolas"/>
                <a:ea typeface="Consolas"/>
                <a:cs typeface="Consolas"/>
                <a:sym typeface="Consolas"/>
              </a:rPr>
              <a:t>python –m </a:t>
            </a:r>
            <a:r>
              <a:rPr dirty="0" err="1">
                <a:latin typeface="Consolas"/>
                <a:ea typeface="Consolas"/>
                <a:cs typeface="Consolas"/>
                <a:sym typeface="Consolas"/>
              </a:rPr>
              <a:t>pdb</a:t>
            </a:r>
            <a:r>
              <a:rPr dirty="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dirty="0" err="1">
                <a:latin typeface="Consolas"/>
                <a:ea typeface="Consolas"/>
                <a:cs typeface="Consolas"/>
                <a:sym typeface="Consolas"/>
              </a:rPr>
              <a:t>myscript.py</a:t>
            </a:r>
            <a:br>
              <a:rPr dirty="0">
                <a:latin typeface="Consolas"/>
                <a:ea typeface="Consolas"/>
                <a:cs typeface="Consolas"/>
                <a:sym typeface="Consolas"/>
              </a:rPr>
            </a:br>
            <a:endParaRPr dirty="0">
              <a:latin typeface="Consolas"/>
              <a:ea typeface="Consolas"/>
              <a:cs typeface="Consolas"/>
              <a:sym typeface="Consolas"/>
            </a:endParaRPr>
          </a:p>
          <a:p>
            <a:pPr marL="457200"/>
            <a:r>
              <a:rPr dirty="0"/>
              <a:t>Enter at a specific point in the code (easy alternative to </a:t>
            </a:r>
            <a:r>
              <a:rPr dirty="0">
                <a:latin typeface="Consolas"/>
                <a:ea typeface="Consolas"/>
                <a:cs typeface="Consolas"/>
                <a:sym typeface="Consolas"/>
              </a:rPr>
              <a:t>print</a:t>
            </a:r>
            <a:r>
              <a:rPr dirty="0"/>
              <a:t>):</a:t>
            </a:r>
          </a:p>
          <a:p>
            <a:pPr marL="457200"/>
            <a:endParaRPr dirty="0"/>
          </a:p>
          <a:p>
            <a:pPr marL="457200"/>
            <a:endParaRPr dirty="0"/>
          </a:p>
          <a:p>
            <a:pPr marL="0" indent="228600">
              <a:buSzTx/>
              <a:buNone/>
            </a:pPr>
            <a:br>
              <a:rPr dirty="0"/>
            </a:br>
            <a:endParaRPr dirty="0"/>
          </a:p>
        </p:txBody>
      </p:sp>
      <p:sp>
        <p:nvSpPr>
          <p:cNvPr id="160" name="Date Placeholder 3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161" name="TextBox 4"/>
          <p:cNvSpPr txBox="1"/>
          <p:nvPr/>
        </p:nvSpPr>
        <p:spPr>
          <a:xfrm>
            <a:off x="2548040" y="3429000"/>
            <a:ext cx="4556072" cy="1310641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1200"/>
              </a:spcBef>
              <a:defRPr sz="2000">
                <a:solidFill>
                  <a:srgbClr val="A9494D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# some code here</a:t>
            </a:r>
            <a:br/>
            <a:r>
              <a:t># the debugger starts here</a:t>
            </a:r>
            <a:br/>
            <a:r>
              <a:rPr>
                <a:solidFill>
                  <a:srgbClr val="0000FF"/>
                </a:solidFill>
              </a:rPr>
              <a:t>breakpoint()</a:t>
            </a:r>
            <a:br>
              <a:rPr>
                <a:solidFill>
                  <a:srgbClr val="0000FF"/>
                </a:solidFill>
              </a:rPr>
            </a:br>
            <a:r>
              <a:t># rest of the code</a:t>
            </a:r>
          </a:p>
        </p:txBody>
      </p:sp>
      <p:sp>
        <p:nvSpPr>
          <p:cNvPr id="162" name="Slide Number Placeholder 7"/>
          <p:cNvSpPr txBox="1">
            <a:spLocks noGrp="1"/>
          </p:cNvSpPr>
          <p:nvPr>
            <p:ph type="sldNum" sz="quarter" idx="2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  <p:pic>
        <p:nvPicPr>
          <p:cNvPr id="163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6170" y="3394250"/>
            <a:ext cx="2953545" cy="295354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Footer Placeholder 3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sp>
        <p:nvSpPr>
          <p:cNvPr id="149" name="Title 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Demonstration</a:t>
            </a:r>
            <a:r>
              <a:rPr dirty="0"/>
              <a:t>!</a:t>
            </a:r>
          </a:p>
        </p:txBody>
      </p:sp>
      <p:sp>
        <p:nvSpPr>
          <p:cNvPr id="150" name="Content Placeholder 1"/>
          <p:cNvSpPr txBox="1">
            <a:spLocks noGrp="1"/>
          </p:cNvSpPr>
          <p:nvPr>
            <p:ph type="body" idx="1"/>
          </p:nvPr>
        </p:nvSpPr>
        <p:spPr>
          <a:xfrm>
            <a:off x="838200" y="1484783"/>
            <a:ext cx="10515600" cy="4692181"/>
          </a:xfrm>
          <a:prstGeom prst="rect">
            <a:avLst/>
          </a:prstGeom>
        </p:spPr>
        <p:txBody>
          <a:bodyPr/>
          <a:lstStyle/>
          <a:p>
            <a:r>
              <a:rPr dirty="0"/>
              <a:t>Debugging </a:t>
            </a:r>
            <a:r>
              <a:rPr lang="en-US" dirty="0"/>
              <a:t>with </a:t>
            </a:r>
            <a:r>
              <a:rPr lang="en-US" dirty="0" err="1"/>
              <a:t>pdb</a:t>
            </a:r>
            <a:endParaRPr dirty="0"/>
          </a:p>
        </p:txBody>
      </p:sp>
      <p:sp>
        <p:nvSpPr>
          <p:cNvPr id="151" name="Date Placeholder 2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152" name="Slide Number Placeholder 4"/>
          <p:cNvSpPr txBox="1">
            <a:spLocks noGrp="1"/>
          </p:cNvSpPr>
          <p:nvPr>
            <p:ph type="sldNum" sz="quarter" idx="2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/>
          </a:p>
        </p:txBody>
      </p:sp>
      <p:sp>
        <p:nvSpPr>
          <p:cNvPr id="153" name="Rectangle 5"/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ln w="165100">
            <a:solidFill>
              <a:srgbClr val="7030A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54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9991" y="3645024"/>
            <a:ext cx="2593505" cy="259350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Footer Placeholder 4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sp>
        <p:nvSpPr>
          <p:cNvPr id="180" name="Title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rPr dirty="0"/>
              <a:t>Hands-on!</a:t>
            </a:r>
            <a:r>
              <a:rPr lang="en-US" dirty="0"/>
              <a:t> – Issue #2</a:t>
            </a:r>
            <a:endParaRPr dirty="0"/>
          </a:p>
        </p:txBody>
      </p:sp>
      <p:sp>
        <p:nvSpPr>
          <p:cNvPr id="181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838198" y="1358454"/>
            <a:ext cx="10671596" cy="4818509"/>
          </a:xfrm>
          <a:prstGeom prst="rect">
            <a:avLst/>
          </a:prstGeom>
        </p:spPr>
        <p:txBody>
          <a:bodyPr/>
          <a:lstStyle/>
          <a:p>
            <a:pPr marL="0" indent="0" defTabSz="905255">
              <a:spcBef>
                <a:spcPts val="900"/>
              </a:spcBef>
              <a:buNone/>
              <a:defRPr sz="2772"/>
            </a:pPr>
            <a:r>
              <a:rPr lang="en-US" dirty="0"/>
              <a:t>1) </a:t>
            </a:r>
            <a:r>
              <a:rPr dirty="0"/>
              <a:t>Go to </a:t>
            </a:r>
            <a:r>
              <a:rPr lang="en-US" sz="2376" dirty="0">
                <a:latin typeface="Consolas"/>
                <a:ea typeface="Consolas"/>
                <a:cs typeface="Consolas"/>
                <a:sym typeface="Consolas"/>
              </a:rPr>
              <a:t>local_maxima_part3_debug/</a:t>
            </a:r>
            <a:r>
              <a:rPr lang="en-US" sz="2376" b="1" dirty="0" err="1">
                <a:latin typeface="Consolas"/>
                <a:ea typeface="Consolas"/>
                <a:cs typeface="Consolas"/>
                <a:sym typeface="Consolas"/>
              </a:rPr>
              <a:t>local_maxima.py</a:t>
            </a:r>
            <a:r>
              <a:rPr lang="en-US" sz="2376" b="1" dirty="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dirty="0"/>
              <a:t>and execute it</a:t>
            </a:r>
            <a:endParaRPr lang="en-US" dirty="0">
              <a:sym typeface="Wingdings" pitchFamily="2" charset="2"/>
            </a:endParaRPr>
          </a:p>
          <a:p>
            <a:pPr marL="0" indent="0" defTabSz="905255">
              <a:spcBef>
                <a:spcPts val="900"/>
              </a:spcBef>
              <a:buNone/>
              <a:defRPr sz="2772"/>
            </a:pPr>
            <a:r>
              <a:rPr lang="de-DE" dirty="0"/>
              <a:t>2) Go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sz="2400" dirty="0">
                <a:latin typeface="Consolas"/>
                <a:ea typeface="Consolas"/>
                <a:cs typeface="Consolas"/>
                <a:sym typeface="Consolas"/>
              </a:rPr>
              <a:t>local_maxima_part3_debug/</a:t>
            </a:r>
            <a:r>
              <a:rPr lang="de-DE" sz="2400" b="1" dirty="0" err="1">
                <a:latin typeface="Consolas"/>
                <a:ea typeface="Consolas"/>
                <a:cs typeface="Consolas"/>
                <a:sym typeface="Consolas"/>
              </a:rPr>
              <a:t>test_local_maxima.py</a:t>
            </a:r>
            <a:r>
              <a:rPr lang="de-DE" sz="2400" b="1" dirty="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de-DE" dirty="0"/>
              <a:t>and </a:t>
            </a:r>
            <a:r>
              <a:rPr lang="de-DE" dirty="0" err="1"/>
              <a:t>execute</a:t>
            </a:r>
            <a:r>
              <a:rPr lang="de-DE" dirty="0"/>
              <a:t> all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tests</a:t>
            </a:r>
            <a:r>
              <a:rPr lang="de-DE" dirty="0"/>
              <a:t>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using</a:t>
            </a:r>
            <a:r>
              <a:rPr lang="de-DE" dirty="0"/>
              <a:t> </a:t>
            </a:r>
            <a:r>
              <a:rPr lang="de-DE" dirty="0" err="1"/>
              <a:t>pytest</a:t>
            </a:r>
            <a:endParaRPr lang="de-DE" dirty="0"/>
          </a:p>
          <a:p>
            <a:pPr marL="0" indent="0" defTabSz="905255">
              <a:spcBef>
                <a:spcPts val="900"/>
              </a:spcBef>
              <a:buNone/>
              <a:defRPr sz="2772"/>
            </a:pPr>
            <a:r>
              <a:rPr lang="de-DE" dirty="0"/>
              <a:t>3) Fix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tests</a:t>
            </a:r>
            <a:r>
              <a:rPr lang="de-DE" dirty="0"/>
              <a:t> </a:t>
            </a:r>
            <a:r>
              <a:rPr lang="de-DE" dirty="0" err="1"/>
              <a:t>one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one</a:t>
            </a:r>
            <a:r>
              <a:rPr lang="de-DE" dirty="0"/>
              <a:t> and </a:t>
            </a:r>
            <a:r>
              <a:rPr lang="de-DE" dirty="0" err="1"/>
              <a:t>create</a:t>
            </a:r>
            <a:r>
              <a:rPr lang="de-DE" dirty="0"/>
              <a:t> a PR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each</a:t>
            </a:r>
            <a:r>
              <a:rPr lang="de-DE" dirty="0"/>
              <a:t> </a:t>
            </a:r>
            <a:r>
              <a:rPr lang="de-DE" dirty="0" err="1"/>
              <a:t>one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fix</a:t>
            </a:r>
            <a:br>
              <a:rPr dirty="0"/>
            </a:br>
            <a:br>
              <a:rPr dirty="0"/>
            </a:br>
            <a:endParaRPr lang="de-DE" dirty="0"/>
          </a:p>
        </p:txBody>
      </p:sp>
      <p:sp>
        <p:nvSpPr>
          <p:cNvPr id="182" name="Date Placeholder 3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183" name="Slide Number Placeholder 5"/>
          <p:cNvSpPr txBox="1">
            <a:spLocks noGrp="1"/>
          </p:cNvSpPr>
          <p:nvPr>
            <p:ph type="sldNum" sz="quarter" idx="2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7</a:t>
            </a:fld>
            <a:endParaRPr/>
          </a:p>
        </p:txBody>
      </p:sp>
      <p:sp>
        <p:nvSpPr>
          <p:cNvPr id="184" name="Rectangle 6"/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ln w="165100">
            <a:solidFill>
              <a:srgbClr val="00B05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85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2304" y="3589166"/>
            <a:ext cx="2677490" cy="2677491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0" descr="Picture 10">
            <a:extLst>
              <a:ext uri="{FF2B5EF4-FFF2-40B4-BE49-F238E27FC236}">
                <a16:creationId xmlns:a16="http://schemas.microsoft.com/office/drawing/2014/main" id="{D19957DF-2E7E-8E63-5FCC-CF1FF0E269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1242" y="3368511"/>
            <a:ext cx="5758250" cy="2987839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Box 11">
            <a:extLst>
              <a:ext uri="{FF2B5EF4-FFF2-40B4-BE49-F238E27FC236}">
                <a16:creationId xmlns:a16="http://schemas.microsoft.com/office/drawing/2014/main" id="{5BF2A50B-346F-CF3C-B4C4-8F6B4B8BCBD8}"/>
              </a:ext>
            </a:extLst>
          </p:cNvPr>
          <p:cNvSpPr txBox="1"/>
          <p:nvPr/>
        </p:nvSpPr>
        <p:spPr>
          <a:xfrm>
            <a:off x="928873" y="3368511"/>
            <a:ext cx="1872369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r"/>
            <a:r>
              <a:rPr dirty="0" err="1"/>
              <a:t>pdb</a:t>
            </a:r>
            <a:r>
              <a:rPr dirty="0"/>
              <a:t> </a:t>
            </a:r>
            <a:r>
              <a:rPr dirty="0" err="1"/>
              <a:t>cheatsheet</a:t>
            </a:r>
            <a:r>
              <a:rPr lang="en-US" dirty="0"/>
              <a:t>: </a:t>
            </a:r>
            <a:endParaRPr dirty="0"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Footer Placeholder 3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sp>
        <p:nvSpPr>
          <p:cNvPr id="149" name="Title 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Demonstration</a:t>
            </a:r>
            <a:r>
              <a:rPr dirty="0"/>
              <a:t>!</a:t>
            </a:r>
          </a:p>
        </p:txBody>
      </p:sp>
      <p:sp>
        <p:nvSpPr>
          <p:cNvPr id="150" name="Content Placeholder 1"/>
          <p:cNvSpPr txBox="1">
            <a:spLocks noGrp="1"/>
          </p:cNvSpPr>
          <p:nvPr>
            <p:ph type="body" idx="1"/>
          </p:nvPr>
        </p:nvSpPr>
        <p:spPr>
          <a:xfrm>
            <a:off x="838200" y="1484783"/>
            <a:ext cx="10515600" cy="4692181"/>
          </a:xfrm>
          <a:prstGeom prst="rect">
            <a:avLst/>
          </a:prstGeom>
        </p:spPr>
        <p:txBody>
          <a:bodyPr/>
          <a:lstStyle/>
          <a:p>
            <a:r>
              <a:rPr dirty="0">
                <a:solidFill>
                  <a:schemeClr val="tx2"/>
                </a:solidFill>
              </a:rPr>
              <a:t>Debugging </a:t>
            </a:r>
            <a:r>
              <a:rPr lang="en-US" dirty="0">
                <a:solidFill>
                  <a:schemeClr val="tx2"/>
                </a:solidFill>
              </a:rPr>
              <a:t>with </a:t>
            </a:r>
            <a:r>
              <a:rPr lang="en-US" dirty="0" err="1">
                <a:solidFill>
                  <a:schemeClr val="tx2"/>
                </a:solidFill>
              </a:rPr>
              <a:t>pdb</a:t>
            </a:r>
            <a:endParaRPr dirty="0">
              <a:solidFill>
                <a:schemeClr val="tx2"/>
              </a:solidFill>
            </a:endParaRPr>
          </a:p>
          <a:p>
            <a:r>
              <a:rPr dirty="0"/>
              <a:t>Debugging from an IDE</a:t>
            </a:r>
          </a:p>
        </p:txBody>
      </p:sp>
      <p:sp>
        <p:nvSpPr>
          <p:cNvPr id="151" name="Date Placeholder 2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152" name="Slide Number Placeholder 4"/>
          <p:cNvSpPr txBox="1">
            <a:spLocks noGrp="1"/>
          </p:cNvSpPr>
          <p:nvPr>
            <p:ph type="sldNum" sz="quarter" idx="2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8</a:t>
            </a:fld>
            <a:endParaRPr/>
          </a:p>
        </p:txBody>
      </p:sp>
      <p:sp>
        <p:nvSpPr>
          <p:cNvPr id="153" name="Rectangle 5"/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ln w="165100">
            <a:solidFill>
              <a:srgbClr val="7030A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54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9991" y="3645024"/>
            <a:ext cx="2593505" cy="259350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700850597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Footer Placeholder 4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pic>
        <p:nvPicPr>
          <p:cNvPr id="173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0336" y="3816424"/>
            <a:ext cx="2564905" cy="2564904"/>
          </a:xfrm>
          <a:prstGeom prst="rect">
            <a:avLst/>
          </a:prstGeom>
          <a:ln w="12700">
            <a:miter lim="400000"/>
          </a:ln>
        </p:spPr>
      </p:pic>
      <p:sp>
        <p:nvSpPr>
          <p:cNvPr id="174" name="Title 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t>Entering the debugger from VSCode</a:t>
            </a:r>
          </a:p>
        </p:txBody>
      </p:sp>
      <p:sp>
        <p:nvSpPr>
          <p:cNvPr id="175" name="Date Placeholder 3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176" name="Slide Number Placeholder 5"/>
          <p:cNvSpPr txBox="1">
            <a:spLocks noGrp="1"/>
          </p:cNvSpPr>
          <p:nvPr>
            <p:ph type="sldNum" sz="quarter" idx="2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9</a:t>
            </a:fld>
            <a:endParaRPr/>
          </a:p>
        </p:txBody>
      </p:sp>
      <p:pic>
        <p:nvPicPr>
          <p:cNvPr id="177" name="Picture 8" descr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1463" y="1196751"/>
            <a:ext cx="7169969" cy="477251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Footer Placeholder 4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sp>
        <p:nvSpPr>
          <p:cNvPr id="219" name="Title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t>How to react to a bug</a:t>
            </a:r>
          </a:p>
        </p:txBody>
      </p:sp>
      <p:sp>
        <p:nvSpPr>
          <p:cNvPr id="220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838200" y="1484783"/>
            <a:ext cx="10515600" cy="4692181"/>
          </a:xfrm>
          <a:prstGeom prst="rect">
            <a:avLst/>
          </a:prstGeom>
        </p:spPr>
        <p:txBody>
          <a:bodyPr/>
          <a:lstStyle/>
          <a:p>
            <a:pPr marL="514350" indent="-514350">
              <a:buFontTx/>
              <a:buAutoNum type="arabicPeriod"/>
            </a:pPr>
            <a:r>
              <a:t>Add a test that matches the behavior you expect. It will fail and reproduce the bug</a:t>
            </a:r>
          </a:p>
          <a:p>
            <a:pPr marL="514350" indent="-514350">
              <a:buFontTx/>
              <a:buAutoNum type="arabicPeriod"/>
            </a:pPr>
            <a:r>
              <a:t>Debug and fix the the bug</a:t>
            </a:r>
          </a:p>
          <a:p>
            <a:pPr marL="514350" indent="-514350">
              <a:buFontTx/>
              <a:buAutoNum type="arabicPeriod"/>
            </a:pPr>
            <a:r>
              <a:t>Run the tests until they all pass (go back to 2 if necessary)</a:t>
            </a:r>
          </a:p>
          <a:p>
            <a:pPr marL="514350" indent="-514350">
              <a:buFontTx/>
              <a:buAutoNum type="arabicPeriod"/>
            </a:pPr>
            <a:endParaRPr/>
          </a:p>
          <a:p>
            <a:r>
              <a:t>Now your bug is fixed *and* it will never occur again!</a:t>
            </a:r>
          </a:p>
        </p:txBody>
      </p:sp>
      <p:sp>
        <p:nvSpPr>
          <p:cNvPr id="221" name="Date Placeholder 3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rPr dirty="0"/>
              <a:t>August 2023, CC BY-SA 4.0</a:t>
            </a:r>
          </a:p>
        </p:txBody>
      </p:sp>
      <p:sp>
        <p:nvSpPr>
          <p:cNvPr id="222" name="Slide Number Placeholder 5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10</a:t>
            </a:fld>
            <a:endParaRPr/>
          </a:p>
        </p:txBody>
      </p:sp>
      <p:pic>
        <p:nvPicPr>
          <p:cNvPr id="2" name="Picture 4" descr="Picture 4">
            <a:extLst>
              <a:ext uri="{FF2B5EF4-FFF2-40B4-BE49-F238E27FC236}">
                <a16:creationId xmlns:a16="http://schemas.microsoft.com/office/drawing/2014/main" id="{24764535-7B4E-437F-620C-E0FA653EAD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2556" y="3813931"/>
            <a:ext cx="2678944" cy="267894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Footer Placeholder 4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pic>
        <p:nvPicPr>
          <p:cNvPr id="218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7200" y="2743200"/>
            <a:ext cx="4114800" cy="4114800"/>
          </a:xfrm>
          <a:prstGeom prst="rect">
            <a:avLst/>
          </a:prstGeom>
          <a:ln w="12700">
            <a:miter lim="400000"/>
          </a:ln>
        </p:spPr>
      </p:pic>
      <p:sp>
        <p:nvSpPr>
          <p:cNvPr id="219" name="Title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Where does ”debug” come from</a:t>
            </a:r>
            <a:endParaRPr dirty="0"/>
          </a:p>
        </p:txBody>
      </p:sp>
      <p:sp>
        <p:nvSpPr>
          <p:cNvPr id="220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838200" y="1484783"/>
            <a:ext cx="10515600" cy="4692181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dirty="0"/>
              <a:t>Team around Grace Hopper at Harvard found a moth in their computer in 1947 in maybe the first description of a computer bug. </a:t>
            </a:r>
            <a:endParaRPr dirty="0"/>
          </a:p>
        </p:txBody>
      </p:sp>
      <p:sp>
        <p:nvSpPr>
          <p:cNvPr id="221" name="Date Placeholder 3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rPr dirty="0"/>
              <a:t>August 2023, CC BY-SA 4.0</a:t>
            </a:r>
          </a:p>
        </p:txBody>
      </p:sp>
      <p:sp>
        <p:nvSpPr>
          <p:cNvPr id="222" name="Slide Number Placeholder 5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11</a:t>
            </a:fld>
            <a:endParaRPr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96D7C5D-CF24-B861-B0A8-6980E77E84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1032" y="2768209"/>
            <a:ext cx="3347663" cy="2781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028FE3CE-8493-2C81-5A8A-54C961B8CE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402" y="2796951"/>
            <a:ext cx="4038265" cy="2752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1838983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Footer Placeholder 2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sp>
        <p:nvSpPr>
          <p:cNvPr id="230" name="Date Placeholder 1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23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12</a:t>
            </a:fld>
            <a:endParaRPr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B539540A-92A1-2A03-BD46-B7691B2A8E68}"/>
              </a:ext>
            </a:extLst>
          </p:cNvPr>
          <p:cNvSpPr txBox="1"/>
          <p:nvPr/>
        </p:nvSpPr>
        <p:spPr>
          <a:xfrm>
            <a:off x="2294626" y="3666226"/>
            <a:ext cx="7935825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talk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about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testing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directory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that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it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only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works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to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have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tests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in a different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folder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if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you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have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installed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your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code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as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package</a:t>
            </a:r>
            <a:endParaRPr kumimoji="0" lang="de-DE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05757763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Footer Placeholder 3"/>
          <p:cNvSpPr txBox="1"/>
          <p:nvPr/>
        </p:nvSpPr>
        <p:spPr>
          <a:xfrm>
            <a:off x="4084319" y="6356350"/>
            <a:ext cx="4023362" cy="365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 algn="ctr"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r>
              <a:t>Testing scientific code, v16.0</a:t>
            </a:r>
          </a:p>
        </p:txBody>
      </p:sp>
      <p:sp>
        <p:nvSpPr>
          <p:cNvPr id="225" name="Title 1"/>
          <p:cNvSpPr txBox="1">
            <a:spLocks noGrp="1"/>
          </p:cNvSpPr>
          <p:nvPr>
            <p:ph type="title" idx="4294967295"/>
          </p:nvPr>
        </p:nvSpPr>
        <p:spPr>
          <a:xfrm>
            <a:off x="1097280" y="325549"/>
            <a:ext cx="10058401" cy="2527388"/>
          </a:xfrm>
          <a:prstGeom prst="rect">
            <a:avLst/>
          </a:prstGeom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  <p:txBody>
          <a:bodyPr anchor="b"/>
          <a:lstStyle/>
          <a:p>
            <a:pPr algn="ctr">
              <a:defRPr sz="6600"/>
            </a:pPr>
            <a:r>
              <a:t>Up next:</a:t>
            </a:r>
            <a:br/>
            <a:r>
              <a:t>Continuous Integration</a:t>
            </a:r>
          </a:p>
        </p:txBody>
      </p:sp>
      <p:sp>
        <p:nvSpPr>
          <p:cNvPr id="226" name="Date Placeholder 2"/>
          <p:cNvSpPr txBox="1"/>
          <p:nvPr/>
        </p:nvSpPr>
        <p:spPr>
          <a:xfrm>
            <a:off x="883919" y="6356350"/>
            <a:ext cx="2651762" cy="365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227" name="Slide Number Placeholder 4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 fontScale="92500" lnSpcReduction="10000"/>
          </a:bodyPr>
          <a:lstStyle>
            <a:lvl1pPr>
              <a:spcBef>
                <a:spcPts val="600"/>
              </a:spcBef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13</a:t>
            </a:fld>
            <a:endParaRPr/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Footer Placeholder 2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sp>
        <p:nvSpPr>
          <p:cNvPr id="230" name="Date Placeholder 1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23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14</a:t>
            </a:fld>
            <a:endParaRPr/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Footer Placeholder 2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sp>
        <p:nvSpPr>
          <p:cNvPr id="99" name="Rectangle 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t>The agile development cycle</a:t>
            </a:r>
          </a:p>
        </p:txBody>
      </p:sp>
      <p:sp>
        <p:nvSpPr>
          <p:cNvPr id="100" name="Date Placeholder 1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101" name="TextBox 10"/>
          <p:cNvSpPr txBox="1"/>
          <p:nvPr/>
        </p:nvSpPr>
        <p:spPr>
          <a:xfrm>
            <a:off x="7581880" y="2420888"/>
            <a:ext cx="1778537" cy="408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2100">
                <a:solidFill>
                  <a:srgbClr val="D9D9D9"/>
                </a:solidFill>
                <a:latin typeface="Consolas"/>
                <a:ea typeface="Consolas"/>
                <a:cs typeface="Consolas"/>
                <a:sym typeface="Consolas"/>
              </a:defRPr>
            </a:lvl1pPr>
          </a:lstStyle>
          <a:p>
            <a:r>
              <a:rPr dirty="0" err="1"/>
              <a:t>pytest</a:t>
            </a:r>
            <a:endParaRPr dirty="0"/>
          </a:p>
        </p:txBody>
      </p:sp>
      <p:sp>
        <p:nvSpPr>
          <p:cNvPr id="102" name="TextBox 11"/>
          <p:cNvSpPr txBox="1"/>
          <p:nvPr/>
        </p:nvSpPr>
        <p:spPr>
          <a:xfrm>
            <a:off x="7581880" y="4509120"/>
            <a:ext cx="2147705" cy="408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2100">
                <a:latin typeface="Consolas"/>
                <a:ea typeface="Consolas"/>
                <a:cs typeface="Consolas"/>
                <a:sym typeface="Consolas"/>
              </a:defRPr>
            </a:lvl1pPr>
          </a:lstStyle>
          <a:p>
            <a:r>
              <a:rPr dirty="0" err="1"/>
              <a:t>pdb</a:t>
            </a:r>
            <a:endParaRPr dirty="0"/>
          </a:p>
        </p:txBody>
      </p:sp>
      <p:sp>
        <p:nvSpPr>
          <p:cNvPr id="103" name="TextBox 12"/>
          <p:cNvSpPr txBox="1"/>
          <p:nvPr/>
        </p:nvSpPr>
        <p:spPr>
          <a:xfrm>
            <a:off x="7581880" y="5175484"/>
            <a:ext cx="2644865" cy="1043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100">
                <a:solidFill>
                  <a:srgbClr val="D9D9D9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timeit</a:t>
            </a:r>
          </a:p>
          <a:p>
            <a:pPr>
              <a:defRPr sz="2100">
                <a:solidFill>
                  <a:srgbClr val="D9D9D9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cProfile</a:t>
            </a:r>
          </a:p>
          <a:p>
            <a:pPr>
              <a:defRPr sz="2100">
                <a:solidFill>
                  <a:srgbClr val="D9D9D9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line_profiler</a:t>
            </a:r>
          </a:p>
        </p:txBody>
      </p:sp>
      <p:grpSp>
        <p:nvGrpSpPr>
          <p:cNvPr id="125" name="Group 6"/>
          <p:cNvGrpSpPr/>
          <p:nvPr/>
        </p:nvGrpSpPr>
        <p:grpSpPr>
          <a:xfrm>
            <a:off x="1919533" y="1298320"/>
            <a:ext cx="4680531" cy="4823952"/>
            <a:chOff x="-1" y="0"/>
            <a:chExt cx="4680529" cy="4823951"/>
          </a:xfrm>
        </p:grpSpPr>
        <p:grpSp>
          <p:nvGrpSpPr>
            <p:cNvPr id="123" name="Diagram 16"/>
            <p:cNvGrpSpPr/>
            <p:nvPr/>
          </p:nvGrpSpPr>
          <p:grpSpPr>
            <a:xfrm>
              <a:off x="829241" y="0"/>
              <a:ext cx="3851287" cy="4823951"/>
              <a:chOff x="0" y="0"/>
              <a:chExt cx="3851285" cy="4823950"/>
            </a:xfrm>
          </p:grpSpPr>
          <p:grpSp>
            <p:nvGrpSpPr>
              <p:cNvPr id="106" name="Group"/>
              <p:cNvGrpSpPr/>
              <p:nvPr/>
            </p:nvGrpSpPr>
            <p:grpSpPr>
              <a:xfrm>
                <a:off x="34856" y="0"/>
                <a:ext cx="3781572" cy="682930"/>
                <a:chOff x="0" y="0"/>
                <a:chExt cx="3781570" cy="682929"/>
              </a:xfrm>
            </p:grpSpPr>
            <p:sp>
              <p:nvSpPr>
                <p:cNvPr id="104" name="Rounded Rectangle"/>
                <p:cNvSpPr/>
                <p:nvPr/>
              </p:nvSpPr>
              <p:spPr>
                <a:xfrm>
                  <a:off x="0" y="0"/>
                  <a:ext cx="3781570" cy="682929"/>
                </a:xfrm>
                <a:prstGeom prst="roundRect">
                  <a:avLst>
                    <a:gd name="adj" fmla="val 10000"/>
                  </a:avLst>
                </a:prstGeom>
                <a:solidFill>
                  <a:srgbClr val="FFFFFF"/>
                </a:solidFill>
                <a:ln w="38100" cap="flat">
                  <a:solidFill>
                    <a:srgbClr val="BFBFBF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700"/>
                    </a:spcBef>
                    <a:defRPr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105" name="Pick your next feature"/>
                <p:cNvSpPr txBox="1"/>
                <p:nvPr/>
              </p:nvSpPr>
              <p:spPr>
                <a:xfrm>
                  <a:off x="0" y="82934"/>
                  <a:ext cx="3761569" cy="51706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square" lIns="91439" tIns="91439" rIns="91439" bIns="91439" numCol="1" anchor="ctr">
                  <a:spAutoFit/>
                </a:bodyPr>
                <a:lstStyle>
                  <a:lvl1pPr algn="ctr" defTabSz="1066800">
                    <a:lnSpc>
                      <a:spcPct val="90000"/>
                    </a:lnSpc>
                    <a:spcBef>
                      <a:spcPts val="1000"/>
                    </a:spcBef>
                    <a:defRPr sz="2400">
                      <a:solidFill>
                        <a:srgbClr val="D9D9D9"/>
                      </a:solidFill>
                    </a:defRPr>
                  </a:lvl1pPr>
                </a:lstStyle>
                <a:p>
                  <a:r>
                    <a:t>Pick your next feature</a:t>
                  </a:r>
                </a:p>
              </p:txBody>
            </p:sp>
          </p:grpSp>
          <p:sp>
            <p:nvSpPr>
              <p:cNvPr id="107" name="Arrow"/>
              <p:cNvSpPr/>
              <p:nvPr/>
            </p:nvSpPr>
            <p:spPr>
              <a:xfrm rot="5400000">
                <a:off x="1797592" y="700002"/>
                <a:ext cx="256099" cy="307319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rgbClr val="FFFFFF"/>
              </a:solidFill>
              <a:ln w="38100" cap="flat">
                <a:solidFill>
                  <a:srgbClr val="BFBFB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488950">
                  <a:lnSpc>
                    <a:spcPct val="90000"/>
                  </a:lnSpc>
                  <a:spcBef>
                    <a:spcPts val="700"/>
                  </a:spcBef>
                  <a:defRPr sz="11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grpSp>
            <p:nvGrpSpPr>
              <p:cNvPr id="110" name="Group"/>
              <p:cNvGrpSpPr/>
              <p:nvPr/>
            </p:nvGrpSpPr>
            <p:grpSpPr>
              <a:xfrm>
                <a:off x="0" y="968828"/>
                <a:ext cx="3851285" cy="794062"/>
                <a:chOff x="0" y="-12121"/>
                <a:chExt cx="3851284" cy="794061"/>
              </a:xfrm>
            </p:grpSpPr>
            <p:sp>
              <p:nvSpPr>
                <p:cNvPr id="108" name="Rounded Rectangle"/>
                <p:cNvSpPr/>
                <p:nvPr/>
              </p:nvSpPr>
              <p:spPr>
                <a:xfrm>
                  <a:off x="0" y="43444"/>
                  <a:ext cx="3851284" cy="682930"/>
                </a:xfrm>
                <a:prstGeom prst="roundRect">
                  <a:avLst>
                    <a:gd name="adj" fmla="val 10000"/>
                  </a:avLst>
                </a:prstGeom>
                <a:solidFill>
                  <a:srgbClr val="FFFFFF"/>
                </a:solidFill>
                <a:ln w="38100" cap="flat">
                  <a:solidFill>
                    <a:srgbClr val="BFBFBF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700"/>
                    </a:spcBef>
                    <a:defRPr sz="2400">
                      <a:solidFill>
                        <a:srgbClr val="D9D9D9"/>
                      </a:solidFill>
                    </a:defRPr>
                  </a:pPr>
                  <a:endParaRPr/>
                </a:p>
              </p:txBody>
            </p:sp>
            <p:sp>
              <p:nvSpPr>
                <p:cNvPr id="109" name="Write tests  to check that feature works"/>
                <p:cNvSpPr txBox="1"/>
                <p:nvPr/>
              </p:nvSpPr>
              <p:spPr>
                <a:xfrm>
                  <a:off x="82808" y="-12121"/>
                  <a:ext cx="3748474" cy="79406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square" lIns="91439" tIns="91439" rIns="91439" bIns="91439" numCol="1" anchor="ctr">
                  <a:sp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1000"/>
                    </a:spcBef>
                    <a:defRPr sz="2400">
                      <a:solidFill>
                        <a:srgbClr val="D9D9D9"/>
                      </a:solidFill>
                    </a:defRPr>
                  </a:pPr>
                  <a:r>
                    <a:t>Write tests </a:t>
                  </a:r>
                  <a:br/>
                  <a:r>
                    <a:rPr sz="2000"/>
                    <a:t>to check that feature works </a:t>
                  </a:r>
                </a:p>
              </p:txBody>
            </p:sp>
          </p:grpSp>
          <p:sp>
            <p:nvSpPr>
              <p:cNvPr id="111" name="Arrow"/>
              <p:cNvSpPr/>
              <p:nvPr/>
            </p:nvSpPr>
            <p:spPr>
              <a:xfrm rot="5400000">
                <a:off x="1797592" y="1724396"/>
                <a:ext cx="256099" cy="307319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rgbClr val="FFFFFF"/>
              </a:solidFill>
              <a:ln w="38100" cap="flat">
                <a:solidFill>
                  <a:srgbClr val="BFBFB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889000">
                  <a:lnSpc>
                    <a:spcPct val="90000"/>
                  </a:lnSpc>
                  <a:spcBef>
                    <a:spcPts val="700"/>
                  </a:spcBef>
                  <a:defRPr sz="2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grpSp>
            <p:nvGrpSpPr>
              <p:cNvPr id="114" name="Group"/>
              <p:cNvGrpSpPr/>
              <p:nvPr/>
            </p:nvGrpSpPr>
            <p:grpSpPr>
              <a:xfrm>
                <a:off x="15201" y="1993222"/>
                <a:ext cx="3820882" cy="794062"/>
                <a:chOff x="0" y="-12121"/>
                <a:chExt cx="3820880" cy="794061"/>
              </a:xfrm>
            </p:grpSpPr>
            <p:sp>
              <p:nvSpPr>
                <p:cNvPr id="112" name="Rounded Rectangle"/>
                <p:cNvSpPr/>
                <p:nvPr/>
              </p:nvSpPr>
              <p:spPr>
                <a:xfrm>
                  <a:off x="0" y="43444"/>
                  <a:ext cx="3820880" cy="682930"/>
                </a:xfrm>
                <a:prstGeom prst="roundRect">
                  <a:avLst>
                    <a:gd name="adj" fmla="val 10000"/>
                  </a:avLst>
                </a:prstGeom>
                <a:solidFill>
                  <a:srgbClr val="FFFFFF"/>
                </a:solidFill>
                <a:ln w="38100" cap="flat">
                  <a:solidFill>
                    <a:srgbClr val="BFBFBF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700"/>
                    </a:spcBef>
                    <a:defRPr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113" name="Write simplest code  that makes tests pass"/>
                <p:cNvSpPr txBox="1"/>
                <p:nvPr/>
              </p:nvSpPr>
              <p:spPr>
                <a:xfrm>
                  <a:off x="67607" y="-12121"/>
                  <a:ext cx="3733271" cy="79406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square" lIns="91439" tIns="91439" rIns="91439" bIns="91439" numCol="1" anchor="ctr">
                  <a:sp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1000"/>
                    </a:spcBef>
                    <a:defRPr sz="2400">
                      <a:solidFill>
                        <a:srgbClr val="D9D9D9"/>
                      </a:solidFill>
                    </a:defRPr>
                  </a:pPr>
                  <a:r>
                    <a:rPr dirty="0"/>
                    <a:t>Write simplest code </a:t>
                  </a:r>
                  <a:br>
                    <a:rPr dirty="0"/>
                  </a:br>
                  <a:r>
                    <a:rPr sz="2000" dirty="0"/>
                    <a:t>that makes tests pass</a:t>
                  </a:r>
                </a:p>
              </p:txBody>
            </p:sp>
          </p:grpSp>
          <p:sp>
            <p:nvSpPr>
              <p:cNvPr id="115" name="Arrow"/>
              <p:cNvSpPr/>
              <p:nvPr/>
            </p:nvSpPr>
            <p:spPr>
              <a:xfrm rot="5400000">
                <a:off x="1797592" y="2748789"/>
                <a:ext cx="256099" cy="307319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rgbClr val="FFFFFF"/>
              </a:solidFill>
              <a:ln w="38100" cap="flat">
                <a:solidFill>
                  <a:srgbClr val="BFBFB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889000">
                  <a:lnSpc>
                    <a:spcPct val="90000"/>
                  </a:lnSpc>
                  <a:spcBef>
                    <a:spcPts val="700"/>
                  </a:spcBef>
                  <a:defRPr sz="2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grpSp>
            <p:nvGrpSpPr>
              <p:cNvPr id="118" name="Group"/>
              <p:cNvGrpSpPr/>
              <p:nvPr/>
            </p:nvGrpSpPr>
            <p:grpSpPr>
              <a:xfrm>
                <a:off x="15201" y="3029737"/>
                <a:ext cx="3820881" cy="769819"/>
                <a:chOff x="0" y="0"/>
                <a:chExt cx="3820879" cy="769818"/>
              </a:xfrm>
            </p:grpSpPr>
            <p:sp>
              <p:nvSpPr>
                <p:cNvPr id="116" name="Rounded Rectangle"/>
                <p:cNvSpPr/>
                <p:nvPr/>
              </p:nvSpPr>
              <p:spPr>
                <a:xfrm>
                  <a:off x="0" y="43444"/>
                  <a:ext cx="3820880" cy="682930"/>
                </a:xfrm>
                <a:prstGeom prst="roundRect">
                  <a:avLst>
                    <a:gd name="adj" fmla="val 10000"/>
                  </a:avLst>
                </a:prstGeom>
                <a:solidFill>
                  <a:srgbClr val="FFFFFF"/>
                </a:solidFill>
                <a:ln w="38100" cap="flat">
                  <a:solidFill>
                    <a:srgbClr val="0ECC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700"/>
                    </a:spcBef>
                    <a:defRPr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117" name="Run tests and debug  until all tests pass"/>
                <p:cNvSpPr txBox="1"/>
                <p:nvPr/>
              </p:nvSpPr>
              <p:spPr>
                <a:xfrm>
                  <a:off x="20002" y="0"/>
                  <a:ext cx="3780876" cy="76981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square" lIns="91439" tIns="91439" rIns="91439" bIns="91439" numCol="1" anchor="ctr">
                  <a:sp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1000"/>
                    </a:spcBef>
                    <a:defRPr sz="2400"/>
                  </a:pPr>
                  <a:r>
                    <a:rPr dirty="0"/>
                    <a:t>Run tests and debug </a:t>
                  </a:r>
                  <a:br>
                    <a:rPr dirty="0"/>
                  </a:br>
                  <a:r>
                    <a:rPr sz="2000" dirty="0"/>
                    <a:t>until </a:t>
                  </a:r>
                  <a:r>
                    <a:rPr sz="2000" i="1" dirty="0"/>
                    <a:t>all</a:t>
                  </a:r>
                  <a:r>
                    <a:rPr sz="2000" dirty="0"/>
                    <a:t> tests pass</a:t>
                  </a:r>
                </a:p>
              </p:txBody>
            </p:sp>
          </p:grpSp>
          <p:sp>
            <p:nvSpPr>
              <p:cNvPr id="119" name="Arrow"/>
              <p:cNvSpPr/>
              <p:nvPr/>
            </p:nvSpPr>
            <p:spPr>
              <a:xfrm rot="5400000">
                <a:off x="1797592" y="3773183"/>
                <a:ext cx="256099" cy="307319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rgbClr val="FFFFFF"/>
              </a:solidFill>
              <a:ln w="38100" cap="flat">
                <a:solidFill>
                  <a:srgbClr val="BFBFB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889000">
                  <a:lnSpc>
                    <a:spcPct val="90000"/>
                  </a:lnSpc>
                  <a:spcBef>
                    <a:spcPts val="700"/>
                  </a:spcBef>
                  <a:defRPr sz="2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grpSp>
            <p:nvGrpSpPr>
              <p:cNvPr id="122" name="Group"/>
              <p:cNvGrpSpPr/>
              <p:nvPr/>
            </p:nvGrpSpPr>
            <p:grpSpPr>
              <a:xfrm>
                <a:off x="15201" y="4054130"/>
                <a:ext cx="3820881" cy="769820"/>
                <a:chOff x="0" y="0"/>
                <a:chExt cx="3820879" cy="769818"/>
              </a:xfrm>
            </p:grpSpPr>
            <p:sp>
              <p:nvSpPr>
                <p:cNvPr id="120" name="Rounded Rectangle"/>
                <p:cNvSpPr/>
                <p:nvPr/>
              </p:nvSpPr>
              <p:spPr>
                <a:xfrm>
                  <a:off x="0" y="43444"/>
                  <a:ext cx="3820880" cy="682930"/>
                </a:xfrm>
                <a:prstGeom prst="roundRect">
                  <a:avLst>
                    <a:gd name="adj" fmla="val 10000"/>
                  </a:avLst>
                </a:prstGeom>
                <a:solidFill>
                  <a:srgbClr val="FFFFFF"/>
                </a:solidFill>
                <a:ln w="38100" cap="flat">
                  <a:solidFill>
                    <a:srgbClr val="BFBFBF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700"/>
                    </a:spcBef>
                    <a:defRPr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121" name="Refactor and optimize  only if necessary"/>
                <p:cNvSpPr txBox="1"/>
                <p:nvPr/>
              </p:nvSpPr>
              <p:spPr>
                <a:xfrm>
                  <a:off x="20002" y="0"/>
                  <a:ext cx="3780876" cy="76981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square" lIns="91439" tIns="91439" rIns="91439" bIns="91439" numCol="1" anchor="ctr">
                  <a:sp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1000"/>
                    </a:spcBef>
                    <a:defRPr sz="2400">
                      <a:solidFill>
                        <a:srgbClr val="D9D9D9"/>
                      </a:solidFill>
                    </a:defRPr>
                  </a:pPr>
                  <a:r>
                    <a:t>Refactor and optimize </a:t>
                  </a:r>
                  <a:br/>
                  <a:r>
                    <a:rPr sz="2000"/>
                    <a:t>only if necessary</a:t>
                  </a:r>
                </a:p>
              </p:txBody>
            </p:sp>
          </p:grpSp>
        </p:grpSp>
        <p:sp>
          <p:nvSpPr>
            <p:cNvPr id="124" name="U-Turn Arrow 17"/>
            <p:cNvSpPr/>
            <p:nvPr/>
          </p:nvSpPr>
          <p:spPr>
            <a:xfrm rot="16200000">
              <a:off x="-1800200" y="1914656"/>
              <a:ext cx="4392488" cy="792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9450"/>
                  </a:lnTo>
                  <a:cubicBezTo>
                    <a:pt x="0" y="4231"/>
                    <a:pt x="763" y="0"/>
                    <a:pt x="1704" y="0"/>
                  </a:cubicBezTo>
                  <a:lnTo>
                    <a:pt x="19438" y="0"/>
                  </a:lnTo>
                  <a:cubicBezTo>
                    <a:pt x="20379" y="0"/>
                    <a:pt x="21142" y="4231"/>
                    <a:pt x="21142" y="9450"/>
                  </a:cubicBezTo>
                  <a:lnTo>
                    <a:pt x="21142" y="16200"/>
                  </a:lnTo>
                  <a:lnTo>
                    <a:pt x="21600" y="16200"/>
                  </a:lnTo>
                  <a:lnTo>
                    <a:pt x="20655" y="21600"/>
                  </a:lnTo>
                  <a:lnTo>
                    <a:pt x="19710" y="16200"/>
                  </a:lnTo>
                  <a:lnTo>
                    <a:pt x="20168" y="16200"/>
                  </a:lnTo>
                  <a:lnTo>
                    <a:pt x="20168" y="9450"/>
                  </a:lnTo>
                  <a:cubicBezTo>
                    <a:pt x="20168" y="7213"/>
                    <a:pt x="19841" y="5400"/>
                    <a:pt x="19438" y="5400"/>
                  </a:cubicBezTo>
                  <a:lnTo>
                    <a:pt x="1704" y="5400"/>
                  </a:lnTo>
                  <a:cubicBezTo>
                    <a:pt x="1301" y="5400"/>
                    <a:pt x="974" y="7213"/>
                    <a:pt x="974" y="9450"/>
                  </a:cubicBezTo>
                  <a:lnTo>
                    <a:pt x="974" y="21600"/>
                  </a:lnTo>
                  <a:close/>
                </a:path>
              </a:pathLst>
            </a:custGeom>
            <a:solidFill>
              <a:srgbClr val="FFFFFF"/>
            </a:solidFill>
            <a:ln w="38100" cap="flat">
              <a:solidFill>
                <a:srgbClr val="BFBFB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800"/>
              </a:pPr>
              <a:endParaRPr/>
            </a:p>
          </p:txBody>
        </p:sp>
      </p:grpSp>
      <p:sp>
        <p:nvSpPr>
          <p:cNvPr id="126" name="U-Turn Arrow 18"/>
          <p:cNvSpPr/>
          <p:nvPr/>
        </p:nvSpPr>
        <p:spPr>
          <a:xfrm rot="16200000" flipV="1">
            <a:off x="6312024" y="4869160"/>
            <a:ext cx="1296145" cy="5760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12977"/>
                </a:lnTo>
                <a:cubicBezTo>
                  <a:pt x="0" y="5810"/>
                  <a:pt x="2582" y="0"/>
                  <a:pt x="5768" y="0"/>
                </a:cubicBezTo>
                <a:lnTo>
                  <a:pt x="14894" y="0"/>
                </a:lnTo>
                <a:cubicBezTo>
                  <a:pt x="18079" y="0"/>
                  <a:pt x="20661" y="5810"/>
                  <a:pt x="20661" y="12977"/>
                </a:cubicBezTo>
                <a:lnTo>
                  <a:pt x="20661" y="15080"/>
                </a:lnTo>
                <a:lnTo>
                  <a:pt x="21600" y="15080"/>
                </a:lnTo>
                <a:lnTo>
                  <a:pt x="19200" y="21600"/>
                </a:lnTo>
                <a:lnTo>
                  <a:pt x="16800" y="15080"/>
                </a:lnTo>
                <a:lnTo>
                  <a:pt x="17739" y="15080"/>
                </a:lnTo>
                <a:lnTo>
                  <a:pt x="17739" y="12977"/>
                </a:lnTo>
                <a:cubicBezTo>
                  <a:pt x="17739" y="9442"/>
                  <a:pt x="16465" y="6576"/>
                  <a:pt x="14894" y="6576"/>
                </a:cubicBezTo>
                <a:lnTo>
                  <a:pt x="5768" y="6576"/>
                </a:lnTo>
                <a:cubicBezTo>
                  <a:pt x="4196" y="6576"/>
                  <a:pt x="2923" y="9442"/>
                  <a:pt x="2923" y="12977"/>
                </a:cubicBezTo>
                <a:lnTo>
                  <a:pt x="2923" y="21600"/>
                </a:lnTo>
                <a:close/>
              </a:path>
            </a:pathLst>
          </a:custGeom>
          <a:solidFill>
            <a:srgbClr val="FFFFFF"/>
          </a:solidFill>
          <a:ln w="38100">
            <a:solidFill>
              <a:srgbClr val="BFBFBF"/>
            </a:solidFill>
            <a:miter/>
          </a:ln>
        </p:spPr>
        <p:txBody>
          <a:bodyPr lIns="45719" rIns="45719" anchor="ctr"/>
          <a:lstStyle/>
          <a:p>
            <a:pPr algn="ctr">
              <a:defRPr sz="2800"/>
            </a:pPr>
            <a:endParaRPr/>
          </a:p>
        </p:txBody>
      </p:sp>
      <p:pic>
        <p:nvPicPr>
          <p:cNvPr id="127" name="Picture 6" descr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727702" y="4149080"/>
            <a:ext cx="2386137" cy="2386137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Slide Number Placeholder 4"/>
          <p:cNvSpPr txBox="1">
            <a:spLocks noGrp="1"/>
          </p:cNvSpPr>
          <p:nvPr>
            <p:ph type="sldNum" sz="quarter" idx="2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41324207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Footer Placeholder 2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sp>
        <p:nvSpPr>
          <p:cNvPr id="166" name="Rectangle 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t>Entering the debugger from Jupyter</a:t>
            </a:r>
          </a:p>
        </p:txBody>
      </p:sp>
      <p:sp>
        <p:nvSpPr>
          <p:cNvPr id="167" name="Rectangle 3"/>
          <p:cNvSpPr txBox="1">
            <a:spLocks noGrp="1"/>
          </p:cNvSpPr>
          <p:nvPr>
            <p:ph type="body" idx="1"/>
          </p:nvPr>
        </p:nvSpPr>
        <p:spPr>
          <a:xfrm>
            <a:off x="838200" y="1484783"/>
            <a:ext cx="10515600" cy="4692181"/>
          </a:xfrm>
          <a:prstGeom prst="rect">
            <a:avLst/>
          </a:prstGeom>
        </p:spPr>
        <p:txBody>
          <a:bodyPr/>
          <a:lstStyle/>
          <a:p>
            <a:pPr>
              <a:defRPr>
                <a:latin typeface="Consolas"/>
                <a:ea typeface="Consolas"/>
                <a:cs typeface="Consolas"/>
                <a:sym typeface="Consolas"/>
              </a:defRPr>
            </a:pPr>
            <a:r>
              <a:t>%pdb </a:t>
            </a:r>
            <a:r>
              <a:rPr>
                <a:latin typeface="Calibri"/>
                <a:ea typeface="Calibri"/>
                <a:cs typeface="Calibri"/>
                <a:sym typeface="Calibri"/>
              </a:rPr>
              <a:t>– preventive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>
              <a:defRPr>
                <a:latin typeface="Consolas"/>
                <a:ea typeface="Consolas"/>
                <a:cs typeface="Consolas"/>
                <a:sym typeface="Consolas"/>
              </a:defRPr>
            </a:pPr>
            <a:r>
              <a:t>%debug </a:t>
            </a:r>
            <a:r>
              <a:rPr>
                <a:latin typeface="Calibri"/>
                <a:ea typeface="Calibri"/>
                <a:cs typeface="Calibri"/>
                <a:sym typeface="Calibri"/>
              </a:rPr>
              <a:t>– post-mortem</a:t>
            </a:r>
          </a:p>
        </p:txBody>
      </p:sp>
      <p:sp>
        <p:nvSpPr>
          <p:cNvPr id="168" name="Date Placeholder 1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16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16</a:t>
            </a:fld>
            <a:endParaRPr/>
          </a:p>
        </p:txBody>
      </p:sp>
      <p:pic>
        <p:nvPicPr>
          <p:cNvPr id="170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8439" y="3610624"/>
            <a:ext cx="2743201" cy="2743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Footer Placeholder 4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sp>
        <p:nvSpPr>
          <p:cNvPr id="180" name="Title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t>Hands-on!</a:t>
            </a:r>
          </a:p>
        </p:txBody>
      </p:sp>
      <p:sp>
        <p:nvSpPr>
          <p:cNvPr id="181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838199" y="1358454"/>
            <a:ext cx="8138122" cy="4818509"/>
          </a:xfrm>
          <a:prstGeom prst="rect">
            <a:avLst/>
          </a:prstGeom>
        </p:spPr>
        <p:txBody>
          <a:bodyPr/>
          <a:lstStyle/>
          <a:p>
            <a:pPr marL="226313" indent="-226313" defTabSz="905255">
              <a:spcBef>
                <a:spcPts val="900"/>
              </a:spcBef>
              <a:defRPr sz="2772"/>
            </a:pPr>
            <a:r>
              <a:rPr dirty="0"/>
              <a:t>Go to </a:t>
            </a:r>
            <a:r>
              <a:rPr sz="2376" dirty="0" err="1">
                <a:latin typeface="Consolas"/>
                <a:ea typeface="Consolas"/>
                <a:cs typeface="Consolas"/>
                <a:sym typeface="Consolas"/>
              </a:rPr>
              <a:t>bug_hunt</a:t>
            </a:r>
            <a:r>
              <a:rPr sz="2376" dirty="0">
                <a:latin typeface="Consolas"/>
                <a:ea typeface="Consolas"/>
                <a:cs typeface="Consolas"/>
                <a:sym typeface="Consolas"/>
              </a:rPr>
              <a:t>/</a:t>
            </a:r>
            <a:r>
              <a:rPr sz="2376" dirty="0" err="1">
                <a:latin typeface="Consolas"/>
                <a:ea typeface="Consolas"/>
                <a:cs typeface="Consolas"/>
                <a:sym typeface="Consolas"/>
              </a:rPr>
              <a:t>file_datastore.py</a:t>
            </a:r>
            <a:r>
              <a:rPr sz="2376" dirty="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dirty="0"/>
              <a:t>and execute it</a:t>
            </a:r>
            <a:br>
              <a:rPr dirty="0"/>
            </a:br>
            <a:br>
              <a:rPr dirty="0"/>
            </a:br>
            <a:br>
              <a:rPr dirty="0"/>
            </a:br>
            <a:endParaRPr dirty="0"/>
          </a:p>
          <a:p>
            <a:pPr marL="226313" indent="-226313" defTabSz="905255">
              <a:spcBef>
                <a:spcPts val="900"/>
              </a:spcBef>
              <a:defRPr sz="2772"/>
            </a:pPr>
            <a:endParaRPr dirty="0"/>
          </a:p>
          <a:p>
            <a:pPr marL="226313" indent="-226313" defTabSz="905255">
              <a:spcBef>
                <a:spcPts val="900"/>
              </a:spcBef>
              <a:defRPr sz="2772"/>
            </a:pPr>
            <a:endParaRPr dirty="0"/>
          </a:p>
          <a:p>
            <a:pPr marL="0" indent="0" defTabSz="905255">
              <a:spcBef>
                <a:spcPts val="900"/>
              </a:spcBef>
              <a:buSzTx/>
              <a:buNone/>
              <a:defRPr sz="2772"/>
            </a:pPr>
            <a:br>
              <a:rPr dirty="0"/>
            </a:br>
            <a:endParaRPr lang="de-DE" dirty="0"/>
          </a:p>
          <a:p>
            <a:pPr marL="226313" indent="-226313" defTabSz="905255">
              <a:spcBef>
                <a:spcPts val="900"/>
              </a:spcBef>
              <a:defRPr sz="2772"/>
            </a:pP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fails</a:t>
            </a:r>
            <a:r>
              <a:rPr lang="de-DE" dirty="0"/>
              <a:t>! But…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works</a:t>
            </a:r>
            <a:r>
              <a:rPr lang="de-DE" dirty="0"/>
              <a:t> </a:t>
            </a:r>
            <a:r>
              <a:rPr lang="de-DE" dirty="0" err="1"/>
              <a:t>when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base_path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an absolute </a:t>
            </a:r>
            <a:r>
              <a:rPr lang="de-DE" dirty="0" err="1"/>
              <a:t>path</a:t>
            </a:r>
            <a:r>
              <a:rPr lang="de-DE" dirty="0"/>
              <a:t> :-(</a:t>
            </a:r>
          </a:p>
        </p:txBody>
      </p:sp>
      <p:sp>
        <p:nvSpPr>
          <p:cNvPr id="182" name="Date Placeholder 3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183" name="Slide Number Placeholder 5"/>
          <p:cNvSpPr txBox="1">
            <a:spLocks noGrp="1"/>
          </p:cNvSpPr>
          <p:nvPr>
            <p:ph type="sldNum" sz="quarter" idx="2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17</a:t>
            </a:fld>
            <a:endParaRPr/>
          </a:p>
        </p:txBody>
      </p:sp>
      <p:sp>
        <p:nvSpPr>
          <p:cNvPr id="184" name="Rectangle 6"/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ln w="165100">
            <a:solidFill>
              <a:srgbClr val="00B05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85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2304" y="3589166"/>
            <a:ext cx="2677490" cy="2677491"/>
          </a:xfrm>
          <a:prstGeom prst="rect">
            <a:avLst/>
          </a:prstGeom>
          <a:ln w="12700">
            <a:miter lim="400000"/>
          </a:ln>
        </p:spPr>
      </p:pic>
      <p:sp>
        <p:nvSpPr>
          <p:cNvPr id="186" name="TextBox 8"/>
          <p:cNvSpPr txBox="1"/>
          <p:nvPr/>
        </p:nvSpPr>
        <p:spPr>
          <a:xfrm>
            <a:off x="1124754" y="2274836"/>
            <a:ext cx="7565012" cy="2326641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>
                <a:solidFill>
                  <a:srgbClr val="080808"/>
                </a:solidFill>
                <a:latin typeface="Consolas"/>
                <a:ea typeface="Consolas"/>
                <a:cs typeface="Consolas"/>
                <a:sym typeface="Consolas"/>
              </a:defRPr>
            </a:pPr>
            <a:endParaRPr dirty="0"/>
          </a:p>
          <a:p>
            <a:pPr>
              <a:defRPr>
                <a:solidFill>
                  <a:srgbClr val="080808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rPr dirty="0"/>
              <a:t>    data = </a:t>
            </a:r>
            <a:r>
              <a:rPr dirty="0" err="1">
                <a:solidFill>
                  <a:srgbClr val="8A822D"/>
                </a:solidFill>
              </a:rPr>
              <a:t>b'A</a:t>
            </a:r>
            <a:r>
              <a:rPr dirty="0">
                <a:solidFill>
                  <a:srgbClr val="8A822D"/>
                </a:solidFill>
              </a:rPr>
              <a:t> test! 012'</a:t>
            </a:r>
            <a:br>
              <a:rPr dirty="0">
                <a:solidFill>
                  <a:srgbClr val="8A822D"/>
                </a:solidFill>
              </a:rPr>
            </a:br>
            <a:r>
              <a:rPr dirty="0">
                <a:solidFill>
                  <a:srgbClr val="8A822D"/>
                </a:solidFill>
              </a:rPr>
              <a:t>    </a:t>
            </a:r>
            <a:r>
              <a:rPr dirty="0"/>
              <a:t>datastore = </a:t>
            </a:r>
            <a:r>
              <a:rPr dirty="0" err="1"/>
              <a:t>FileDatastore</a:t>
            </a:r>
            <a:r>
              <a:rPr dirty="0"/>
              <a:t>(</a:t>
            </a:r>
            <a:r>
              <a:rPr dirty="0" err="1">
                <a:solidFill>
                  <a:srgbClr val="660099"/>
                </a:solidFill>
              </a:rPr>
              <a:t>base_path</a:t>
            </a:r>
            <a:r>
              <a:rPr dirty="0"/>
              <a:t>=</a:t>
            </a:r>
            <a:r>
              <a:rPr dirty="0">
                <a:solidFill>
                  <a:srgbClr val="067D17"/>
                </a:solidFill>
              </a:rPr>
              <a:t>'./datastore'</a:t>
            </a:r>
            <a:r>
              <a:rPr dirty="0"/>
              <a:t>)</a:t>
            </a:r>
            <a:br>
              <a:rPr dirty="0"/>
            </a:br>
            <a:r>
              <a:rPr dirty="0"/>
              <a:t>    </a:t>
            </a:r>
            <a:r>
              <a:rPr dirty="0" err="1"/>
              <a:t>datastore.write</a:t>
            </a:r>
            <a:r>
              <a:rPr dirty="0"/>
              <a:t>(</a:t>
            </a:r>
            <a:r>
              <a:rPr dirty="0">
                <a:solidFill>
                  <a:srgbClr val="067D17"/>
                </a:solidFill>
              </a:rPr>
              <a:t>'a/</a:t>
            </a:r>
            <a:r>
              <a:rPr dirty="0" err="1">
                <a:solidFill>
                  <a:srgbClr val="067D17"/>
                </a:solidFill>
              </a:rPr>
              <a:t>mydata.bin</a:t>
            </a:r>
            <a:r>
              <a:rPr dirty="0">
                <a:solidFill>
                  <a:srgbClr val="067D17"/>
                </a:solidFill>
              </a:rPr>
              <a:t>'</a:t>
            </a:r>
            <a:r>
              <a:rPr dirty="0"/>
              <a:t>, data)</a:t>
            </a:r>
            <a:br>
              <a:rPr dirty="0"/>
            </a:br>
            <a:br>
              <a:rPr dirty="0"/>
            </a:br>
            <a:r>
              <a:rPr dirty="0"/>
              <a:t>    </a:t>
            </a:r>
            <a:r>
              <a:rPr i="1" dirty="0">
                <a:solidFill>
                  <a:srgbClr val="8C8C8C"/>
                </a:solidFill>
              </a:rPr>
              <a:t># This should pass!</a:t>
            </a:r>
            <a:br>
              <a:rPr i="1" dirty="0">
                <a:solidFill>
                  <a:srgbClr val="8C8C8C"/>
                </a:solidFill>
              </a:rPr>
            </a:br>
            <a:r>
              <a:rPr i="1" dirty="0">
                <a:solidFill>
                  <a:srgbClr val="8C8C8C"/>
                </a:solidFill>
              </a:rPr>
              <a:t>    </a:t>
            </a:r>
            <a:r>
              <a:rPr dirty="0">
                <a:solidFill>
                  <a:srgbClr val="0033B3"/>
                </a:solidFill>
              </a:rPr>
              <a:t>assert </a:t>
            </a:r>
            <a:r>
              <a:rPr dirty="0" err="1"/>
              <a:t>os.path.exists</a:t>
            </a:r>
            <a:r>
              <a:rPr dirty="0"/>
              <a:t>(</a:t>
            </a:r>
            <a:r>
              <a:rPr dirty="0">
                <a:solidFill>
                  <a:srgbClr val="067D17"/>
                </a:solidFill>
              </a:rPr>
              <a:t>'./datastore/a/</a:t>
            </a:r>
            <a:r>
              <a:rPr dirty="0" err="1">
                <a:solidFill>
                  <a:srgbClr val="067D17"/>
                </a:solidFill>
              </a:rPr>
              <a:t>mydata.bin</a:t>
            </a:r>
            <a:r>
              <a:rPr dirty="0">
                <a:solidFill>
                  <a:srgbClr val="067D17"/>
                </a:solidFill>
              </a:rPr>
              <a:t>’</a:t>
            </a:r>
            <a:r>
              <a:rPr dirty="0"/>
              <a:t>)</a:t>
            </a:r>
          </a:p>
        </p:txBody>
      </p:sp>
      <p:sp>
        <p:nvSpPr>
          <p:cNvPr id="187" name="Change this exercise!!!!…"/>
          <p:cNvSpPr/>
          <p:nvPr/>
        </p:nvSpPr>
        <p:spPr>
          <a:xfrm>
            <a:off x="9095209" y="181942"/>
            <a:ext cx="2764279" cy="3569541"/>
          </a:xfrm>
          <a:prstGeom prst="roundRect">
            <a:avLst>
              <a:gd name="adj" fmla="val 15000"/>
            </a:avLst>
          </a:prstGeom>
          <a:gradFill>
            <a:gsLst>
              <a:gs pos="0">
                <a:srgbClr val="C26249"/>
              </a:gs>
              <a:gs pos="50000">
                <a:srgbClr val="BF4611"/>
              </a:gs>
              <a:gs pos="100000">
                <a:srgbClr val="B03B08"/>
              </a:gs>
            </a:gsLst>
            <a:lin ang="5400000"/>
          </a:gradFill>
          <a:ln w="6350">
            <a:solidFill>
              <a:srgbClr val="B74919"/>
            </a:solidFill>
            <a:miter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/>
          <a:p>
            <a:pPr defTabSz="457200">
              <a:defRPr>
                <a:solidFill>
                  <a:srgbClr val="FFFFFF"/>
                </a:solidFill>
              </a:defRPr>
            </a:pPr>
            <a:r>
              <a:t>Change this exercise!!!!</a:t>
            </a:r>
          </a:p>
          <a:p>
            <a:pPr defTabSz="457200">
              <a:defRPr>
                <a:solidFill>
                  <a:srgbClr val="FFFFFF"/>
                </a:solidFill>
              </a:defRPr>
            </a:pPr>
            <a:endParaRPr/>
          </a:p>
          <a:p>
            <a:pPr defTabSz="457200">
              <a:defRPr>
                <a:solidFill>
                  <a:srgbClr val="FFFFFF"/>
                </a:solidFill>
              </a:defRPr>
            </a:pPr>
            <a:r>
              <a:t>Maybe debug a script or maybe even better - a test?</a:t>
            </a:r>
          </a:p>
        </p:txBody>
      </p:sp>
    </p:spTree>
    <p:extLst>
      <p:ext uri="{BB962C8B-B14F-4D97-AF65-F5344CB8AC3E}">
        <p14:creationId xmlns:p14="http://schemas.microsoft.com/office/powerpoint/2010/main" val="4158233465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Footer Placeholder 6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pic>
        <p:nvPicPr>
          <p:cNvPr id="200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2556" y="3813931"/>
            <a:ext cx="2678944" cy="2678944"/>
          </a:xfrm>
          <a:prstGeom prst="rect">
            <a:avLst/>
          </a:prstGeom>
          <a:ln w="12700">
            <a:miter lim="400000"/>
          </a:ln>
        </p:spPr>
      </p:pic>
      <p:sp>
        <p:nvSpPr>
          <p:cNvPr id="201" name="Title 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t>Static checking and linting</a:t>
            </a:r>
          </a:p>
        </p:txBody>
      </p:sp>
      <p:sp>
        <p:nvSpPr>
          <p:cNvPr id="202" name="Content Placeholder 4"/>
          <p:cNvSpPr txBox="1">
            <a:spLocks noGrp="1"/>
          </p:cNvSpPr>
          <p:nvPr>
            <p:ph type="body" idx="1"/>
          </p:nvPr>
        </p:nvSpPr>
        <p:spPr>
          <a:xfrm>
            <a:off x="838200" y="1484783"/>
            <a:ext cx="10515600" cy="4692181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rPr dirty="0"/>
              <a:t>One of the problems with debugging in Python is that most bugs only appear when the code executes.</a:t>
            </a:r>
          </a:p>
          <a:p>
            <a:pPr marL="0" indent="0">
              <a:buSzTx/>
              <a:buNone/>
            </a:pPr>
            <a:r>
              <a:rPr dirty="0"/>
              <a:t>“Static checking” tools analyze the code without executing it.</a:t>
            </a:r>
          </a:p>
          <a:p>
            <a:pPr>
              <a:defRPr>
                <a:latin typeface="Consolas"/>
                <a:ea typeface="Consolas"/>
                <a:cs typeface="Consolas"/>
                <a:sym typeface="Consolas"/>
              </a:defRPr>
            </a:pPr>
            <a:r>
              <a:rPr dirty="0"/>
              <a:t>pep8</a:t>
            </a:r>
            <a:r>
              <a:rPr dirty="0">
                <a:latin typeface="Calibri"/>
                <a:ea typeface="Calibri"/>
                <a:cs typeface="Calibri"/>
                <a:sym typeface="Calibri"/>
              </a:rPr>
              <a:t>: check that the style of the files is compatible with PEP8</a:t>
            </a:r>
          </a:p>
          <a:p>
            <a:pPr>
              <a:defRPr>
                <a:latin typeface="Consolas"/>
                <a:ea typeface="Consolas"/>
                <a:cs typeface="Consolas"/>
                <a:sym typeface="Consolas"/>
              </a:defRPr>
            </a:pPr>
            <a:r>
              <a:rPr dirty="0" err="1"/>
              <a:t>pyflakes</a:t>
            </a:r>
            <a:r>
              <a:rPr dirty="0">
                <a:latin typeface="Calibri"/>
                <a:ea typeface="Calibri"/>
                <a:cs typeface="Calibri"/>
                <a:sym typeface="Calibri"/>
              </a:rPr>
              <a:t>: look for errors like defined but unused variables, undefined names, etc.</a:t>
            </a:r>
          </a:p>
          <a:p>
            <a:pPr>
              <a:defRPr>
                <a:latin typeface="Consolas"/>
                <a:ea typeface="Consolas"/>
                <a:cs typeface="Consolas"/>
                <a:sym typeface="Consolas"/>
              </a:defRPr>
            </a:pPr>
            <a:r>
              <a:rPr dirty="0"/>
              <a:t>flake8</a:t>
            </a:r>
            <a:r>
              <a:rPr dirty="0">
                <a:latin typeface="Calibri"/>
                <a:ea typeface="Calibri"/>
                <a:cs typeface="Calibri"/>
                <a:sym typeface="Calibri"/>
              </a:rPr>
              <a:t>: pep8 and </a:t>
            </a:r>
            <a:r>
              <a:rPr dirty="0" err="1">
                <a:latin typeface="Calibri"/>
                <a:ea typeface="Calibri"/>
                <a:cs typeface="Calibri"/>
                <a:sym typeface="Calibri"/>
              </a:rPr>
              <a:t>pyflakes</a:t>
            </a:r>
            <a:r>
              <a:rPr dirty="0">
                <a:latin typeface="Calibri"/>
                <a:ea typeface="Calibri"/>
                <a:cs typeface="Calibri"/>
                <a:sym typeface="Calibri"/>
              </a:rPr>
              <a:t> in a single, handy command</a:t>
            </a:r>
          </a:p>
          <a:p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r>
              <a:rPr dirty="0"/>
              <a:t>and also: </a:t>
            </a:r>
            <a:r>
              <a:rPr dirty="0" err="1">
                <a:latin typeface="Consolas"/>
                <a:ea typeface="Consolas"/>
                <a:cs typeface="Consolas"/>
                <a:sym typeface="Consolas"/>
              </a:rPr>
              <a:t>yapf</a:t>
            </a:r>
            <a:r>
              <a:rPr dirty="0">
                <a:latin typeface="Consolas"/>
                <a:ea typeface="Consolas"/>
                <a:cs typeface="Consolas"/>
                <a:sym typeface="Consolas"/>
              </a:rPr>
              <a:t>, black, …</a:t>
            </a:r>
          </a:p>
        </p:txBody>
      </p:sp>
      <p:sp>
        <p:nvSpPr>
          <p:cNvPr id="203" name="Date Placeholder 5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204" name="Slide Number Placeholder 1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18</a:t>
            </a:fld>
            <a:endParaRPr/>
          </a:p>
        </p:txBody>
      </p:sp>
      <p:sp>
        <p:nvSpPr>
          <p:cNvPr id="205" name="Modify this and adapt to not have overlap with organising lecture"/>
          <p:cNvSpPr/>
          <p:nvPr/>
        </p:nvSpPr>
        <p:spPr>
          <a:xfrm>
            <a:off x="9095209" y="181942"/>
            <a:ext cx="2764279" cy="3569541"/>
          </a:xfrm>
          <a:prstGeom prst="roundRect">
            <a:avLst>
              <a:gd name="adj" fmla="val 15000"/>
            </a:avLst>
          </a:prstGeom>
          <a:gradFill>
            <a:gsLst>
              <a:gs pos="0">
                <a:srgbClr val="C26249"/>
              </a:gs>
              <a:gs pos="50000">
                <a:srgbClr val="BF4611"/>
              </a:gs>
              <a:gs pos="100000">
                <a:srgbClr val="B03B08"/>
              </a:gs>
            </a:gsLst>
            <a:lin ang="5400000"/>
          </a:gradFill>
          <a:ln w="6350">
            <a:solidFill>
              <a:srgbClr val="B74919"/>
            </a:solidFill>
            <a:miter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defTabSz="457200">
              <a:defRPr>
                <a:solidFill>
                  <a:srgbClr val="FFFFFF"/>
                </a:solidFill>
              </a:defRPr>
            </a:lvl1pPr>
          </a:lstStyle>
          <a:p>
            <a:r>
              <a:t>Modify this and adapt to not have overlap with organising lecture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Footer Placeholder 4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sp>
        <p:nvSpPr>
          <p:cNvPr id="190" name="Title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t>Hands-on!</a:t>
            </a:r>
          </a:p>
        </p:txBody>
      </p:sp>
      <p:sp>
        <p:nvSpPr>
          <p:cNvPr id="191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838200" y="1358454"/>
            <a:ext cx="10515600" cy="4818509"/>
          </a:xfrm>
          <a:prstGeom prst="rect">
            <a:avLst/>
          </a:prstGeom>
        </p:spPr>
        <p:txBody>
          <a:bodyPr/>
          <a:lstStyle/>
          <a:p>
            <a:r>
              <a:t>Fix the bug in </a:t>
            </a:r>
            <a:r>
              <a:rPr sz="2400">
                <a:latin typeface="Consolas"/>
                <a:ea typeface="Consolas"/>
                <a:cs typeface="Consolas"/>
                <a:sym typeface="Consolas"/>
              </a:rPr>
              <a:t>file_datastore.py</a:t>
            </a:r>
            <a:r>
              <a:t>, using the debugger</a:t>
            </a:r>
          </a:p>
          <a:p>
            <a:r>
              <a:t>Submit a PR for issue #1 in the repository</a:t>
            </a:r>
          </a:p>
        </p:txBody>
      </p:sp>
      <p:sp>
        <p:nvSpPr>
          <p:cNvPr id="192" name="Date Placeholder 3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193" name="Slide Number Placeholder 5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19</a:t>
            </a:fld>
            <a:endParaRPr/>
          </a:p>
        </p:txBody>
      </p:sp>
      <p:sp>
        <p:nvSpPr>
          <p:cNvPr id="194" name="Rectangle 6"/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ln w="165100">
            <a:solidFill>
              <a:srgbClr val="00B05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95" name="Picture 10" descr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440" y="2926052"/>
            <a:ext cx="6438111" cy="3340605"/>
          </a:xfrm>
          <a:prstGeom prst="rect">
            <a:avLst/>
          </a:prstGeom>
          <a:ln w="12700">
            <a:miter lim="400000"/>
          </a:ln>
        </p:spPr>
      </p:pic>
      <p:pic>
        <p:nvPicPr>
          <p:cNvPr id="196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2304" y="3589166"/>
            <a:ext cx="2677490" cy="2677491"/>
          </a:xfrm>
          <a:prstGeom prst="rect">
            <a:avLst/>
          </a:prstGeom>
          <a:ln w="12700">
            <a:miter lim="400000"/>
          </a:ln>
        </p:spPr>
      </p:pic>
      <p:sp>
        <p:nvSpPr>
          <p:cNvPr id="197" name="TextBox 11"/>
          <p:cNvSpPr txBox="1"/>
          <p:nvPr/>
        </p:nvSpPr>
        <p:spPr>
          <a:xfrm>
            <a:off x="1026161" y="2556721"/>
            <a:ext cx="1872369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r>
              <a:rPr dirty="0" err="1"/>
              <a:t>pdb</a:t>
            </a:r>
            <a:r>
              <a:rPr dirty="0"/>
              <a:t> </a:t>
            </a:r>
            <a:r>
              <a:rPr dirty="0" err="1"/>
              <a:t>cheatsheet</a:t>
            </a:r>
            <a:endParaRPr dirty="0"/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Footer Placeholder 3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pic>
        <p:nvPicPr>
          <p:cNvPr id="132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1076" y="3933054"/>
            <a:ext cx="2560188" cy="2560188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Rectangle 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Tools for Debugging</a:t>
            </a:r>
            <a:endParaRPr dirty="0"/>
          </a:p>
        </p:txBody>
      </p:sp>
      <p:sp>
        <p:nvSpPr>
          <p:cNvPr id="134" name="Rectangle 3"/>
          <p:cNvSpPr txBox="1">
            <a:spLocks noGrp="1"/>
          </p:cNvSpPr>
          <p:nvPr>
            <p:ph type="body" idx="1"/>
          </p:nvPr>
        </p:nvSpPr>
        <p:spPr>
          <a:xfrm>
            <a:off x="983431" y="1484783"/>
            <a:ext cx="9169860" cy="469218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Text editor + terminal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 err="1">
                <a:sym typeface="Wingdings" pitchFamily="2" charset="2"/>
              </a:rPr>
              <a:t>pdb</a:t>
            </a:r>
            <a:r>
              <a:rPr lang="en-US" dirty="0">
                <a:sym typeface="Wingdings" pitchFamily="2" charset="2"/>
              </a:rPr>
              <a:t> (Python’s built-in debugger)</a:t>
            </a:r>
          </a:p>
          <a:p>
            <a:endParaRPr lang="en-US" dirty="0">
              <a:sym typeface="Wingdings" pitchFamily="2" charset="2"/>
            </a:endParaRPr>
          </a:p>
          <a:p>
            <a:r>
              <a:rPr lang="en-US" dirty="0" err="1">
                <a:sym typeface="Wingdings" pitchFamily="2" charset="2"/>
              </a:rPr>
              <a:t>VSCode</a:t>
            </a:r>
            <a:r>
              <a:rPr lang="en-US" dirty="0">
                <a:sym typeface="Wingdings" pitchFamily="2" charset="2"/>
              </a:rPr>
              <a:t> (IDE)  </a:t>
            </a:r>
            <a:r>
              <a:rPr lang="en-US" dirty="0" err="1">
                <a:sym typeface="Wingdings" pitchFamily="2" charset="2"/>
              </a:rPr>
              <a:t>VSCode</a:t>
            </a:r>
            <a:r>
              <a:rPr lang="en-US" dirty="0">
                <a:sym typeface="Wingdings" pitchFamily="2" charset="2"/>
              </a:rPr>
              <a:t> built-in debugger</a:t>
            </a:r>
          </a:p>
          <a:p>
            <a:r>
              <a:rPr lang="en-US" dirty="0">
                <a:sym typeface="Wingdings" pitchFamily="2" charset="2"/>
              </a:rPr>
              <a:t>PyCharm (IDE)  PyCharm built-in debugger</a:t>
            </a:r>
          </a:p>
          <a:p>
            <a:endParaRPr lang="en-US" dirty="0">
              <a:sym typeface="Wingdings" pitchFamily="2" charset="2"/>
            </a:endParaRPr>
          </a:p>
          <a:p>
            <a:r>
              <a:rPr lang="en-US" dirty="0" err="1">
                <a:sym typeface="Wingdings" pitchFamily="2" charset="2"/>
              </a:rPr>
              <a:t>Jupyter</a:t>
            </a:r>
            <a:r>
              <a:rPr lang="en-US" dirty="0">
                <a:sym typeface="Wingdings" pitchFamily="2" charset="2"/>
              </a:rPr>
              <a:t>  (?) built-in debugger</a:t>
            </a:r>
          </a:p>
          <a:p>
            <a:endParaRPr lang="en-US" dirty="0"/>
          </a:p>
        </p:txBody>
      </p:sp>
      <p:sp>
        <p:nvSpPr>
          <p:cNvPr id="135" name="Date Placeholder 2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136" name="Slide Number Placeholder 1"/>
          <p:cNvSpPr txBox="1">
            <a:spLocks noGrp="1"/>
          </p:cNvSpPr>
          <p:nvPr>
            <p:ph type="sldNum" sz="quarter" idx="2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42100926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Footer Placeholder 6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sp>
        <p:nvSpPr>
          <p:cNvPr id="210" name="Title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t>Hands-on!</a:t>
            </a:r>
          </a:p>
        </p:txBody>
      </p:sp>
      <p:sp>
        <p:nvSpPr>
          <p:cNvPr id="211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838200" y="1484783"/>
            <a:ext cx="10515600" cy="4692181"/>
          </a:xfrm>
          <a:prstGeom prst="rect">
            <a:avLst/>
          </a:prstGeom>
        </p:spPr>
        <p:txBody>
          <a:bodyPr/>
          <a:lstStyle/>
          <a:p>
            <a:r>
              <a:t>Run </a:t>
            </a:r>
            <a:r>
              <a:rPr>
                <a:latin typeface="Consolas"/>
                <a:ea typeface="Consolas"/>
                <a:cs typeface="Consolas"/>
                <a:sym typeface="Consolas"/>
              </a:rPr>
              <a:t>flake8</a:t>
            </a:r>
            <a:r>
              <a:t> on one the files you edited today</a:t>
            </a:r>
          </a:p>
        </p:txBody>
      </p:sp>
      <p:sp>
        <p:nvSpPr>
          <p:cNvPr id="212" name="Date Placeholder 5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21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21</a:t>
            </a:fld>
            <a:endParaRPr/>
          </a:p>
        </p:txBody>
      </p:sp>
      <p:pic>
        <p:nvPicPr>
          <p:cNvPr id="214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6634" y="3562424"/>
            <a:ext cx="2614540" cy="2614540"/>
          </a:xfrm>
          <a:prstGeom prst="rect">
            <a:avLst/>
          </a:prstGeom>
          <a:ln w="12700">
            <a:miter lim="400000"/>
          </a:ln>
        </p:spPr>
      </p:pic>
      <p:sp>
        <p:nvSpPr>
          <p:cNvPr id="215" name="Rectangle 8"/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ln w="165100">
            <a:solidFill>
              <a:srgbClr val="00B05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2260</Words>
  <Application>Microsoft Macintosh PowerPoint</Application>
  <PresentationFormat>Breitbild</PresentationFormat>
  <Paragraphs>307</Paragraphs>
  <Slides>21</Slides>
  <Notes>12</Notes>
  <HiddenSlides>1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21</vt:i4>
      </vt:variant>
    </vt:vector>
  </HeadingPairs>
  <TitlesOfParts>
    <vt:vector size="28" baseType="lpstr">
      <vt:lpstr>Arial</vt:lpstr>
      <vt:lpstr>Calibri</vt:lpstr>
      <vt:lpstr>Calibri Light</vt:lpstr>
      <vt:lpstr>Consolas</vt:lpstr>
      <vt:lpstr>Courier New</vt:lpstr>
      <vt:lpstr>Wingdings</vt:lpstr>
      <vt:lpstr>Office Theme</vt:lpstr>
      <vt:lpstr>PowerPoint-Präsentation</vt:lpstr>
      <vt:lpstr>The agile development cycle</vt:lpstr>
      <vt:lpstr>What is Debugging?</vt:lpstr>
      <vt:lpstr>pdb, the Python debugger</vt:lpstr>
      <vt:lpstr>Entering the debugger</vt:lpstr>
      <vt:lpstr>Demonstration!</vt:lpstr>
      <vt:lpstr>Hands-on! – Issue #2</vt:lpstr>
      <vt:lpstr>Demonstration!</vt:lpstr>
      <vt:lpstr>Entering the debugger from VSCode</vt:lpstr>
      <vt:lpstr>How to react to a bug</vt:lpstr>
      <vt:lpstr>Where does ”debug” come from</vt:lpstr>
      <vt:lpstr>PowerPoint-Präsentation</vt:lpstr>
      <vt:lpstr>Up next: Continuous Integration</vt:lpstr>
      <vt:lpstr>PowerPoint-Präsentation</vt:lpstr>
      <vt:lpstr>The agile development cycle</vt:lpstr>
      <vt:lpstr>Entering the debugger from Jupyter</vt:lpstr>
      <vt:lpstr>Hands-on!</vt:lpstr>
      <vt:lpstr>Static checking and linting</vt:lpstr>
      <vt:lpstr>Hands-on!</vt:lpstr>
      <vt:lpstr>Tools for Debugging</vt:lpstr>
      <vt:lpstr>Hands-on!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Pamela Hathway</cp:lastModifiedBy>
  <cp:revision>15</cp:revision>
  <dcterms:modified xsi:type="dcterms:W3CDTF">2024-08-25T13:31:15Z</dcterms:modified>
</cp:coreProperties>
</file>