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91" r:id="rId3"/>
    <p:sldId id="258" r:id="rId4"/>
    <p:sldId id="259" r:id="rId5"/>
    <p:sldId id="261" r:id="rId6"/>
    <p:sldId id="260" r:id="rId7"/>
    <p:sldId id="264" r:id="rId8"/>
    <p:sldId id="274" r:id="rId9"/>
    <p:sldId id="263" r:id="rId10"/>
    <p:sldId id="268" r:id="rId11"/>
    <p:sldId id="276" r:id="rId12"/>
    <p:sldId id="269" r:id="rId13"/>
    <p:sldId id="277" r:id="rId14"/>
    <p:sldId id="270" r:id="rId15"/>
    <p:sldId id="257" r:id="rId16"/>
    <p:sldId id="262" r:id="rId17"/>
    <p:sldId id="275" r:id="rId18"/>
    <p:sldId id="266" r:id="rId19"/>
    <p:sldId id="265" r:id="rId20"/>
    <p:sldId id="273" r:id="rId21"/>
    <p:sldId id="267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50"/>
    <p:restoredTop sz="70736"/>
  </p:normalViewPr>
  <p:slideViewPr>
    <p:cSldViewPr snapToGrid="0">
      <p:cViewPr varScale="1">
        <p:scale>
          <a:sx n="93" d="100"/>
          <a:sy n="93" d="100"/>
        </p:scale>
        <p:origin x="185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goes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code and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an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</a:t>
            </a:r>
            <a:r>
              <a:rPr lang="de-DE" dirty="0" err="1"/>
              <a:t>wring</a:t>
            </a:r>
            <a:r>
              <a:rPr lang="de-DE" dirty="0"/>
              <a:t> </a:t>
            </a:r>
            <a:r>
              <a:rPr lang="de-DE" dirty="0" err="1"/>
              <a:t>result</a:t>
            </a:r>
            <a:r>
              <a:rPr lang="de-DE" dirty="0"/>
              <a:t>,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do? </a:t>
            </a:r>
          </a:p>
          <a:p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just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code,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and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 err="1"/>
              <a:t>No</a:t>
            </a:r>
            <a:r>
              <a:rPr lang="de-DE" dirty="0"/>
              <a:t>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So,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?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find out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it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Probable </a:t>
            </a:r>
            <a:r>
              <a:rPr lang="de-DE" dirty="0" err="1"/>
              <a:t>answers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Debugger</a:t>
            </a:r>
          </a:p>
          <a:p>
            <a:pPr marL="171450" indent="-171450">
              <a:buFontTx/>
              <a:buChar char="-"/>
            </a:pPr>
            <a:r>
              <a:rPr lang="de-DE" dirty="0"/>
              <a:t>Print </a:t>
            </a:r>
            <a:r>
              <a:rPr lang="de-DE" dirty="0" err="1"/>
              <a:t>statements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Jupyter</a:t>
            </a:r>
            <a:r>
              <a:rPr lang="de-DE" dirty="0"/>
              <a:t>: </a:t>
            </a:r>
            <a:r>
              <a:rPr lang="de-DE" dirty="0" err="1"/>
              <a:t>copy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cell</a:t>
            </a:r>
            <a:r>
              <a:rPr lang="de-DE" dirty="0"/>
              <a:t> and </a:t>
            </a:r>
            <a:r>
              <a:rPr lang="de-DE" dirty="0" err="1"/>
              <a:t>execute</a:t>
            </a:r>
            <a:r>
              <a:rPr lang="de-DE" dirty="0"/>
              <a:t> </a:t>
            </a:r>
            <a:r>
              <a:rPr lang="de-DE" dirty="0" err="1"/>
              <a:t>cell</a:t>
            </a: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  <a:p>
            <a:r>
              <a:rPr lang="de-DE" dirty="0"/>
              <a:t>Who </a:t>
            </a:r>
            <a:r>
              <a:rPr lang="de-DE" dirty="0" err="1"/>
              <a:t>uses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strategies</a:t>
            </a:r>
            <a:r>
              <a:rPr lang="de-DE" dirty="0"/>
              <a:t> </a:t>
            </a:r>
            <a:r>
              <a:rPr lang="de-DE" dirty="0" err="1"/>
              <a:t>regularly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motivate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a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improve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code.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763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271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First two points</a:t>
            </a:r>
          </a:p>
          <a:p>
            <a:endParaRPr lang="en-US" dirty="0"/>
          </a:p>
          <a:p>
            <a:r>
              <a:rPr lang="en-US" dirty="0"/>
              <a:t>BUT </a:t>
            </a:r>
            <a:r>
              <a:rPr dirty="0"/>
              <a:t>Bugs are inevitable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And finding them after you have written them is something that we spend a lot of time on, </a:t>
            </a:r>
          </a:p>
          <a:p>
            <a:r>
              <a:rPr lang="en-US" dirty="0"/>
              <a:t>so we want to have a good way of finding and eliminating them. </a:t>
            </a:r>
          </a:p>
          <a:p>
            <a:endParaRPr lang="en-US" dirty="0"/>
          </a:p>
          <a:p>
            <a:r>
              <a:rPr lang="en-US" dirty="0"/>
              <a:t>This is why we want to show you how to debug, </a:t>
            </a:r>
          </a:p>
          <a:p>
            <a:r>
              <a:rPr lang="en-US" dirty="0"/>
              <a:t>Debugging is &lt;&lt;&lt;third point&gt;&gt;&gt;</a:t>
            </a:r>
          </a:p>
          <a:p>
            <a:endParaRPr lang="en-US" dirty="0"/>
          </a:p>
          <a:p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helpful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obviously</a:t>
            </a:r>
            <a:r>
              <a:rPr lang="de-DE" dirty="0"/>
              <a:t> </a:t>
            </a:r>
            <a:r>
              <a:rPr lang="de-DE" dirty="0" err="1"/>
              <a:t>wrote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thing</a:t>
            </a:r>
            <a:r>
              <a:rPr lang="de-DE" dirty="0"/>
              <a:t>, but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doing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. </a:t>
            </a:r>
          </a:p>
          <a:p>
            <a:r>
              <a:rPr lang="de-DE" dirty="0"/>
              <a:t>And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out at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,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and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it</a:t>
            </a:r>
            <a:r>
              <a:rPr lang="de-DE" dirty="0"/>
              <a:t> </a:t>
            </a:r>
          </a:p>
          <a:p>
            <a:r>
              <a:rPr lang="de-DE" dirty="0"/>
              <a:t>WITHOUT </a:t>
            </a:r>
            <a:r>
              <a:rPr lang="de-DE" dirty="0" err="1"/>
              <a:t>littering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commented</a:t>
            </a:r>
            <a:r>
              <a:rPr lang="de-DE" dirty="0"/>
              <a:t> out code, </a:t>
            </a:r>
            <a:r>
              <a:rPr lang="de-DE" dirty="0" err="1"/>
              <a:t>print</a:t>
            </a:r>
            <a:r>
              <a:rPr lang="de-DE" dirty="0"/>
              <a:t> </a:t>
            </a:r>
            <a:r>
              <a:rPr lang="de-DE" dirty="0" err="1"/>
              <a:t>statement</a:t>
            </a:r>
            <a:r>
              <a:rPr lang="de-DE" dirty="0"/>
              <a:t>, </a:t>
            </a:r>
            <a:r>
              <a:rPr lang="de-DE" dirty="0" err="1"/>
              <a:t>creating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cells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, …</a:t>
            </a:r>
          </a:p>
          <a:p>
            <a:endParaRPr lang="de-DE"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session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Python-default </a:t>
            </a:r>
            <a:r>
              <a:rPr lang="de-DE" dirty="0" err="1"/>
              <a:t>debugger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Raise </a:t>
            </a:r>
            <a:r>
              <a:rPr lang="de-DE" dirty="0" err="1"/>
              <a:t>hands</a:t>
            </a:r>
            <a:r>
              <a:rPr lang="de-DE" dirty="0"/>
              <a:t> (also </a:t>
            </a:r>
            <a:r>
              <a:rPr lang="de-DE" dirty="0" err="1"/>
              <a:t>faculty</a:t>
            </a:r>
            <a:r>
              <a:rPr lang="de-DE" dirty="0"/>
              <a:t>),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uses</a:t>
            </a:r>
            <a:r>
              <a:rPr lang="de-DE" dirty="0"/>
              <a:t> a </a:t>
            </a:r>
            <a:r>
              <a:rPr lang="de-DE" dirty="0" err="1"/>
              <a:t>debugger</a:t>
            </a:r>
            <a:r>
              <a:rPr lang="de-DE" dirty="0"/>
              <a:t>?</a:t>
            </a:r>
          </a:p>
          <a:p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,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Not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. </a:t>
            </a:r>
          </a:p>
          <a:p>
            <a:r>
              <a:rPr lang="de-DE" dirty="0" err="1"/>
              <a:t>Pdb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basic</a:t>
            </a:r>
            <a:r>
              <a:rPr lang="de-DE" dirty="0"/>
              <a:t> and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line-y</a:t>
            </a:r>
            <a:r>
              <a:rPr lang="de-DE" dirty="0"/>
              <a:t>, so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like </a:t>
            </a:r>
            <a:r>
              <a:rPr lang="de-DE" dirty="0" err="1"/>
              <a:t>working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probably</a:t>
            </a:r>
            <a:r>
              <a:rPr lang="de-DE" dirty="0"/>
              <a:t> like it. </a:t>
            </a:r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like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an IDE,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 a </a:t>
            </a:r>
            <a:r>
              <a:rPr lang="de-DE" dirty="0" err="1"/>
              <a:t>bit</a:t>
            </a:r>
            <a:r>
              <a:rPr lang="de-DE" dirty="0"/>
              <a:t> </a:t>
            </a:r>
            <a:r>
              <a:rPr lang="de-DE" dirty="0" err="1"/>
              <a:t>weird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Because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don‘t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push an IDE,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. </a:t>
            </a:r>
          </a:p>
          <a:p>
            <a:r>
              <a:rPr lang="de-DE" dirty="0"/>
              <a:t>All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debuggers</a:t>
            </a:r>
            <a:r>
              <a:rPr lang="de-DE" dirty="0"/>
              <a:t> in IDEs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same, so </a:t>
            </a:r>
            <a:r>
              <a:rPr lang="de-DE" dirty="0" err="1"/>
              <a:t>you</a:t>
            </a:r>
            <a:r>
              <a:rPr lang="de-DE" dirty="0"/>
              <a:t> will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translate</a:t>
            </a:r>
            <a:r>
              <a:rPr lang="de-DE" dirty="0"/>
              <a:t> 1:1. </a:t>
            </a:r>
          </a:p>
          <a:p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just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tell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strange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options</a:t>
            </a:r>
            <a:r>
              <a:rPr lang="de-DE" dirty="0"/>
              <a:t> I will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, so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patience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Debugging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in </a:t>
            </a:r>
            <a:r>
              <a:rPr lang="de-DE" dirty="0" err="1"/>
              <a:t>VSCodium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default</a:t>
            </a:r>
            <a:r>
              <a:rPr lang="de-DE" dirty="0"/>
              <a:t>, but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wants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, </a:t>
            </a:r>
            <a:r>
              <a:rPr lang="de-DE" dirty="0" err="1"/>
              <a:t>let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, I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946961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DEBUGGING EXERCISE LIVE CODING PDB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</a:endParaRPr>
          </a:p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idea is that I wrote a version of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find_maxima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solution.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also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worte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few more tests for it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I want you to use debugging to figure out what is going wrong in the cases where the tests fail, fix the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find_maxima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function and create a pull request. 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Introduce find maxima function that I wrote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First and last elements are checked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Then it checks for the plateau in the middle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run it first and then go through it in detail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with default happy path values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Change to plateau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with plateau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So it works, but I am not sure why. Let's step through the code line by line and see what happens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Put breakpoint at start (line 17)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only c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Add breakpoint before return of large function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c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c and n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Start again to Step through one by one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Step into - s + run until end of function - r + Next - n to step out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Remove breakpoints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I could now manually check different values, e.g. [0], and see what happens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But we have learned about tests, so what we should be doing is write a test and if it fails, fix it. 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all tests with </a:t>
            </a:r>
            <a:r>
              <a:rPr lang="en-US" sz="1100" dirty="0" err="1">
                <a:effectLst/>
                <a:latin typeface="Calibri" panose="020F0502020204030204" pitchFamily="34" charset="0"/>
              </a:rPr>
              <a:t>pytest</a:t>
            </a:r>
            <a:endParaRPr lang="en-US" sz="1100" dirty="0">
              <a:effectLst/>
              <a:latin typeface="Calibri" panose="020F0502020204030204" pitchFamily="34" charset="0"/>
            </a:endParaRP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5 pass, the others fail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We can see that the first pass, the others fail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Can we debug tests as well?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Yes of course, it </a:t>
            </a:r>
            <a:r>
              <a:rPr lang="en-US" sz="1100" dirty="0" err="1">
                <a:effectLst/>
                <a:latin typeface="Calibri" panose="020F0502020204030204" pitchFamily="34" charset="0"/>
              </a:rPr>
              <a:t>workes</a:t>
            </a:r>
            <a:r>
              <a:rPr lang="en-US" sz="1100" dirty="0">
                <a:effectLst/>
                <a:latin typeface="Calibri" panose="020F0502020204030204" pitchFamily="34" charset="0"/>
              </a:rPr>
              <a:t> the same way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take one test: first below comment and run it without breakpoint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Assert in the order is wrong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Where does this order come from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step through the code line by line and find out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See that the final maxima is added at the start, should be at end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Move to end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specific test again without breakpoint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all tests again to check if I broke anything else with this change</a:t>
            </a:r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0134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9866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350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2" indent="-1714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2336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7363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Live </a:t>
            </a:r>
            <a:r>
              <a:rPr lang="de-DE" dirty="0" err="1"/>
              <a:t>coding</a:t>
            </a:r>
            <a:r>
              <a:rPr lang="de-DE" dirty="0"/>
              <a:t>, </a:t>
            </a:r>
            <a:r>
              <a:rPr lang="de-DE" dirty="0" err="1"/>
              <a:t>right</a:t>
            </a:r>
            <a:r>
              <a:rPr lang="de-DE" dirty="0"/>
              <a:t>?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Exercise</a:t>
            </a:r>
            <a:r>
              <a:rPr lang="de-DE" dirty="0"/>
              <a:t>/</a:t>
            </a:r>
            <a:r>
              <a:rPr lang="de-DE" dirty="0" err="1"/>
              <a:t>example</a:t>
            </a:r>
            <a:r>
              <a:rPr lang="de-DE" dirty="0"/>
              <a:t>: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calls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stack</a:t>
            </a:r>
            <a:r>
              <a:rPr lang="de-DE" dirty="0"/>
              <a:t> </a:t>
            </a:r>
            <a:r>
              <a:rPr lang="de-DE" dirty="0" err="1"/>
              <a:t>calls</a:t>
            </a:r>
            <a:endParaRPr lang="de-DE" dirty="0"/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variables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values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unclear</a:t>
            </a:r>
            <a:r>
              <a:rPr lang="de-DE" dirty="0"/>
              <a:t> /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None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Unexpected</a:t>
            </a:r>
            <a:r>
              <a:rPr lang="de-DE" dirty="0"/>
              <a:t> </a:t>
            </a:r>
            <a:r>
              <a:rPr lang="de-DE" dirty="0" err="1"/>
              <a:t>behaviour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function</a:t>
            </a:r>
            <a:r>
              <a:rPr lang="de-DE" dirty="0"/>
              <a:t> (</a:t>
            </a:r>
            <a:r>
              <a:rPr lang="de-DE" dirty="0" err="1"/>
              <a:t>maybe</a:t>
            </a:r>
            <a:r>
              <a:rPr lang="de-DE" dirty="0"/>
              <a:t> an </a:t>
            </a:r>
            <a:r>
              <a:rPr lang="de-DE" dirty="0" err="1"/>
              <a:t>if</a:t>
            </a:r>
            <a:r>
              <a:rPr lang="de-DE" dirty="0"/>
              <a:t> not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returns</a:t>
            </a:r>
            <a:r>
              <a:rPr lang="de-DE" dirty="0"/>
              <a:t> None, …)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</a:t>
            </a:r>
            <a:r>
              <a:rPr lang="de-DE" dirty="0" err="1"/>
              <a:t>bugs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grow</a:t>
            </a:r>
            <a:r>
              <a:rPr lang="de-DE" dirty="0"/>
              <a:t> in </a:t>
            </a:r>
            <a:r>
              <a:rPr lang="de-DE" dirty="0" err="1"/>
              <a:t>severity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and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,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on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Maybe </a:t>
            </a:r>
            <a:r>
              <a:rPr lang="de-DE" dirty="0" err="1"/>
              <a:t>my</a:t>
            </a:r>
            <a:r>
              <a:rPr lang="de-DE" dirty="0"/>
              <a:t> own </a:t>
            </a:r>
            <a:r>
              <a:rPr lang="de-DE" dirty="0" err="1"/>
              <a:t>find_maxima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stuff</a:t>
            </a:r>
            <a:r>
              <a:rPr lang="de-DE" dirty="0"/>
              <a:t> in </a:t>
            </a:r>
            <a:r>
              <a:rPr lang="de-DE" dirty="0" err="1"/>
              <a:t>there</a:t>
            </a:r>
            <a:r>
              <a:rPr lang="de-DE" dirty="0"/>
              <a:t>?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calls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maxima</a:t>
            </a:r>
            <a:r>
              <a:rPr lang="de-DE" dirty="0"/>
              <a:t> (</a:t>
            </a:r>
            <a:r>
              <a:rPr lang="de-DE" dirty="0" err="1"/>
              <a:t>option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saddle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, and </a:t>
            </a:r>
            <a:r>
              <a:rPr lang="de-DE" dirty="0" err="1"/>
              <a:t>then</a:t>
            </a:r>
            <a:r>
              <a:rPr lang="de-DE" dirty="0"/>
              <a:t> not </a:t>
            </a:r>
            <a:r>
              <a:rPr lang="de-DE" dirty="0" err="1"/>
              <a:t>having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properly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variable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), </a:t>
            </a:r>
            <a:r>
              <a:rPr lang="de-DE" dirty="0" err="1"/>
              <a:t>plotting</a:t>
            </a:r>
            <a:r>
              <a:rPr lang="de-DE" dirty="0"/>
              <a:t> </a:t>
            </a:r>
            <a:r>
              <a:rPr lang="de-DE" dirty="0" err="1"/>
              <a:t>maxima</a:t>
            </a:r>
            <a:endParaRPr lang="de-DE" dirty="0"/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1: Easy fix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an </a:t>
            </a:r>
            <a:r>
              <a:rPr lang="de-DE" dirty="0" err="1"/>
              <a:t>if</a:t>
            </a:r>
            <a:r>
              <a:rPr lang="de-DE" dirty="0"/>
              <a:t> [] </a:t>
            </a:r>
            <a:r>
              <a:rPr lang="de-DE" dirty="0" err="1"/>
              <a:t>return</a:t>
            </a:r>
            <a:r>
              <a:rPr lang="de-DE" dirty="0"/>
              <a:t> []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2: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3: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saving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in an absolute </a:t>
            </a:r>
            <a:r>
              <a:rPr lang="de-DE" dirty="0" err="1"/>
              <a:t>path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not?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pdf</a:t>
            </a:r>
            <a:r>
              <a:rPr lang="de-DE" dirty="0"/>
              <a:t> </a:t>
            </a:r>
            <a:r>
              <a:rPr lang="de-DE" dirty="0" err="1"/>
              <a:t>debugger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. Show </a:t>
            </a:r>
            <a:r>
              <a:rPr lang="de-DE" dirty="0" err="1"/>
              <a:t>running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out, </a:t>
            </a:r>
            <a:r>
              <a:rPr lang="de-DE" dirty="0" err="1"/>
              <a:t>adding</a:t>
            </a:r>
            <a:r>
              <a:rPr lang="de-DE" dirty="0"/>
              <a:t> a </a:t>
            </a:r>
            <a:r>
              <a:rPr lang="de-DE" dirty="0" err="1"/>
              <a:t>breakpoint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and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running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.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Suggest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terminal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module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!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Show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evaluation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variables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Plotting</a:t>
            </a:r>
            <a:r>
              <a:rPr lang="de-DE" dirty="0"/>
              <a:t> </a:t>
            </a:r>
            <a:r>
              <a:rPr lang="de-DE" dirty="0" err="1"/>
              <a:t>options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857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Run flake8 on the *initial* pyanno code.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dirty="0"/>
              <a:t>Did not cover </a:t>
            </a:r>
            <a:r>
              <a:rPr lang="en-US" dirty="0" err="1"/>
              <a:t>jupyter</a:t>
            </a:r>
            <a:r>
              <a:rPr lang="en-US" dirty="0"/>
              <a:t> debugging, because if you are doing such complicated things in </a:t>
            </a:r>
            <a:r>
              <a:rPr lang="en-US" dirty="0" err="1"/>
              <a:t>jupyter</a:t>
            </a:r>
            <a:r>
              <a:rPr lang="en-US" dirty="0"/>
              <a:t> that require debugging, you would probably be better off using an IDE </a:t>
            </a:r>
            <a:r>
              <a:rPr lang="en-US" dirty="0">
                <a:sym typeface="Wingdings" pitchFamily="2" charset="2"/>
              </a:rPr>
              <a:t>. </a:t>
            </a:r>
            <a:br>
              <a:rPr lang="en-US" dirty="0">
                <a:sym typeface="Wingdings" pitchFamily="2" charset="2"/>
              </a:rPr>
            </a:br>
            <a:r>
              <a:rPr lang="en-US" dirty="0">
                <a:sym typeface="Wingdings" pitchFamily="2" charset="2"/>
              </a:rPr>
              <a:t>Also, the concept is the same, you will figure it out if you need to</a:t>
            </a:r>
          </a:p>
          <a:p>
            <a:pPr marL="514350" indent="-514350">
              <a:buFontTx/>
              <a:buAutoNum type="arabicPeriod"/>
            </a:pPr>
            <a:r>
              <a:rPr lang="en-US" dirty="0">
                <a:sym typeface="Wingdings" pitchFamily="2" charset="2"/>
              </a:rPr>
              <a:t>Did not cover </a:t>
            </a:r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in general, because </a:t>
            </a:r>
            <a:r>
              <a:rPr lang="en-US" dirty="0" err="1">
                <a:sym typeface="Wingdings" pitchFamily="2" charset="2"/>
              </a:rPr>
              <a:t>pytest</a:t>
            </a:r>
            <a:r>
              <a:rPr lang="en-US" dirty="0">
                <a:sym typeface="Wingdings" pitchFamily="2" charset="2"/>
              </a:rPr>
              <a:t> does not cover tests in </a:t>
            </a:r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notebooks, it is designed to work with .</a:t>
            </a:r>
            <a:r>
              <a:rPr lang="en-US" dirty="0" err="1">
                <a:sym typeface="Wingdings" pitchFamily="2" charset="2"/>
              </a:rPr>
              <a:t>py</a:t>
            </a:r>
            <a:r>
              <a:rPr lang="en-US" dirty="0">
                <a:sym typeface="Wingdings" pitchFamily="2" charset="2"/>
              </a:rPr>
              <a:t> files.</a:t>
            </a: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r>
              <a:rPr lang="de-DE" dirty="0"/>
              <a:t>Notes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previous</a:t>
            </a:r>
            <a:r>
              <a:rPr lang="de-DE" dirty="0"/>
              <a:t> </a:t>
            </a:r>
            <a:r>
              <a:rPr lang="de-DE" dirty="0" err="1"/>
              <a:t>slides</a:t>
            </a:r>
            <a:r>
              <a:rPr lang="de-DE" dirty="0"/>
              <a:t>:</a:t>
            </a:r>
          </a:p>
          <a:p>
            <a:endParaRPr lang="de-DE" dirty="0"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Note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agile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, so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pytest</a:t>
            </a:r>
            <a:r>
              <a:rPr lang="de-DE" dirty="0"/>
              <a:t> and not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. 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Notebooks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properly</a:t>
            </a:r>
            <a:r>
              <a:rPr lang="de-DE" dirty="0"/>
              <a:t>.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maybe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</a:t>
            </a:r>
            <a:r>
              <a:rPr lang="de-DE" dirty="0"/>
              <a:t>, but </a:t>
            </a:r>
            <a:r>
              <a:rPr lang="de-DE" dirty="0" err="1"/>
              <a:t>you</a:t>
            </a:r>
            <a:r>
              <a:rPr lang="de-DE" dirty="0"/>
              <a:t> lose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possibility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running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all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. 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I will not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defeating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.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imo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replacement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, but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necessary</a:t>
            </a:r>
            <a:r>
              <a:rPr lang="de-DE" dirty="0"/>
              <a:t>. </a:t>
            </a:r>
          </a:p>
          <a:p>
            <a:endParaRPr lang="de-DE" dirty="0"/>
          </a:p>
          <a:p>
            <a:pPr marL="514350" indent="-514350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6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/>
        </p:nvSpPr>
        <p:spPr>
          <a:xfrm>
            <a:off x="309071" y="153290"/>
            <a:ext cx="9989682" cy="180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>
              <a:lnSpc>
                <a:spcPct val="90000"/>
              </a:lnSpc>
              <a:defRPr sz="8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Debugging</a:t>
            </a:r>
            <a:br>
              <a:rPr dirty="0"/>
            </a:br>
            <a:r>
              <a:rPr lang="en-US" sz="4400" dirty="0"/>
              <a:t>Fix problems</a:t>
            </a:r>
            <a:endParaRPr sz="4400" dirty="0"/>
          </a:p>
        </p:txBody>
      </p:sp>
      <p:sp>
        <p:nvSpPr>
          <p:cNvPr id="95" name="Subtitle 2"/>
          <p:cNvSpPr txBox="1"/>
          <p:nvPr/>
        </p:nvSpPr>
        <p:spPr>
          <a:xfrm>
            <a:off x="309072" y="6014637"/>
            <a:ext cx="5830456" cy="548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 fontScale="92500"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3200"/>
            </a:lvl1pPr>
          </a:lstStyle>
          <a:p>
            <a:r>
              <a:rPr dirty="0"/>
              <a:t>Lisa </a:t>
            </a:r>
            <a:r>
              <a:rPr dirty="0" err="1"/>
              <a:t>Schwetlick</a:t>
            </a:r>
            <a:r>
              <a:rPr lang="en-US" dirty="0"/>
              <a:t> and Pamela </a:t>
            </a:r>
            <a:r>
              <a:rPr lang="en-US" dirty="0" err="1"/>
              <a:t>Hathway</a:t>
            </a:r>
            <a:endParaRPr dirty="0"/>
          </a:p>
        </p:txBody>
      </p:sp>
      <p:pic>
        <p:nvPicPr>
          <p:cNvPr id="9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208" y="2888302"/>
            <a:ext cx="3960441" cy="39604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157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The agile development cycle</a:t>
            </a:r>
          </a:p>
        </p:txBody>
      </p:sp>
      <p:sp>
        <p:nvSpPr>
          <p:cNvPr id="158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181" name="Group 6"/>
          <p:cNvGrpSpPr/>
          <p:nvPr/>
        </p:nvGrpSpPr>
        <p:grpSpPr>
          <a:xfrm>
            <a:off x="1919535" y="1298321"/>
            <a:ext cx="4680531" cy="4823953"/>
            <a:chOff x="-1" y="0"/>
            <a:chExt cx="4680530" cy="4823952"/>
          </a:xfrm>
        </p:grpSpPr>
        <p:grpSp>
          <p:nvGrpSpPr>
            <p:cNvPr id="179" name="Diagram 16"/>
            <p:cNvGrpSpPr/>
            <p:nvPr/>
          </p:nvGrpSpPr>
          <p:grpSpPr>
            <a:xfrm>
              <a:off x="829242" y="0"/>
              <a:ext cx="3851287" cy="4823952"/>
              <a:chOff x="0" y="0"/>
              <a:chExt cx="3851286" cy="4823951"/>
            </a:xfrm>
          </p:grpSpPr>
          <p:grpSp>
            <p:nvGrpSpPr>
              <p:cNvPr id="162" name="Group"/>
              <p:cNvGrpSpPr/>
              <p:nvPr/>
            </p:nvGrpSpPr>
            <p:grpSpPr>
              <a:xfrm>
                <a:off x="34855" y="0"/>
                <a:ext cx="3781574" cy="682931"/>
                <a:chOff x="0" y="0"/>
                <a:chExt cx="3781572" cy="682930"/>
              </a:xfrm>
            </p:grpSpPr>
            <p:sp>
              <p:nvSpPr>
                <p:cNvPr id="160" name="Rounded Rectangle"/>
                <p:cNvSpPr/>
                <p:nvPr/>
              </p:nvSpPr>
              <p:spPr>
                <a:xfrm>
                  <a:off x="0" y="0"/>
                  <a:ext cx="3781572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chemeClr val="tx2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61" name="Pick your next feature"/>
                <p:cNvSpPr txBox="1"/>
                <p:nvPr/>
              </p:nvSpPr>
              <p:spPr>
                <a:xfrm>
                  <a:off x="20002" y="82934"/>
                  <a:ext cx="3741568" cy="5170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>
                  <a:lvl1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lvl1pPr>
                </a:lstStyle>
                <a:p>
                  <a:r>
                    <a:rPr>
                      <a:solidFill>
                        <a:schemeClr val="tx2"/>
                      </a:solidFill>
                    </a:rPr>
                    <a:t>Pick your next feature</a:t>
                  </a:r>
                </a:p>
              </p:txBody>
            </p:sp>
          </p:grpSp>
          <p:sp>
            <p:nvSpPr>
              <p:cNvPr id="163" name="Arrow"/>
              <p:cNvSpPr/>
              <p:nvPr/>
            </p:nvSpPr>
            <p:spPr>
              <a:xfrm rot="5400000">
                <a:off x="1797593" y="700003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4" name="Rounded Rectangle"/>
              <p:cNvSpPr/>
              <p:nvPr/>
            </p:nvSpPr>
            <p:spPr>
              <a:xfrm>
                <a:off x="0" y="1024393"/>
                <a:ext cx="3851286" cy="682932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700"/>
                  </a:spcBef>
                  <a:defRPr sz="2400"/>
                </a:pPr>
                <a:r>
                  <a:rPr lang="de-DE" dirty="0">
                    <a:solidFill>
                      <a:schemeClr val="tx2"/>
                    </a:solidFill>
                  </a:rPr>
                  <a:t>Write </a:t>
                </a:r>
                <a:r>
                  <a:rPr lang="de-DE" dirty="0" err="1">
                    <a:solidFill>
                      <a:schemeClr val="tx2"/>
                    </a:solidFill>
                  </a:rPr>
                  <a:t>tests</a:t>
                </a:r>
                <a:r>
                  <a:rPr lang="de-DE" dirty="0">
                    <a:solidFill>
                      <a:schemeClr val="tx2"/>
                    </a:solidFill>
                  </a:rPr>
                  <a:t> </a:t>
                </a:r>
                <a:br>
                  <a:rPr lang="de-DE" dirty="0">
                    <a:solidFill>
                      <a:schemeClr val="tx2"/>
                    </a:solidFill>
                  </a:rPr>
                </a:br>
                <a:r>
                  <a:rPr lang="de-DE" sz="2000" dirty="0" err="1">
                    <a:solidFill>
                      <a:schemeClr val="tx2"/>
                    </a:solidFill>
                  </a:rPr>
                  <a:t>to</a:t>
                </a:r>
                <a:r>
                  <a:rPr lang="de-DE" sz="2000" dirty="0">
                    <a:solidFill>
                      <a:schemeClr val="tx2"/>
                    </a:solidFill>
                  </a:rPr>
                  <a:t> check </a:t>
                </a:r>
                <a:r>
                  <a:rPr lang="de-DE" sz="2000" dirty="0" err="1">
                    <a:solidFill>
                      <a:schemeClr val="tx2"/>
                    </a:solidFill>
                  </a:rPr>
                  <a:t>that</a:t>
                </a:r>
                <a:r>
                  <a:rPr lang="de-DE" sz="2000" dirty="0">
                    <a:solidFill>
                      <a:schemeClr val="tx2"/>
                    </a:solidFill>
                  </a:rPr>
                  <a:t> feature </a:t>
                </a:r>
                <a:r>
                  <a:rPr lang="de-DE" sz="2000" dirty="0" err="1">
                    <a:solidFill>
                      <a:schemeClr val="tx2"/>
                    </a:solidFill>
                  </a:rPr>
                  <a:t>works</a:t>
                </a:r>
                <a:r>
                  <a:rPr lang="de-DE" sz="20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167" name="Arrow"/>
              <p:cNvSpPr/>
              <p:nvPr/>
            </p:nvSpPr>
            <p:spPr>
              <a:xfrm rot="5400000">
                <a:off x="1797593" y="1724397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0" name="Group"/>
              <p:cNvGrpSpPr/>
              <p:nvPr/>
            </p:nvGrpSpPr>
            <p:grpSpPr>
              <a:xfrm>
                <a:off x="15201" y="2005343"/>
                <a:ext cx="3820882" cy="769820"/>
                <a:chOff x="0" y="0"/>
                <a:chExt cx="3820880" cy="769818"/>
              </a:xfrm>
            </p:grpSpPr>
            <p:sp>
              <p:nvSpPr>
                <p:cNvPr id="168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69" name="Write simplest code  that makes tests pass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Write simplest code </a:t>
                  </a:r>
                  <a:br/>
                  <a:r>
                    <a:rPr sz="2000"/>
                    <a:t>that makes tests pass</a:t>
                  </a:r>
                </a:p>
              </p:txBody>
            </p:sp>
          </p:grpSp>
          <p:sp>
            <p:nvSpPr>
              <p:cNvPr id="171" name="Arrow"/>
              <p:cNvSpPr/>
              <p:nvPr/>
            </p:nvSpPr>
            <p:spPr>
              <a:xfrm rot="5400000">
                <a:off x="1797593" y="2748791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0ECC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4" name="Group"/>
              <p:cNvGrpSpPr/>
              <p:nvPr/>
            </p:nvGrpSpPr>
            <p:grpSpPr>
              <a:xfrm>
                <a:off x="15201" y="3029737"/>
                <a:ext cx="3820882" cy="769820"/>
                <a:chOff x="0" y="0"/>
                <a:chExt cx="3820880" cy="769818"/>
              </a:xfrm>
            </p:grpSpPr>
            <p:sp>
              <p:nvSpPr>
                <p:cNvPr id="172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3" name="Run tests and debug  until all tests pass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Run tests and debug </a:t>
                  </a:r>
                  <a:br/>
                  <a:r>
                    <a:rPr sz="2000"/>
                    <a:t>until </a:t>
                  </a:r>
                  <a:r>
                    <a:rPr sz="2000" i="1"/>
                    <a:t>all</a:t>
                  </a:r>
                  <a:r>
                    <a:rPr sz="2000"/>
                    <a:t> tests pass</a:t>
                  </a:r>
                </a:p>
              </p:txBody>
            </p:sp>
          </p:grpSp>
          <p:sp>
            <p:nvSpPr>
              <p:cNvPr id="175" name="Arrow"/>
              <p:cNvSpPr/>
              <p:nvPr/>
            </p:nvSpPr>
            <p:spPr>
              <a:xfrm rot="5400000">
                <a:off x="1797593" y="3773185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0ECC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8" name="Group"/>
              <p:cNvGrpSpPr/>
              <p:nvPr/>
            </p:nvGrpSpPr>
            <p:grpSpPr>
              <a:xfrm>
                <a:off x="15201" y="4054132"/>
                <a:ext cx="3820882" cy="769819"/>
                <a:chOff x="0" y="0"/>
                <a:chExt cx="3820880" cy="769818"/>
              </a:xfrm>
            </p:grpSpPr>
            <p:sp>
              <p:nvSpPr>
                <p:cNvPr id="176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7" name="Refactor and optimize  only if necessary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Refactor and optimize </a:t>
                  </a:r>
                  <a:br/>
                  <a:r>
                    <a:rPr sz="2000"/>
                    <a:t>only if necessary</a:t>
                  </a:r>
                </a:p>
              </p:txBody>
            </p:sp>
          </p:grpSp>
        </p:grpSp>
        <p:sp>
          <p:nvSpPr>
            <p:cNvPr id="180" name="U-Turn Arrow 17"/>
            <p:cNvSpPr/>
            <p:nvPr/>
          </p:nvSpPr>
          <p:spPr>
            <a:xfrm rot="16200000">
              <a:off x="-1800201" y="1914656"/>
              <a:ext cx="4392490" cy="79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450"/>
                  </a:lnTo>
                  <a:cubicBezTo>
                    <a:pt x="0" y="4231"/>
                    <a:pt x="763" y="0"/>
                    <a:pt x="1704" y="0"/>
                  </a:cubicBezTo>
                  <a:lnTo>
                    <a:pt x="19438" y="0"/>
                  </a:lnTo>
                  <a:cubicBezTo>
                    <a:pt x="20379" y="0"/>
                    <a:pt x="21142" y="4231"/>
                    <a:pt x="21142" y="9450"/>
                  </a:cubicBezTo>
                  <a:lnTo>
                    <a:pt x="21142" y="16200"/>
                  </a:lnTo>
                  <a:lnTo>
                    <a:pt x="21600" y="16200"/>
                  </a:lnTo>
                  <a:lnTo>
                    <a:pt x="20655" y="21600"/>
                  </a:lnTo>
                  <a:lnTo>
                    <a:pt x="19710" y="16200"/>
                  </a:lnTo>
                  <a:lnTo>
                    <a:pt x="20168" y="16200"/>
                  </a:lnTo>
                  <a:lnTo>
                    <a:pt x="20168" y="9450"/>
                  </a:lnTo>
                  <a:cubicBezTo>
                    <a:pt x="20168" y="7213"/>
                    <a:pt x="19841" y="5400"/>
                    <a:pt x="19438" y="5400"/>
                  </a:cubicBezTo>
                  <a:lnTo>
                    <a:pt x="1704" y="5400"/>
                  </a:lnTo>
                  <a:cubicBezTo>
                    <a:pt x="1301" y="5400"/>
                    <a:pt x="974" y="7213"/>
                    <a:pt x="974" y="9450"/>
                  </a:cubicBezTo>
                  <a:lnTo>
                    <a:pt x="974" y="21600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/>
              </a:pPr>
              <a:endParaRPr>
                <a:solidFill>
                  <a:schemeClr val="tx2"/>
                </a:solidFill>
              </a:endParaRPr>
            </a:p>
          </p:txBody>
        </p:sp>
      </p:grpSp>
      <p:sp>
        <p:nvSpPr>
          <p:cNvPr id="182" name="U-Turn Arrow 18"/>
          <p:cNvSpPr/>
          <p:nvPr/>
        </p:nvSpPr>
        <p:spPr>
          <a:xfrm rot="16200000" flipV="1">
            <a:off x="6312024" y="4869160"/>
            <a:ext cx="1296145" cy="576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2977"/>
                </a:lnTo>
                <a:cubicBezTo>
                  <a:pt x="0" y="5810"/>
                  <a:pt x="2582" y="0"/>
                  <a:pt x="5768" y="0"/>
                </a:cubicBezTo>
                <a:lnTo>
                  <a:pt x="14894" y="0"/>
                </a:lnTo>
                <a:cubicBezTo>
                  <a:pt x="18079" y="0"/>
                  <a:pt x="20661" y="5810"/>
                  <a:pt x="20661" y="12977"/>
                </a:cubicBezTo>
                <a:lnTo>
                  <a:pt x="20661" y="15080"/>
                </a:lnTo>
                <a:lnTo>
                  <a:pt x="21600" y="15080"/>
                </a:lnTo>
                <a:lnTo>
                  <a:pt x="19200" y="21600"/>
                </a:lnTo>
                <a:lnTo>
                  <a:pt x="16800" y="15080"/>
                </a:lnTo>
                <a:lnTo>
                  <a:pt x="17739" y="15080"/>
                </a:lnTo>
                <a:lnTo>
                  <a:pt x="17739" y="12977"/>
                </a:lnTo>
                <a:cubicBezTo>
                  <a:pt x="17739" y="9442"/>
                  <a:pt x="16465" y="6576"/>
                  <a:pt x="14894" y="6576"/>
                </a:cubicBezTo>
                <a:lnTo>
                  <a:pt x="5768" y="6576"/>
                </a:lnTo>
                <a:cubicBezTo>
                  <a:pt x="4196" y="6576"/>
                  <a:pt x="2923" y="9442"/>
                  <a:pt x="2923" y="12977"/>
                </a:cubicBezTo>
                <a:lnTo>
                  <a:pt x="2923" y="2160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tx2"/>
            </a:solidFill>
            <a:miter/>
          </a:ln>
        </p:spPr>
        <p:txBody>
          <a:bodyPr lIns="45719" rIns="45719" anchor="ctr"/>
          <a:lstStyle/>
          <a:p>
            <a:pPr algn="ctr">
              <a:defRPr sz="2800"/>
            </a:pPr>
            <a:endParaRPr>
              <a:solidFill>
                <a:schemeClr val="tx2"/>
              </a:solidFill>
            </a:endParaRPr>
          </a:p>
        </p:txBody>
      </p:sp>
      <p:pic>
        <p:nvPicPr>
          <p:cNvPr id="183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27702" y="4149080"/>
            <a:ext cx="2386137" cy="238613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6CF76CDB-5B72-3856-5EA2-FF2283CD7044}"/>
              </a:ext>
            </a:extLst>
          </p:cNvPr>
          <p:cNvSpPr txBox="1"/>
          <p:nvPr/>
        </p:nvSpPr>
        <p:spPr>
          <a:xfrm>
            <a:off x="7581880" y="4509120"/>
            <a:ext cx="2147705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pdb</a:t>
            </a:r>
            <a:endParaRPr dirty="0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B006517-BE35-E312-56F0-0AE7F8FA6256}"/>
              </a:ext>
            </a:extLst>
          </p:cNvPr>
          <p:cNvSpPr txBox="1"/>
          <p:nvPr/>
        </p:nvSpPr>
        <p:spPr>
          <a:xfrm>
            <a:off x="7581880" y="2420888"/>
            <a:ext cx="1778537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pytest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C72142DE-23A6-3F95-A027-E8355F99CD70}"/>
              </a:ext>
            </a:extLst>
          </p:cNvPr>
          <p:cNvSpPr txBox="1"/>
          <p:nvPr/>
        </p:nvSpPr>
        <p:spPr>
          <a:xfrm>
            <a:off x="7581880" y="5175484"/>
            <a:ext cx="2644865" cy="104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timeit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cProfile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line_profiler</a:t>
            </a:r>
          </a:p>
        </p:txBody>
      </p:sp>
    </p:spTree>
    <p:extLst>
      <p:ext uri="{BB962C8B-B14F-4D97-AF65-F5344CB8AC3E}">
        <p14:creationId xmlns:p14="http://schemas.microsoft.com/office/powerpoint/2010/main" val="399340608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076" y="3933054"/>
            <a:ext cx="2560188" cy="256018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What is </a:t>
            </a:r>
            <a:r>
              <a:rPr dirty="0"/>
              <a:t>Debugging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134" name="Rectangle 3"/>
          <p:cNvSpPr txBox="1">
            <a:spLocks noGrp="1"/>
          </p:cNvSpPr>
          <p:nvPr>
            <p:ph type="body" idx="1"/>
          </p:nvPr>
        </p:nvSpPr>
        <p:spPr>
          <a:xfrm>
            <a:off x="983431" y="1484783"/>
            <a:ext cx="8642178" cy="4692181"/>
          </a:xfrm>
          <a:prstGeom prst="rect">
            <a:avLst/>
          </a:prstGeom>
        </p:spPr>
        <p:txBody>
          <a:bodyPr/>
          <a:lstStyle/>
          <a:p>
            <a:r>
              <a:rPr dirty="0"/>
              <a:t>The best way to debug is to avoid bugs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rPr dirty="0"/>
              <a:t>By writing tests, you </a:t>
            </a:r>
            <a:r>
              <a:rPr i="1" dirty="0"/>
              <a:t>anticipate</a:t>
            </a:r>
            <a:r>
              <a:rPr dirty="0"/>
              <a:t> the bugs </a:t>
            </a:r>
          </a:p>
          <a:p>
            <a:r>
              <a:rPr dirty="0"/>
              <a:t>Your test cases should already exclude a big portion of the possible causes</a:t>
            </a:r>
          </a:p>
          <a:p>
            <a:pPr marL="0" indent="0">
              <a:buSzTx/>
              <a:buNone/>
            </a:pPr>
            <a:endParaRPr dirty="0"/>
          </a:p>
          <a:p>
            <a:r>
              <a:rPr dirty="0"/>
              <a:t>Core idea in debugging: you can stop the execution of your application </a:t>
            </a:r>
            <a:r>
              <a:rPr lang="en-US" dirty="0"/>
              <a:t>at any point</a:t>
            </a:r>
            <a:r>
              <a:rPr dirty="0"/>
              <a:t>, look at the state of the variables, and execute the code step by step</a:t>
            </a:r>
            <a:endParaRPr lang="en-US" dirty="0"/>
          </a:p>
        </p:txBody>
      </p:sp>
      <p:sp>
        <p:nvSpPr>
          <p:cNvPr id="135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36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pdb</a:t>
            </a:r>
            <a:r>
              <a:rPr>
                <a:latin typeface="Calibri Light"/>
                <a:ea typeface="Calibri Light"/>
                <a:cs typeface="Calibri Light"/>
                <a:sym typeface="Calibri Light"/>
              </a:rPr>
              <a:t>, the Python debugger</a:t>
            </a:r>
          </a:p>
        </p:txBody>
      </p:sp>
      <p:sp>
        <p:nvSpPr>
          <p:cNvPr id="14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Command-line based debugger</a:t>
            </a:r>
          </a:p>
          <a:p>
            <a:pPr>
              <a:defRPr sz="3200">
                <a:latin typeface="Consolas"/>
                <a:ea typeface="Consolas"/>
                <a:cs typeface="Consolas"/>
                <a:sym typeface="Consolas"/>
              </a:defRPr>
            </a:pPr>
            <a:r>
              <a:t>pdb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opens an interactive shell, in which one can interact with the code</a:t>
            </a:r>
          </a:p>
          <a:p>
            <a:pPr marL="685800" lvl="1" indent="-228600">
              <a:spcBef>
                <a:spcPts val="500"/>
              </a:spcBef>
            </a:pPr>
            <a:r>
              <a:t>examine and change value of variables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execute code line by line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set up breakpoints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examine calls stack</a:t>
            </a:r>
          </a:p>
        </p:txBody>
      </p:sp>
      <p:sp>
        <p:nvSpPr>
          <p:cNvPr id="144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45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14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423" y="3861048"/>
            <a:ext cx="2671193" cy="2671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Footer Placeholder 5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58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</a:t>
            </a:r>
          </a:p>
        </p:txBody>
      </p:sp>
      <p:sp>
        <p:nvSpPr>
          <p:cNvPr id="15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457200"/>
            <a:r>
              <a:rPr dirty="0"/>
              <a:t>Enter debugger at the start of a file:</a:t>
            </a:r>
            <a:br>
              <a:rPr dirty="0"/>
            </a:br>
            <a:r>
              <a:rPr dirty="0"/>
              <a:t>    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python –m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pdb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myscript.py</a:t>
            </a:r>
            <a:br>
              <a:rPr dirty="0">
                <a:latin typeface="Consolas"/>
                <a:ea typeface="Consolas"/>
                <a:cs typeface="Consolas"/>
                <a:sym typeface="Consolas"/>
              </a:rPr>
            </a:br>
            <a:endParaRPr dirty="0">
              <a:latin typeface="Consolas"/>
              <a:ea typeface="Consolas"/>
              <a:cs typeface="Consolas"/>
              <a:sym typeface="Consolas"/>
            </a:endParaRPr>
          </a:p>
          <a:p>
            <a:pPr marL="457200"/>
            <a:r>
              <a:rPr dirty="0"/>
              <a:t>Enter at a specific point in the code (easy alternative to 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dirty="0"/>
              <a:t>):</a:t>
            </a:r>
          </a:p>
          <a:p>
            <a:pPr marL="457200"/>
            <a:endParaRPr dirty="0"/>
          </a:p>
          <a:p>
            <a:pPr marL="457200"/>
            <a:endParaRPr dirty="0"/>
          </a:p>
          <a:p>
            <a:pPr marL="0" indent="228600">
              <a:buSzTx/>
              <a:buNone/>
            </a:pPr>
            <a:br>
              <a:rPr dirty="0"/>
            </a:br>
            <a:endParaRPr dirty="0"/>
          </a:p>
        </p:txBody>
      </p:sp>
      <p:sp>
        <p:nvSpPr>
          <p:cNvPr id="160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61" name="TextBox 4"/>
          <p:cNvSpPr txBox="1"/>
          <p:nvPr/>
        </p:nvSpPr>
        <p:spPr>
          <a:xfrm>
            <a:off x="2548040" y="3429000"/>
            <a:ext cx="4556072" cy="13106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 sz="2000">
                <a:solidFill>
                  <a:srgbClr val="A9494D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 some code here</a:t>
            </a:r>
            <a:br/>
            <a:r>
              <a:t># the debugger starts here</a:t>
            </a:r>
            <a:br/>
            <a:r>
              <a:rPr>
                <a:solidFill>
                  <a:srgbClr val="0000FF"/>
                </a:solidFill>
              </a:rPr>
              <a:t>breakpoint()</a:t>
            </a:r>
            <a:br>
              <a:rPr>
                <a:solidFill>
                  <a:srgbClr val="0000FF"/>
                </a:solidFill>
              </a:rPr>
            </a:br>
            <a:r>
              <a:t># rest of the code</a:t>
            </a:r>
          </a:p>
        </p:txBody>
      </p:sp>
      <p:sp>
        <p:nvSpPr>
          <p:cNvPr id="162" name="Slide Number Placeholder 7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170" y="3394250"/>
            <a:ext cx="2953545" cy="2953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9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Demonstration</a:t>
            </a:r>
            <a:r>
              <a:rPr dirty="0"/>
              <a:t>!</a:t>
            </a:r>
          </a:p>
        </p:txBody>
      </p:sp>
      <p:sp>
        <p:nvSpPr>
          <p:cNvPr id="15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rPr dirty="0"/>
              <a:t>Debugging </a:t>
            </a:r>
            <a:r>
              <a:rPr lang="en-US" dirty="0"/>
              <a:t>with </a:t>
            </a:r>
            <a:r>
              <a:rPr lang="en-US" dirty="0" err="1"/>
              <a:t>pdb</a:t>
            </a:r>
            <a:endParaRPr dirty="0"/>
          </a:p>
        </p:txBody>
      </p:sp>
      <p:sp>
        <p:nvSpPr>
          <p:cNvPr id="151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53" name="Rectangle 5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991" y="3645024"/>
            <a:ext cx="2593505" cy="25935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dirty="0"/>
              <a:t>Hands-on!</a:t>
            </a:r>
            <a:r>
              <a:rPr lang="en-US" dirty="0"/>
              <a:t> – Issue #2</a:t>
            </a:r>
            <a:endParaRPr dirty="0"/>
          </a:p>
        </p:txBody>
      </p:sp>
      <p:sp>
        <p:nvSpPr>
          <p:cNvPr id="18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8" y="1358454"/>
            <a:ext cx="10671596" cy="4818509"/>
          </a:xfrm>
          <a:prstGeom prst="rect">
            <a:avLst/>
          </a:prstGeom>
        </p:spPr>
        <p:txBody>
          <a:bodyPr/>
          <a:lstStyle/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en-US" dirty="0"/>
              <a:t>1) </a:t>
            </a:r>
            <a:r>
              <a:rPr dirty="0"/>
              <a:t>Go to </a:t>
            </a:r>
            <a:r>
              <a:rPr lang="en-US" sz="2376" dirty="0">
                <a:latin typeface="Consolas"/>
                <a:ea typeface="Consolas"/>
                <a:cs typeface="Consolas"/>
                <a:sym typeface="Consolas"/>
              </a:rPr>
              <a:t>local_maxima_part3_debug/</a:t>
            </a:r>
            <a:r>
              <a:rPr lang="en-US" sz="2376" b="1" dirty="0" err="1">
                <a:latin typeface="Consolas"/>
                <a:ea typeface="Consolas"/>
                <a:cs typeface="Consolas"/>
                <a:sym typeface="Consolas"/>
              </a:rPr>
              <a:t>local_maxima.py</a:t>
            </a:r>
            <a:r>
              <a:rPr lang="en-US" sz="2376" b="1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/>
              <a:t>and execute it</a:t>
            </a:r>
            <a:endParaRPr lang="en-US" dirty="0">
              <a:sym typeface="Wingdings" pitchFamily="2" charset="2"/>
            </a:endParaRPr>
          </a:p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de-DE" dirty="0"/>
              <a:t>2) Go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sz="2400" dirty="0">
                <a:latin typeface="Consolas"/>
                <a:ea typeface="Consolas"/>
                <a:cs typeface="Consolas"/>
                <a:sym typeface="Consolas"/>
              </a:rPr>
              <a:t>local_maxima_part3_debug/</a:t>
            </a:r>
            <a:r>
              <a:rPr lang="de-DE" sz="2400" b="1" dirty="0" err="1">
                <a:latin typeface="Consolas"/>
                <a:ea typeface="Consolas"/>
                <a:cs typeface="Consolas"/>
                <a:sym typeface="Consolas"/>
              </a:rPr>
              <a:t>test_local_maxima.py</a:t>
            </a:r>
            <a:r>
              <a:rPr lang="de-DE" sz="2400" b="1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de-DE" dirty="0"/>
              <a:t>and </a:t>
            </a:r>
            <a:r>
              <a:rPr lang="de-DE" dirty="0" err="1"/>
              <a:t>execute</a:t>
            </a:r>
            <a:r>
              <a:rPr lang="de-DE" dirty="0"/>
              <a:t> all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pytest</a:t>
            </a:r>
            <a:endParaRPr lang="de-DE" dirty="0"/>
          </a:p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de-DE" dirty="0"/>
              <a:t>3)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and </a:t>
            </a:r>
            <a:r>
              <a:rPr lang="de-DE" dirty="0" err="1"/>
              <a:t>create</a:t>
            </a:r>
            <a:r>
              <a:rPr lang="de-DE" dirty="0"/>
              <a:t> a PR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fix</a:t>
            </a:r>
            <a:br>
              <a:rPr dirty="0"/>
            </a:br>
            <a:br>
              <a:rPr dirty="0"/>
            </a:br>
            <a:endParaRPr lang="de-DE" dirty="0"/>
          </a:p>
        </p:txBody>
      </p:sp>
      <p:sp>
        <p:nvSpPr>
          <p:cNvPr id="18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8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8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0" descr="Picture 10">
            <a:extLst>
              <a:ext uri="{FF2B5EF4-FFF2-40B4-BE49-F238E27FC236}">
                <a16:creationId xmlns:a16="http://schemas.microsoft.com/office/drawing/2014/main" id="{D19957DF-2E7E-8E63-5FCC-CF1FF0E26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242" y="3368511"/>
            <a:ext cx="5758250" cy="298783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5BF2A50B-346F-CF3C-B4C4-8F6B4B8BCBD8}"/>
              </a:ext>
            </a:extLst>
          </p:cNvPr>
          <p:cNvSpPr txBox="1"/>
          <p:nvPr/>
        </p:nvSpPr>
        <p:spPr>
          <a:xfrm>
            <a:off x="928873" y="3368511"/>
            <a:ext cx="187236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/>
            <a:r>
              <a:rPr dirty="0" err="1"/>
              <a:t>pdb</a:t>
            </a:r>
            <a:r>
              <a:rPr dirty="0"/>
              <a:t> </a:t>
            </a:r>
            <a:r>
              <a:rPr dirty="0" err="1"/>
              <a:t>cheatsheet</a:t>
            </a:r>
            <a:r>
              <a:rPr lang="en-US" dirty="0"/>
              <a:t>: 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9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Demonstration</a:t>
            </a:r>
            <a:r>
              <a:rPr dirty="0"/>
              <a:t>!</a:t>
            </a:r>
          </a:p>
        </p:txBody>
      </p:sp>
      <p:sp>
        <p:nvSpPr>
          <p:cNvPr id="15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chemeClr val="tx2"/>
                </a:solidFill>
              </a:rPr>
              <a:t>Debugging </a:t>
            </a:r>
            <a:r>
              <a:rPr lang="en-US" dirty="0">
                <a:solidFill>
                  <a:schemeClr val="tx2"/>
                </a:solidFill>
              </a:rPr>
              <a:t>with </a:t>
            </a:r>
            <a:r>
              <a:rPr lang="en-US" dirty="0" err="1">
                <a:solidFill>
                  <a:schemeClr val="tx2"/>
                </a:solidFill>
              </a:rPr>
              <a:t>pdb</a:t>
            </a:r>
            <a:endParaRPr dirty="0">
              <a:solidFill>
                <a:schemeClr val="tx2"/>
              </a:solidFill>
            </a:endParaRPr>
          </a:p>
          <a:p>
            <a:r>
              <a:rPr dirty="0"/>
              <a:t>Debugging from an IDE</a:t>
            </a:r>
          </a:p>
        </p:txBody>
      </p:sp>
      <p:sp>
        <p:nvSpPr>
          <p:cNvPr id="151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153" name="Rectangle 5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991" y="3645024"/>
            <a:ext cx="2593505" cy="25935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0085059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3816424"/>
            <a:ext cx="2564905" cy="2564904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 from VSCode</a:t>
            </a:r>
          </a:p>
        </p:txBody>
      </p:sp>
      <p:sp>
        <p:nvSpPr>
          <p:cNvPr id="175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76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177" name="Picture 8" descr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3" y="1196751"/>
            <a:ext cx="7169969" cy="4772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19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How to react to a bug</a:t>
            </a:r>
          </a:p>
        </p:txBody>
      </p:sp>
      <p:sp>
        <p:nvSpPr>
          <p:cNvPr id="2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t>Add a test that matches the behavior you expect. It will fail and reproduce the bug</a:t>
            </a:r>
          </a:p>
          <a:p>
            <a:pPr marL="514350" indent="-514350">
              <a:buFontTx/>
              <a:buAutoNum type="arabicPeriod"/>
            </a:pPr>
            <a:r>
              <a:t>Debug and fix the the bug</a:t>
            </a:r>
          </a:p>
          <a:p>
            <a:pPr marL="514350" indent="-514350">
              <a:buFontTx/>
              <a:buAutoNum type="arabicPeriod"/>
            </a:pPr>
            <a:r>
              <a:t>Run the tests until they all pass (go back to 2 if necessary)</a:t>
            </a:r>
          </a:p>
          <a:p>
            <a:pPr marL="514350" indent="-514350">
              <a:buFontTx/>
              <a:buAutoNum type="arabicPeriod"/>
            </a:pPr>
            <a:endParaRPr/>
          </a:p>
          <a:p>
            <a:r>
              <a:t>Now your bug is fixed *and* it will never occur again!</a:t>
            </a:r>
          </a:p>
        </p:txBody>
      </p:sp>
      <p:sp>
        <p:nvSpPr>
          <p:cNvPr id="221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dirty="0"/>
              <a:t>August 2023, CC BY-SA 4.0</a:t>
            </a:r>
          </a:p>
        </p:txBody>
      </p:sp>
      <p:sp>
        <p:nvSpPr>
          <p:cNvPr id="22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" name="Picture 4" descr="Picture 4">
            <a:extLst>
              <a:ext uri="{FF2B5EF4-FFF2-40B4-BE49-F238E27FC236}">
                <a16:creationId xmlns:a16="http://schemas.microsoft.com/office/drawing/2014/main" id="{24764535-7B4E-437F-620C-E0FA653EA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556" y="3813931"/>
            <a:ext cx="2678944" cy="26789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218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2743200"/>
            <a:ext cx="4114800" cy="411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Where does ”debug” come from</a:t>
            </a:r>
            <a:endParaRPr dirty="0"/>
          </a:p>
        </p:txBody>
      </p:sp>
      <p:sp>
        <p:nvSpPr>
          <p:cNvPr id="2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Team around Grace Hopper at Harvard found a moth in their computer in 1947 in maybe the first description of a computer bug. </a:t>
            </a:r>
            <a:endParaRPr dirty="0"/>
          </a:p>
        </p:txBody>
      </p:sp>
      <p:sp>
        <p:nvSpPr>
          <p:cNvPr id="221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dirty="0"/>
              <a:t>August 2023, CC BY-SA 4.0</a:t>
            </a:r>
          </a:p>
        </p:txBody>
      </p:sp>
      <p:sp>
        <p:nvSpPr>
          <p:cNvPr id="22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6D7C5D-CF24-B861-B0A8-6980E77E8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032" y="2768209"/>
            <a:ext cx="3347663" cy="27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28FE3CE-8493-2C81-5A8A-54C961B8C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02" y="2796951"/>
            <a:ext cx="4038265" cy="27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83898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 idx="4294967295"/>
          </p:nvPr>
        </p:nvSpPr>
        <p:spPr>
          <a:xfrm>
            <a:off x="1097280" y="325549"/>
            <a:ext cx="10058401" cy="2527388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/>
          <a:lstStyle/>
          <a:p>
            <a:pPr algn="ctr">
              <a:defRPr sz="6600"/>
            </a:pPr>
            <a:r>
              <a:t>Up next:</a:t>
            </a:r>
            <a:br/>
            <a:r>
              <a:t>Continuous Integration</a:t>
            </a:r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3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539540A-92A1-2A03-BD46-B7691B2A8E68}"/>
              </a:ext>
            </a:extLst>
          </p:cNvPr>
          <p:cNvSpPr txBox="1"/>
          <p:nvPr/>
        </p:nvSpPr>
        <p:spPr>
          <a:xfrm>
            <a:off x="2294626" y="3666226"/>
            <a:ext cx="793582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talk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testing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directory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that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only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works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tests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in a different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folder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installed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your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code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package</a:t>
            </a: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575776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3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99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The agile development cycle</a:t>
            </a:r>
          </a:p>
        </p:txBody>
      </p:sp>
      <p:sp>
        <p:nvSpPr>
          <p:cNvPr id="10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01" name="TextBox 10"/>
          <p:cNvSpPr txBox="1"/>
          <p:nvPr/>
        </p:nvSpPr>
        <p:spPr>
          <a:xfrm>
            <a:off x="7581880" y="2420888"/>
            <a:ext cx="1778537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pytest</a:t>
            </a:r>
            <a:endParaRPr dirty="0"/>
          </a:p>
        </p:txBody>
      </p:sp>
      <p:sp>
        <p:nvSpPr>
          <p:cNvPr id="102" name="TextBox 11"/>
          <p:cNvSpPr txBox="1"/>
          <p:nvPr/>
        </p:nvSpPr>
        <p:spPr>
          <a:xfrm>
            <a:off x="7581880" y="4509120"/>
            <a:ext cx="2147705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pdb</a:t>
            </a:r>
            <a:endParaRPr dirty="0"/>
          </a:p>
        </p:txBody>
      </p:sp>
      <p:sp>
        <p:nvSpPr>
          <p:cNvPr id="103" name="TextBox 12"/>
          <p:cNvSpPr txBox="1"/>
          <p:nvPr/>
        </p:nvSpPr>
        <p:spPr>
          <a:xfrm>
            <a:off x="7581880" y="5175484"/>
            <a:ext cx="2644865" cy="104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timeit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cProfile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line_profiler</a:t>
            </a:r>
          </a:p>
        </p:txBody>
      </p:sp>
      <p:grpSp>
        <p:nvGrpSpPr>
          <p:cNvPr id="125" name="Group 6"/>
          <p:cNvGrpSpPr/>
          <p:nvPr/>
        </p:nvGrpSpPr>
        <p:grpSpPr>
          <a:xfrm>
            <a:off x="1919533" y="1298320"/>
            <a:ext cx="4680531" cy="4823952"/>
            <a:chOff x="-1" y="0"/>
            <a:chExt cx="4680529" cy="4823951"/>
          </a:xfrm>
        </p:grpSpPr>
        <p:grpSp>
          <p:nvGrpSpPr>
            <p:cNvPr id="123" name="Diagram 16"/>
            <p:cNvGrpSpPr/>
            <p:nvPr/>
          </p:nvGrpSpPr>
          <p:grpSpPr>
            <a:xfrm>
              <a:off x="829241" y="0"/>
              <a:ext cx="3851287" cy="4823951"/>
              <a:chOff x="0" y="0"/>
              <a:chExt cx="3851285" cy="4823950"/>
            </a:xfrm>
          </p:grpSpPr>
          <p:grpSp>
            <p:nvGrpSpPr>
              <p:cNvPr id="106" name="Group"/>
              <p:cNvGrpSpPr/>
              <p:nvPr/>
            </p:nvGrpSpPr>
            <p:grpSpPr>
              <a:xfrm>
                <a:off x="34856" y="0"/>
                <a:ext cx="3781572" cy="682930"/>
                <a:chOff x="0" y="0"/>
                <a:chExt cx="3781570" cy="682929"/>
              </a:xfrm>
            </p:grpSpPr>
            <p:sp>
              <p:nvSpPr>
                <p:cNvPr id="104" name="Rounded Rectangle"/>
                <p:cNvSpPr/>
                <p:nvPr/>
              </p:nvSpPr>
              <p:spPr>
                <a:xfrm>
                  <a:off x="0" y="0"/>
                  <a:ext cx="3781570" cy="682929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05" name="Pick your next feature"/>
                <p:cNvSpPr txBox="1"/>
                <p:nvPr/>
              </p:nvSpPr>
              <p:spPr>
                <a:xfrm>
                  <a:off x="0" y="82934"/>
                  <a:ext cx="3761569" cy="5170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>
                  <a:lvl1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lvl1pPr>
                </a:lstStyle>
                <a:p>
                  <a:r>
                    <a:t>Pick your next feature</a:t>
                  </a:r>
                </a:p>
              </p:txBody>
            </p:sp>
          </p:grpSp>
          <p:sp>
            <p:nvSpPr>
              <p:cNvPr id="107" name="Arrow"/>
              <p:cNvSpPr/>
              <p:nvPr/>
            </p:nvSpPr>
            <p:spPr>
              <a:xfrm rot="5400000">
                <a:off x="1797592" y="700002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0" name="Group"/>
              <p:cNvGrpSpPr/>
              <p:nvPr/>
            </p:nvGrpSpPr>
            <p:grpSpPr>
              <a:xfrm>
                <a:off x="0" y="968828"/>
                <a:ext cx="3851285" cy="794062"/>
                <a:chOff x="0" y="-12121"/>
                <a:chExt cx="3851284" cy="794061"/>
              </a:xfrm>
            </p:grpSpPr>
            <p:sp>
              <p:nvSpPr>
                <p:cNvPr id="108" name="Rounded Rectangle"/>
                <p:cNvSpPr/>
                <p:nvPr/>
              </p:nvSpPr>
              <p:spPr>
                <a:xfrm>
                  <a:off x="0" y="43444"/>
                  <a:ext cx="3851284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endParaRPr/>
                </a:p>
              </p:txBody>
            </p:sp>
            <p:sp>
              <p:nvSpPr>
                <p:cNvPr id="109" name="Write tests  to check that feature works"/>
                <p:cNvSpPr txBox="1"/>
                <p:nvPr/>
              </p:nvSpPr>
              <p:spPr>
                <a:xfrm>
                  <a:off x="82808" y="-12121"/>
                  <a:ext cx="3748474" cy="7940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t>Write tests </a:t>
                  </a:r>
                  <a:br/>
                  <a:r>
                    <a:rPr sz="2000"/>
                    <a:t>to check that feature works </a:t>
                  </a:r>
                </a:p>
              </p:txBody>
            </p:sp>
          </p:grpSp>
          <p:sp>
            <p:nvSpPr>
              <p:cNvPr id="111" name="Arrow"/>
              <p:cNvSpPr/>
              <p:nvPr/>
            </p:nvSpPr>
            <p:spPr>
              <a:xfrm rot="5400000">
                <a:off x="1797592" y="1724396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4" name="Group"/>
              <p:cNvGrpSpPr/>
              <p:nvPr/>
            </p:nvGrpSpPr>
            <p:grpSpPr>
              <a:xfrm>
                <a:off x="15201" y="1993222"/>
                <a:ext cx="3820882" cy="794062"/>
                <a:chOff x="0" y="-12121"/>
                <a:chExt cx="3820880" cy="794061"/>
              </a:xfrm>
            </p:grpSpPr>
            <p:sp>
              <p:nvSpPr>
                <p:cNvPr id="112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13" name="Write simplest code  that makes tests pass"/>
                <p:cNvSpPr txBox="1"/>
                <p:nvPr/>
              </p:nvSpPr>
              <p:spPr>
                <a:xfrm>
                  <a:off x="67607" y="-12121"/>
                  <a:ext cx="3733271" cy="7940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rPr dirty="0"/>
                    <a:t>Write simplest code </a:t>
                  </a:r>
                  <a:br>
                    <a:rPr dirty="0"/>
                  </a:br>
                  <a:r>
                    <a:rPr sz="2000" dirty="0"/>
                    <a:t>that makes tests pass</a:t>
                  </a:r>
                </a:p>
              </p:txBody>
            </p:sp>
          </p:grpSp>
          <p:sp>
            <p:nvSpPr>
              <p:cNvPr id="115" name="Arrow"/>
              <p:cNvSpPr/>
              <p:nvPr/>
            </p:nvSpPr>
            <p:spPr>
              <a:xfrm rot="5400000">
                <a:off x="1797592" y="2748789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8" name="Group"/>
              <p:cNvGrpSpPr/>
              <p:nvPr/>
            </p:nvGrpSpPr>
            <p:grpSpPr>
              <a:xfrm>
                <a:off x="15201" y="3029737"/>
                <a:ext cx="3820881" cy="769819"/>
                <a:chOff x="0" y="0"/>
                <a:chExt cx="3820879" cy="769818"/>
              </a:xfrm>
            </p:grpSpPr>
            <p:sp>
              <p:nvSpPr>
                <p:cNvPr id="116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17" name="Run tests and debug  until all tests pass"/>
                <p:cNvSpPr txBox="1"/>
                <p:nvPr/>
              </p:nvSpPr>
              <p:spPr>
                <a:xfrm>
                  <a:off x="20002" y="0"/>
                  <a:ext cx="3780876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rPr dirty="0"/>
                    <a:t>Run tests and debug </a:t>
                  </a:r>
                  <a:br>
                    <a:rPr dirty="0"/>
                  </a:br>
                  <a:r>
                    <a:rPr sz="2000" dirty="0"/>
                    <a:t>until </a:t>
                  </a:r>
                  <a:r>
                    <a:rPr sz="2000" i="1" dirty="0"/>
                    <a:t>all</a:t>
                  </a:r>
                  <a:r>
                    <a:rPr sz="2000" dirty="0"/>
                    <a:t> tests pass</a:t>
                  </a:r>
                </a:p>
              </p:txBody>
            </p:sp>
          </p:grpSp>
          <p:sp>
            <p:nvSpPr>
              <p:cNvPr id="119" name="Arrow"/>
              <p:cNvSpPr/>
              <p:nvPr/>
            </p:nvSpPr>
            <p:spPr>
              <a:xfrm rot="5400000">
                <a:off x="1797592" y="3773183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22" name="Group"/>
              <p:cNvGrpSpPr/>
              <p:nvPr/>
            </p:nvGrpSpPr>
            <p:grpSpPr>
              <a:xfrm>
                <a:off x="15201" y="4054130"/>
                <a:ext cx="3820881" cy="769820"/>
                <a:chOff x="0" y="0"/>
                <a:chExt cx="3820879" cy="769818"/>
              </a:xfrm>
            </p:grpSpPr>
            <p:sp>
              <p:nvSpPr>
                <p:cNvPr id="120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21" name="Refactor and optimize  only if necessary"/>
                <p:cNvSpPr txBox="1"/>
                <p:nvPr/>
              </p:nvSpPr>
              <p:spPr>
                <a:xfrm>
                  <a:off x="20002" y="0"/>
                  <a:ext cx="3780876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t>Refactor and optimize </a:t>
                  </a:r>
                  <a:br/>
                  <a:r>
                    <a:rPr sz="2000"/>
                    <a:t>only if necessary</a:t>
                  </a:r>
                </a:p>
              </p:txBody>
            </p:sp>
          </p:grpSp>
        </p:grpSp>
        <p:sp>
          <p:nvSpPr>
            <p:cNvPr id="124" name="U-Turn Arrow 17"/>
            <p:cNvSpPr/>
            <p:nvPr/>
          </p:nvSpPr>
          <p:spPr>
            <a:xfrm rot="16200000">
              <a:off x="-1800200" y="1914656"/>
              <a:ext cx="4392488" cy="79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450"/>
                  </a:lnTo>
                  <a:cubicBezTo>
                    <a:pt x="0" y="4231"/>
                    <a:pt x="763" y="0"/>
                    <a:pt x="1704" y="0"/>
                  </a:cubicBezTo>
                  <a:lnTo>
                    <a:pt x="19438" y="0"/>
                  </a:lnTo>
                  <a:cubicBezTo>
                    <a:pt x="20379" y="0"/>
                    <a:pt x="21142" y="4231"/>
                    <a:pt x="21142" y="9450"/>
                  </a:cubicBezTo>
                  <a:lnTo>
                    <a:pt x="21142" y="16200"/>
                  </a:lnTo>
                  <a:lnTo>
                    <a:pt x="21600" y="16200"/>
                  </a:lnTo>
                  <a:lnTo>
                    <a:pt x="20655" y="21600"/>
                  </a:lnTo>
                  <a:lnTo>
                    <a:pt x="19710" y="16200"/>
                  </a:lnTo>
                  <a:lnTo>
                    <a:pt x="20168" y="16200"/>
                  </a:lnTo>
                  <a:lnTo>
                    <a:pt x="20168" y="9450"/>
                  </a:lnTo>
                  <a:cubicBezTo>
                    <a:pt x="20168" y="7213"/>
                    <a:pt x="19841" y="5400"/>
                    <a:pt x="19438" y="5400"/>
                  </a:cubicBezTo>
                  <a:lnTo>
                    <a:pt x="1704" y="5400"/>
                  </a:lnTo>
                  <a:cubicBezTo>
                    <a:pt x="1301" y="5400"/>
                    <a:pt x="974" y="7213"/>
                    <a:pt x="974" y="9450"/>
                  </a:cubicBezTo>
                  <a:lnTo>
                    <a:pt x="974" y="21600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/>
              </a:pPr>
              <a:endParaRPr/>
            </a:p>
          </p:txBody>
        </p:sp>
      </p:grpSp>
      <p:sp>
        <p:nvSpPr>
          <p:cNvPr id="126" name="U-Turn Arrow 18"/>
          <p:cNvSpPr/>
          <p:nvPr/>
        </p:nvSpPr>
        <p:spPr>
          <a:xfrm rot="16200000" flipV="1">
            <a:off x="6312024" y="4869160"/>
            <a:ext cx="1296145" cy="576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2977"/>
                </a:lnTo>
                <a:cubicBezTo>
                  <a:pt x="0" y="5810"/>
                  <a:pt x="2582" y="0"/>
                  <a:pt x="5768" y="0"/>
                </a:cubicBezTo>
                <a:lnTo>
                  <a:pt x="14894" y="0"/>
                </a:lnTo>
                <a:cubicBezTo>
                  <a:pt x="18079" y="0"/>
                  <a:pt x="20661" y="5810"/>
                  <a:pt x="20661" y="12977"/>
                </a:cubicBezTo>
                <a:lnTo>
                  <a:pt x="20661" y="15080"/>
                </a:lnTo>
                <a:lnTo>
                  <a:pt x="21600" y="15080"/>
                </a:lnTo>
                <a:lnTo>
                  <a:pt x="19200" y="21600"/>
                </a:lnTo>
                <a:lnTo>
                  <a:pt x="16800" y="15080"/>
                </a:lnTo>
                <a:lnTo>
                  <a:pt x="17739" y="15080"/>
                </a:lnTo>
                <a:lnTo>
                  <a:pt x="17739" y="12977"/>
                </a:lnTo>
                <a:cubicBezTo>
                  <a:pt x="17739" y="9442"/>
                  <a:pt x="16465" y="6576"/>
                  <a:pt x="14894" y="6576"/>
                </a:cubicBezTo>
                <a:lnTo>
                  <a:pt x="5768" y="6576"/>
                </a:lnTo>
                <a:cubicBezTo>
                  <a:pt x="4196" y="6576"/>
                  <a:pt x="2923" y="9442"/>
                  <a:pt x="2923" y="12977"/>
                </a:cubicBezTo>
                <a:lnTo>
                  <a:pt x="2923" y="2160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rgbClr val="BFBFBF"/>
            </a:solidFill>
            <a:miter/>
          </a:ln>
        </p:spPr>
        <p:txBody>
          <a:bodyPr lIns="45719" rIns="45719" anchor="ctr"/>
          <a:lstStyle/>
          <a:p>
            <a:pPr algn="ctr">
              <a:defRPr sz="2800"/>
            </a:pPr>
            <a:endParaRPr/>
          </a:p>
        </p:txBody>
      </p:sp>
      <p:pic>
        <p:nvPicPr>
          <p:cNvPr id="127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27702" y="4149080"/>
            <a:ext cx="2386137" cy="2386137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132420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66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 from Jupyter</a:t>
            </a:r>
          </a:p>
        </p:txBody>
      </p:sp>
      <p:sp>
        <p:nvSpPr>
          <p:cNvPr id="167" name="Rectangle 3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%pdb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– preventive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%debug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– post-mortem</a:t>
            </a:r>
          </a:p>
        </p:txBody>
      </p:sp>
      <p:sp>
        <p:nvSpPr>
          <p:cNvPr id="168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6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17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439" y="3610624"/>
            <a:ext cx="2743201" cy="274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18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9" y="1358454"/>
            <a:ext cx="8138122" cy="4818509"/>
          </a:xfrm>
          <a:prstGeom prst="rect">
            <a:avLst/>
          </a:prstGeom>
        </p:spPr>
        <p:txBody>
          <a:bodyPr/>
          <a:lstStyle/>
          <a:p>
            <a:pPr marL="226313" indent="-226313" defTabSz="905255">
              <a:spcBef>
                <a:spcPts val="900"/>
              </a:spcBef>
              <a:defRPr sz="2772"/>
            </a:pPr>
            <a:r>
              <a:rPr dirty="0"/>
              <a:t>Go to </a:t>
            </a:r>
            <a:r>
              <a:rPr sz="2376" dirty="0" err="1">
                <a:latin typeface="Consolas"/>
                <a:ea typeface="Consolas"/>
                <a:cs typeface="Consolas"/>
                <a:sym typeface="Consolas"/>
              </a:rPr>
              <a:t>bug_hunt</a:t>
            </a:r>
            <a:r>
              <a:rPr sz="2376" dirty="0">
                <a:latin typeface="Consolas"/>
                <a:ea typeface="Consolas"/>
                <a:cs typeface="Consolas"/>
                <a:sym typeface="Consolas"/>
              </a:rPr>
              <a:t>/</a:t>
            </a:r>
            <a:r>
              <a:rPr sz="2376" dirty="0" err="1">
                <a:latin typeface="Consolas"/>
                <a:ea typeface="Consolas"/>
                <a:cs typeface="Consolas"/>
                <a:sym typeface="Consolas"/>
              </a:rPr>
              <a:t>file_datastore.py</a:t>
            </a:r>
            <a:r>
              <a:rPr sz="2376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/>
              <a:t>and execute it</a:t>
            </a:r>
            <a:br>
              <a:rPr dirty="0"/>
            </a:br>
            <a:br>
              <a:rPr dirty="0"/>
            </a:br>
            <a:br>
              <a:rPr dirty="0"/>
            </a:br>
            <a:endParaRPr dirty="0"/>
          </a:p>
          <a:p>
            <a:pPr marL="226313" indent="-226313" defTabSz="905255">
              <a:spcBef>
                <a:spcPts val="900"/>
              </a:spcBef>
              <a:defRPr sz="2772"/>
            </a:pPr>
            <a:endParaRPr dirty="0"/>
          </a:p>
          <a:p>
            <a:pPr marL="226313" indent="-226313" defTabSz="905255">
              <a:spcBef>
                <a:spcPts val="900"/>
              </a:spcBef>
              <a:defRPr sz="2772"/>
            </a:pPr>
            <a:endParaRPr dirty="0"/>
          </a:p>
          <a:p>
            <a:pPr marL="0" indent="0" defTabSz="905255">
              <a:spcBef>
                <a:spcPts val="900"/>
              </a:spcBef>
              <a:buSzTx/>
              <a:buNone/>
              <a:defRPr sz="2772"/>
            </a:pPr>
            <a:br>
              <a:rPr dirty="0"/>
            </a:br>
            <a:endParaRPr lang="de-DE" dirty="0"/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fails</a:t>
            </a:r>
            <a:r>
              <a:rPr lang="de-DE" dirty="0"/>
              <a:t>! But…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base_path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absolute </a:t>
            </a:r>
            <a:r>
              <a:rPr lang="de-DE" dirty="0" err="1"/>
              <a:t>path</a:t>
            </a:r>
            <a:r>
              <a:rPr lang="de-DE" dirty="0"/>
              <a:t> :-(</a:t>
            </a:r>
          </a:p>
        </p:txBody>
      </p:sp>
      <p:sp>
        <p:nvSpPr>
          <p:cNvPr id="18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8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18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Box 8"/>
          <p:cNvSpPr txBox="1"/>
          <p:nvPr/>
        </p:nvSpPr>
        <p:spPr>
          <a:xfrm>
            <a:off x="1124754" y="2274836"/>
            <a:ext cx="7565012" cy="23266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080808"/>
                </a:solidFill>
                <a:latin typeface="Consolas"/>
                <a:ea typeface="Consolas"/>
                <a:cs typeface="Consolas"/>
                <a:sym typeface="Consolas"/>
              </a:defRPr>
            </a:pPr>
            <a:endParaRPr dirty="0"/>
          </a:p>
          <a:p>
            <a:pPr>
              <a:defRPr>
                <a:solidFill>
                  <a:srgbClr val="080808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    data = </a:t>
            </a:r>
            <a:r>
              <a:rPr dirty="0" err="1">
                <a:solidFill>
                  <a:srgbClr val="8A822D"/>
                </a:solidFill>
              </a:rPr>
              <a:t>b'A</a:t>
            </a:r>
            <a:r>
              <a:rPr dirty="0">
                <a:solidFill>
                  <a:srgbClr val="8A822D"/>
                </a:solidFill>
              </a:rPr>
              <a:t> test! 012'</a:t>
            </a:r>
            <a:br>
              <a:rPr dirty="0">
                <a:solidFill>
                  <a:srgbClr val="8A822D"/>
                </a:solidFill>
              </a:rPr>
            </a:br>
            <a:r>
              <a:rPr dirty="0">
                <a:solidFill>
                  <a:srgbClr val="8A822D"/>
                </a:solidFill>
              </a:rPr>
              <a:t>    </a:t>
            </a:r>
            <a:r>
              <a:rPr dirty="0"/>
              <a:t>datastore = </a:t>
            </a:r>
            <a:r>
              <a:rPr dirty="0" err="1"/>
              <a:t>FileDatastore</a:t>
            </a:r>
            <a:r>
              <a:rPr dirty="0"/>
              <a:t>(</a:t>
            </a:r>
            <a:r>
              <a:rPr dirty="0" err="1">
                <a:solidFill>
                  <a:srgbClr val="660099"/>
                </a:solidFill>
              </a:rPr>
              <a:t>base_path</a:t>
            </a:r>
            <a:r>
              <a:rPr dirty="0"/>
              <a:t>=</a:t>
            </a:r>
            <a:r>
              <a:rPr dirty="0">
                <a:solidFill>
                  <a:srgbClr val="067D17"/>
                </a:solidFill>
              </a:rPr>
              <a:t>'./datastore'</a:t>
            </a:r>
            <a:r>
              <a:rPr dirty="0"/>
              <a:t>)</a:t>
            </a:r>
            <a:br>
              <a:rPr dirty="0"/>
            </a:br>
            <a:r>
              <a:rPr dirty="0"/>
              <a:t>    </a:t>
            </a:r>
            <a:r>
              <a:rPr dirty="0" err="1"/>
              <a:t>datastore.write</a:t>
            </a:r>
            <a:r>
              <a:rPr dirty="0"/>
              <a:t>(</a:t>
            </a:r>
            <a:r>
              <a:rPr dirty="0">
                <a:solidFill>
                  <a:srgbClr val="067D17"/>
                </a:solidFill>
              </a:rPr>
              <a:t>'a/</a:t>
            </a:r>
            <a:r>
              <a:rPr dirty="0" err="1">
                <a:solidFill>
                  <a:srgbClr val="067D17"/>
                </a:solidFill>
              </a:rPr>
              <a:t>mydata.bin</a:t>
            </a:r>
            <a:r>
              <a:rPr dirty="0">
                <a:solidFill>
                  <a:srgbClr val="067D17"/>
                </a:solidFill>
              </a:rPr>
              <a:t>'</a:t>
            </a:r>
            <a:r>
              <a:rPr dirty="0"/>
              <a:t>, data)</a:t>
            </a:r>
            <a:br>
              <a:rPr dirty="0"/>
            </a:br>
            <a:br>
              <a:rPr dirty="0"/>
            </a:br>
            <a:r>
              <a:rPr dirty="0"/>
              <a:t>    </a:t>
            </a:r>
            <a:r>
              <a:rPr i="1" dirty="0">
                <a:solidFill>
                  <a:srgbClr val="8C8C8C"/>
                </a:solidFill>
              </a:rPr>
              <a:t># This should pass!</a:t>
            </a:r>
            <a:br>
              <a:rPr i="1" dirty="0">
                <a:solidFill>
                  <a:srgbClr val="8C8C8C"/>
                </a:solidFill>
              </a:rPr>
            </a:br>
            <a:r>
              <a:rPr i="1" dirty="0">
                <a:solidFill>
                  <a:srgbClr val="8C8C8C"/>
                </a:solidFill>
              </a:rPr>
              <a:t>    </a:t>
            </a:r>
            <a:r>
              <a:rPr dirty="0">
                <a:solidFill>
                  <a:srgbClr val="0033B3"/>
                </a:solidFill>
              </a:rPr>
              <a:t>assert </a:t>
            </a:r>
            <a:r>
              <a:rPr dirty="0" err="1"/>
              <a:t>os.path.exists</a:t>
            </a:r>
            <a:r>
              <a:rPr dirty="0"/>
              <a:t>(</a:t>
            </a:r>
            <a:r>
              <a:rPr dirty="0">
                <a:solidFill>
                  <a:srgbClr val="067D17"/>
                </a:solidFill>
              </a:rPr>
              <a:t>'./datastore/a/</a:t>
            </a:r>
            <a:r>
              <a:rPr dirty="0" err="1">
                <a:solidFill>
                  <a:srgbClr val="067D17"/>
                </a:solidFill>
              </a:rPr>
              <a:t>mydata.bin</a:t>
            </a:r>
            <a:r>
              <a:rPr dirty="0">
                <a:solidFill>
                  <a:srgbClr val="067D17"/>
                </a:solidFill>
              </a:rPr>
              <a:t>’</a:t>
            </a:r>
            <a:r>
              <a:rPr dirty="0"/>
              <a:t>)</a:t>
            </a:r>
          </a:p>
        </p:txBody>
      </p:sp>
      <p:sp>
        <p:nvSpPr>
          <p:cNvPr id="187" name="Change this exercise!!!!…"/>
          <p:cNvSpPr/>
          <p:nvPr/>
        </p:nvSpPr>
        <p:spPr>
          <a:xfrm>
            <a:off x="9095209" y="181942"/>
            <a:ext cx="2764279" cy="3569541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C26249"/>
              </a:gs>
              <a:gs pos="50000">
                <a:srgbClr val="BF4611"/>
              </a:gs>
              <a:gs pos="100000">
                <a:srgbClr val="B03B08"/>
              </a:gs>
            </a:gsLst>
            <a:lin ang="5400000"/>
          </a:gradFill>
          <a:ln w="6350">
            <a:solidFill>
              <a:srgbClr val="B74919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>
                <a:solidFill>
                  <a:srgbClr val="FFFFFF"/>
                </a:solidFill>
              </a:defRPr>
            </a:pPr>
            <a:r>
              <a:t>Change this exercise!!!!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endParaRPr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t>Maybe debug a script or maybe even better - a test?</a:t>
            </a:r>
          </a:p>
        </p:txBody>
      </p:sp>
    </p:spTree>
    <p:extLst>
      <p:ext uri="{BB962C8B-B14F-4D97-AF65-F5344CB8AC3E}">
        <p14:creationId xmlns:p14="http://schemas.microsoft.com/office/powerpoint/2010/main" val="415823346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Footer Placeholder 6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200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556" y="3813931"/>
            <a:ext cx="2678944" cy="2678944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Title 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Static checking and linting</a:t>
            </a:r>
          </a:p>
        </p:txBody>
      </p:sp>
      <p:sp>
        <p:nvSpPr>
          <p:cNvPr id="202" name="Content Placeholder 4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One of the problems with debugging in Python is that most bugs only appear when the code executes.</a:t>
            </a:r>
          </a:p>
          <a:p>
            <a:pPr marL="0" indent="0">
              <a:buSzTx/>
              <a:buNone/>
            </a:pPr>
            <a:r>
              <a:rPr dirty="0"/>
              <a:t>“Static checking” tools analyze the code without executing it.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pep8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check that the style of the files is compatible with PEP8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 err="1"/>
              <a:t>pyflakes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look for errors like defined but unused variables, undefined names, etc.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flake8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pep8 and </a:t>
            </a:r>
            <a:r>
              <a:rPr dirty="0" err="1">
                <a:latin typeface="Calibri"/>
                <a:ea typeface="Calibri"/>
                <a:cs typeface="Calibri"/>
                <a:sym typeface="Calibri"/>
              </a:rPr>
              <a:t>pyflakes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 in a single, handy command</a:t>
            </a:r>
          </a:p>
          <a:p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r>
              <a:rPr dirty="0"/>
              <a:t>and also: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yapf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, black, …</a:t>
            </a:r>
          </a:p>
        </p:txBody>
      </p:sp>
      <p:sp>
        <p:nvSpPr>
          <p:cNvPr id="203" name="Date Placeholder 5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04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05" name="Modify this and adapt to not have overlap with organising lecture"/>
          <p:cNvSpPr/>
          <p:nvPr/>
        </p:nvSpPr>
        <p:spPr>
          <a:xfrm>
            <a:off x="9095209" y="181942"/>
            <a:ext cx="2764279" cy="3569541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C26249"/>
              </a:gs>
              <a:gs pos="50000">
                <a:srgbClr val="BF4611"/>
              </a:gs>
              <a:gs pos="100000">
                <a:srgbClr val="B03B08"/>
              </a:gs>
            </a:gsLst>
            <a:lin ang="5400000"/>
          </a:gradFill>
          <a:ln w="6350">
            <a:solidFill>
              <a:srgbClr val="B74919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r>
              <a:t>Modify this and adapt to not have overlap with organising lecture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9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19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358454"/>
            <a:ext cx="10515600" cy="4818509"/>
          </a:xfrm>
          <a:prstGeom prst="rect">
            <a:avLst/>
          </a:prstGeom>
        </p:spPr>
        <p:txBody>
          <a:bodyPr/>
          <a:lstStyle/>
          <a:p>
            <a:r>
              <a:t>Fix the bug in </a:t>
            </a:r>
            <a:r>
              <a:rPr sz="2400">
                <a:latin typeface="Consolas"/>
                <a:ea typeface="Consolas"/>
                <a:cs typeface="Consolas"/>
                <a:sym typeface="Consolas"/>
              </a:rPr>
              <a:t>file_datastore.py</a:t>
            </a:r>
            <a:r>
              <a:t>, using the debugger</a:t>
            </a:r>
          </a:p>
          <a:p>
            <a:r>
              <a:t>Submit a PR for issue #1 in the repository</a:t>
            </a:r>
          </a:p>
        </p:txBody>
      </p:sp>
      <p:sp>
        <p:nvSpPr>
          <p:cNvPr id="19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9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19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5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2926052"/>
            <a:ext cx="6438111" cy="3340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extBox 11"/>
          <p:cNvSpPr txBox="1"/>
          <p:nvPr/>
        </p:nvSpPr>
        <p:spPr>
          <a:xfrm>
            <a:off x="1026161" y="2556721"/>
            <a:ext cx="1872369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dirty="0" err="1"/>
              <a:t>pdb</a:t>
            </a:r>
            <a:r>
              <a:rPr dirty="0"/>
              <a:t> </a:t>
            </a:r>
            <a:r>
              <a:rPr dirty="0" err="1"/>
              <a:t>cheatsheet</a:t>
            </a: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076" y="3933054"/>
            <a:ext cx="2560188" cy="256018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Tools for Debugging</a:t>
            </a:r>
            <a:endParaRPr dirty="0"/>
          </a:p>
        </p:txBody>
      </p:sp>
      <p:sp>
        <p:nvSpPr>
          <p:cNvPr id="134" name="Rectangle 3"/>
          <p:cNvSpPr txBox="1">
            <a:spLocks noGrp="1"/>
          </p:cNvSpPr>
          <p:nvPr>
            <p:ph type="body" idx="1"/>
          </p:nvPr>
        </p:nvSpPr>
        <p:spPr>
          <a:xfrm>
            <a:off x="983431" y="1484783"/>
            <a:ext cx="9169860" cy="4692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Text editor + terminal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pdb</a:t>
            </a:r>
            <a:r>
              <a:rPr lang="en-US" dirty="0">
                <a:sym typeface="Wingdings" pitchFamily="2" charset="2"/>
              </a:rPr>
              <a:t> (Python’s built-in debugger)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 err="1">
                <a:sym typeface="Wingdings" pitchFamily="2" charset="2"/>
              </a:rPr>
              <a:t>VSCode</a:t>
            </a:r>
            <a:r>
              <a:rPr lang="en-US" dirty="0">
                <a:sym typeface="Wingdings" pitchFamily="2" charset="2"/>
              </a:rPr>
              <a:t> (IDE)  </a:t>
            </a:r>
            <a:r>
              <a:rPr lang="en-US" dirty="0" err="1">
                <a:sym typeface="Wingdings" pitchFamily="2" charset="2"/>
              </a:rPr>
              <a:t>VSCode</a:t>
            </a:r>
            <a:r>
              <a:rPr lang="en-US" dirty="0">
                <a:sym typeface="Wingdings" pitchFamily="2" charset="2"/>
              </a:rPr>
              <a:t> built-in debugger</a:t>
            </a:r>
          </a:p>
          <a:p>
            <a:r>
              <a:rPr lang="en-US" dirty="0">
                <a:sym typeface="Wingdings" pitchFamily="2" charset="2"/>
              </a:rPr>
              <a:t>PyCharm (IDE)  PyCharm built-in debugger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 (?) built-in debugger</a:t>
            </a:r>
          </a:p>
          <a:p>
            <a:endParaRPr lang="en-US" dirty="0"/>
          </a:p>
        </p:txBody>
      </p:sp>
      <p:sp>
        <p:nvSpPr>
          <p:cNvPr id="135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36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210092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Footer Placeholder 6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1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2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t>Run </a:t>
            </a:r>
            <a:r>
              <a:rPr>
                <a:latin typeface="Consolas"/>
                <a:ea typeface="Consolas"/>
                <a:cs typeface="Consolas"/>
                <a:sym typeface="Consolas"/>
              </a:rPr>
              <a:t>flake8</a:t>
            </a:r>
            <a:r>
              <a:t> on one the files you edited today</a:t>
            </a:r>
          </a:p>
        </p:txBody>
      </p:sp>
      <p:sp>
        <p:nvSpPr>
          <p:cNvPr id="212" name="Date Placeholder 5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1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pic>
        <p:nvPicPr>
          <p:cNvPr id="21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634" y="3562424"/>
            <a:ext cx="2614540" cy="261454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Rectangle 8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2152</Words>
  <Application>Microsoft Macintosh PowerPoint</Application>
  <PresentationFormat>Breitbild</PresentationFormat>
  <Paragraphs>285</Paragraphs>
  <Slides>21</Slides>
  <Notes>12</Notes>
  <HiddenSlides>8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Consolas</vt:lpstr>
      <vt:lpstr>Courier New</vt:lpstr>
      <vt:lpstr>Wingdings</vt:lpstr>
      <vt:lpstr>Office Theme</vt:lpstr>
      <vt:lpstr>PowerPoint-Präsentation</vt:lpstr>
      <vt:lpstr>The agile development cycle</vt:lpstr>
      <vt:lpstr>What is Debugging?</vt:lpstr>
      <vt:lpstr>pdb, the Python debugger</vt:lpstr>
      <vt:lpstr>Entering the debugger</vt:lpstr>
      <vt:lpstr>Demonstration!</vt:lpstr>
      <vt:lpstr>Hands-on! – Issue #2</vt:lpstr>
      <vt:lpstr>Demonstration!</vt:lpstr>
      <vt:lpstr>Entering the debugger from VSCode</vt:lpstr>
      <vt:lpstr>How to react to a bug</vt:lpstr>
      <vt:lpstr>Where does ”debug” come from</vt:lpstr>
      <vt:lpstr>Up next: Continuous Integration</vt:lpstr>
      <vt:lpstr>PowerPoint-Präsentation</vt:lpstr>
      <vt:lpstr>PowerPoint-Präsentation</vt:lpstr>
      <vt:lpstr>The agile development cycle</vt:lpstr>
      <vt:lpstr>Entering the debugger from Jupyter</vt:lpstr>
      <vt:lpstr>Hands-on!</vt:lpstr>
      <vt:lpstr>Static checking and linting</vt:lpstr>
      <vt:lpstr>Hands-on!</vt:lpstr>
      <vt:lpstr>Tools for Debugging</vt:lpstr>
      <vt:lpstr>Hands-on!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19</cp:revision>
  <dcterms:modified xsi:type="dcterms:W3CDTF">2024-08-27T07:05:08Z</dcterms:modified>
</cp:coreProperties>
</file>