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60" r:id="rId1"/>
  </p:sldMasterIdLst>
  <p:notesMasterIdLst>
    <p:notesMasterId r:id="rId17"/>
  </p:notesMasterIdLst>
  <p:handoutMasterIdLst>
    <p:handoutMasterId r:id="rId18"/>
  </p:handoutMasterIdLst>
  <p:sldIdLst>
    <p:sldId id="514" r:id="rId2"/>
    <p:sldId id="518" r:id="rId3"/>
    <p:sldId id="549" r:id="rId4"/>
    <p:sldId id="521" r:id="rId5"/>
    <p:sldId id="524" r:id="rId6"/>
    <p:sldId id="525" r:id="rId7"/>
    <p:sldId id="522" r:id="rId8"/>
    <p:sldId id="523" r:id="rId9"/>
    <p:sldId id="527" r:id="rId10"/>
    <p:sldId id="526" r:id="rId11"/>
    <p:sldId id="550" r:id="rId12"/>
    <p:sldId id="551" r:id="rId13"/>
    <p:sldId id="532" r:id="rId14"/>
    <p:sldId id="536" r:id="rId15"/>
    <p:sldId id="537" r:id="rId1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BAA15BF6-FE96-3445-86D7-BE737DCC358B}">
          <p14:sldIdLst>
            <p14:sldId id="514"/>
            <p14:sldId id="518"/>
            <p14:sldId id="549"/>
            <p14:sldId id="521"/>
            <p14:sldId id="524"/>
            <p14:sldId id="525"/>
            <p14:sldId id="522"/>
            <p14:sldId id="523"/>
            <p14:sldId id="527"/>
            <p14:sldId id="526"/>
            <p14:sldId id="550"/>
            <p14:sldId id="551"/>
            <p14:sldId id="532"/>
            <p14:sldId id="536"/>
            <p14:sldId id="537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800080"/>
    <a:srgbClr val="0000FF"/>
    <a:srgbClr val="FF0000"/>
    <a:srgbClr val="0E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napVertSplitter="1" vertBarState="minimized" horzBarState="maximized">
    <p:restoredLeft sz="17984" autoAdjust="0"/>
    <p:restoredTop sz="94878" autoAdjust="0"/>
  </p:normalViewPr>
  <p:slideViewPr>
    <p:cSldViewPr>
      <p:cViewPr>
        <p:scale>
          <a:sx n="165" d="100"/>
          <a:sy n="165" d="100"/>
        </p:scale>
        <p:origin x="-80" y="-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63" d="100"/>
        <a:sy n="163" d="100"/>
      </p:scale>
      <p:origin x="0" y="1022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handoutMaster" Target="handoutMasters/handoutMaster1.xml"/><Relationship Id="rId1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AC11AF-147E-0A48-A5B0-8DA858D84551}" type="datetimeFigureOut">
              <a:rPr lang="en-US" smtClean="0"/>
              <a:pPr/>
              <a:t>23/08/17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06F090-DD87-7740-9678-0E1C7887DC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2514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63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9B30722-7DAA-4E93-8206-71F83E27528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34042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TODO:</a:t>
            </a:r>
            <a:r>
              <a:rPr lang="en-US" baseline="0" dirty="0" smtClean="0"/>
              <a:t> can I enforce the signature in a function?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B30722-7DAA-4E93-8206-71F83E275281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771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 hasCustomPrompt="1"/>
          </p:nvPr>
        </p:nvSpPr>
        <p:spPr>
          <a:xfrm>
            <a:off x="1219200" y="2370981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dirty="0" smtClean="0"/>
              <a:t>Software Carpentry, Part II</a:t>
            </a:r>
            <a:endParaRPr kumimoji="0"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3609231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1" name="Rectangle 20"/>
          <p:cNvSpPr/>
          <p:nvPr/>
        </p:nvSpPr>
        <p:spPr>
          <a:xfrm>
            <a:off x="904875" y="2132856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Rectangle 32"/>
          <p:cNvSpPr/>
          <p:nvPr/>
        </p:nvSpPr>
        <p:spPr>
          <a:xfrm>
            <a:off x="914400" y="3533031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Rectangle 21"/>
          <p:cNvSpPr/>
          <p:nvPr/>
        </p:nvSpPr>
        <p:spPr>
          <a:xfrm>
            <a:off x="904875" y="2132856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>
            <a:off x="914400" y="3533031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Pietro Berkes, Oct 2016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Python Best Practices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>
            <a:lvl1pPr>
              <a:lnSpc>
                <a:spcPct val="100000"/>
              </a:lnSpc>
              <a:spcBef>
                <a:spcPts val="1200"/>
              </a:spcBef>
              <a:defRPr sz="2400"/>
            </a:lvl1pPr>
            <a:lvl2pPr>
              <a:defRPr sz="2200"/>
            </a:lvl2pPr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Pietro Berkes, Oct 2016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Python Best Practices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Pietro Berkes, Oct 2016</a:t>
            </a:r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Python Best Practices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Pietro Berkes, Oct 2016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Python Best Practices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Pietro Berkes, Oct 2016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Python Best Practices</a:t>
            </a:r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Pietro Berkes, Oct 2016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Python Best Practices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Pietro Berkes, Oct 2016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Python Best Practices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Pietro Berkes, Oct 2016</a:t>
            </a:r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Python Best Practices</a:t>
            </a:r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Pietro Berkes, Oct 2016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Python Best Practices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AB8C0-1AFE-4AD2-A399-FC2954A1949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Pietro Berkes, Oct 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Python Best Practices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5A131-7E6B-4BFA-A2D4-3B708019D0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Pietro Berkes, Oct 2016</a:t>
            </a:r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Python Best Practices</a:t>
            </a:r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Pietro Berkes, Oct 2016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ct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Python Best Practices</a:t>
            </a: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EF79ADEA-B933-47CC-A4E9-04E6298B917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/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Pietro Berkes, Oct 2016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Python Best Practices</a:t>
            </a:r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95536" y="1628800"/>
            <a:ext cx="82089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>
                <a:latin typeface="+mj-lt"/>
              </a:rPr>
              <a:t>Mocking</a:t>
            </a:r>
          </a:p>
        </p:txBody>
      </p:sp>
    </p:spTree>
    <p:extLst>
      <p:ext uri="{BB962C8B-B14F-4D97-AF65-F5344CB8AC3E}">
        <p14:creationId xmlns:p14="http://schemas.microsoft.com/office/powerpoint/2010/main" val="35469211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Mock objects for testing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i="1" dirty="0"/>
              <a:t>Mock object</a:t>
            </a:r>
            <a:r>
              <a:rPr lang="en-US" dirty="0"/>
              <a:t>: object that mimics the behavior of a real object, but doesn’t actually do much </a:t>
            </a:r>
            <a:endParaRPr lang="en-US" dirty="0" smtClean="0"/>
          </a:p>
          <a:p>
            <a:r>
              <a:rPr lang="en-US" dirty="0" smtClean="0"/>
              <a:t>Main reasons to use mocking:</a:t>
            </a:r>
          </a:p>
          <a:p>
            <a:pPr lvl="1"/>
            <a:r>
              <a:rPr lang="en-US" dirty="0" smtClean="0"/>
              <a:t>Code would have undesired side effect</a:t>
            </a:r>
          </a:p>
          <a:p>
            <a:pPr lvl="2"/>
            <a:r>
              <a:rPr lang="en-US" dirty="0"/>
              <a:t>C</a:t>
            </a:r>
            <a:r>
              <a:rPr lang="en-US" dirty="0" smtClean="0"/>
              <a:t>ommit to central database</a:t>
            </a:r>
          </a:p>
          <a:p>
            <a:pPr lvl="2"/>
            <a:r>
              <a:rPr lang="en-US" dirty="0"/>
              <a:t>P</a:t>
            </a:r>
            <a:r>
              <a:rPr lang="en-US" dirty="0" smtClean="0"/>
              <a:t>ost to Twitter</a:t>
            </a:r>
          </a:p>
          <a:p>
            <a:pPr lvl="2"/>
            <a:r>
              <a:rPr lang="en-US" dirty="0"/>
              <a:t>Take a very long time to complete</a:t>
            </a:r>
            <a:endParaRPr lang="en-US" dirty="0" smtClean="0"/>
          </a:p>
          <a:p>
            <a:pPr lvl="1"/>
            <a:r>
              <a:rPr lang="en-US" dirty="0"/>
              <a:t>Results depends on things we don’t control</a:t>
            </a:r>
            <a:endParaRPr lang="en-US" dirty="0" smtClean="0"/>
          </a:p>
          <a:p>
            <a:pPr lvl="2"/>
            <a:r>
              <a:rPr lang="en-US" dirty="0"/>
              <a:t>E.g. c</a:t>
            </a:r>
            <a:r>
              <a:rPr lang="en-US" dirty="0" smtClean="0"/>
              <a:t>urrent time, or temperature</a:t>
            </a:r>
          </a:p>
          <a:p>
            <a:r>
              <a:rPr lang="en-US" dirty="0"/>
              <a:t>Python3 ships with a </a:t>
            </a:r>
            <a:r>
              <a:rPr lang="en-US" dirty="0">
                <a:latin typeface="Courier New"/>
                <a:cs typeface="Courier New"/>
              </a:rPr>
              <a:t>unittest.mock</a:t>
            </a:r>
            <a:r>
              <a:rPr lang="en-US" dirty="0"/>
              <a:t> package, on Python2 you need to </a:t>
            </a:r>
            <a:r>
              <a:rPr lang="en-US" dirty="0">
                <a:latin typeface="Courier New"/>
                <a:cs typeface="Courier New"/>
              </a:rPr>
              <a:t>pip install mock</a:t>
            </a:r>
            <a:endParaRPr lang="en-US" dirty="0" smtClean="0">
              <a:latin typeface="Courier New"/>
              <a:cs typeface="Courier New"/>
            </a:endParaRPr>
          </a:p>
          <a:p>
            <a:pPr marL="594360" lvl="2" indent="0">
              <a:buNone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Pietro Berkes, Oct 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Python Best Practices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6672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Example: how do we test this function?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  <a:t>report_template = </a:t>
            </a:r>
            <a:r>
              <a:rPr lang="en-US" sz="1400">
                <a:solidFill>
                  <a:srgbClr val="8B2252"/>
                </a:solidFill>
                <a:effectLst/>
                <a:latin typeface="Courier New"/>
                <a:cs typeface="Courier New"/>
              </a:rPr>
              <a:t>"""</a:t>
            </a:r>
            <a:br>
              <a:rPr lang="en-US" sz="1400">
                <a:solidFill>
                  <a:srgbClr val="8B2252"/>
                </a:solidFill>
                <a:effectLst/>
                <a:latin typeface="Courier New"/>
                <a:cs typeface="Courier New"/>
              </a:rPr>
            </a:br>
            <a:r>
              <a:rPr lang="en-US" sz="1400">
                <a:solidFill>
                  <a:srgbClr val="8B2252"/>
                </a:solidFill>
                <a:effectLst/>
                <a:latin typeface="Courier New"/>
                <a:cs typeface="Courier New"/>
              </a:rPr>
              <a:t>Report</a:t>
            </a:r>
            <a:br>
              <a:rPr lang="en-US" sz="1400">
                <a:solidFill>
                  <a:srgbClr val="8B2252"/>
                </a:solidFill>
                <a:effectLst/>
                <a:latin typeface="Courier New"/>
                <a:cs typeface="Courier New"/>
              </a:rPr>
            </a:br>
            <a:r>
              <a:rPr lang="en-US" sz="1400">
                <a:solidFill>
                  <a:srgbClr val="8B2252"/>
                </a:solidFill>
                <a:effectLst/>
                <a:latin typeface="Courier New"/>
                <a:cs typeface="Courier New"/>
              </a:rPr>
              <a:t>======</a:t>
            </a:r>
            <a:br>
              <a:rPr lang="en-US" sz="1400">
                <a:solidFill>
                  <a:srgbClr val="8B2252"/>
                </a:solidFill>
                <a:effectLst/>
                <a:latin typeface="Courier New"/>
                <a:cs typeface="Courier New"/>
              </a:rPr>
            </a:br>
            <a:r>
              <a:rPr lang="en-US" sz="1400">
                <a:solidFill>
                  <a:srgbClr val="8B2252"/>
                </a:solidFill>
                <a:effectLst/>
                <a:latin typeface="Courier New"/>
                <a:cs typeface="Courier New"/>
              </a:rPr>
              <a:t/>
            </a:r>
            <a:br>
              <a:rPr lang="en-US" sz="1400">
                <a:solidFill>
                  <a:srgbClr val="8B2252"/>
                </a:solidFill>
                <a:effectLst/>
                <a:latin typeface="Courier New"/>
                <a:cs typeface="Courier New"/>
              </a:rPr>
            </a:br>
            <a:r>
              <a:rPr lang="en-US" sz="1400">
                <a:solidFill>
                  <a:srgbClr val="8B2252"/>
                </a:solidFill>
                <a:effectLst/>
                <a:latin typeface="Courier New"/>
                <a:cs typeface="Courier New"/>
              </a:rPr>
              <a:t>The experiment was a {judgment}!</a:t>
            </a:r>
            <a:br>
              <a:rPr lang="en-US" sz="1400">
                <a:solidFill>
                  <a:srgbClr val="8B2252"/>
                </a:solidFill>
                <a:effectLst/>
                <a:latin typeface="Courier New"/>
                <a:cs typeface="Courier New"/>
              </a:rPr>
            </a:br>
            <a:r>
              <a:rPr lang="en-US" sz="1400">
                <a:solidFill>
                  <a:srgbClr val="8B2252"/>
                </a:solidFill>
                <a:effectLst/>
                <a:latin typeface="Courier New"/>
                <a:cs typeface="Courier New"/>
              </a:rPr>
              <a:t>Let's do this again, with a bigger budget.</a:t>
            </a:r>
            <a:br>
              <a:rPr lang="en-US" sz="1400">
                <a:solidFill>
                  <a:srgbClr val="8B2252"/>
                </a:solidFill>
                <a:effectLst/>
                <a:latin typeface="Courier New"/>
                <a:cs typeface="Courier New"/>
              </a:rPr>
            </a:br>
            <a:r>
              <a:rPr lang="en-US" sz="1400">
                <a:solidFill>
                  <a:srgbClr val="8B2252"/>
                </a:solidFill>
                <a:effectLst/>
                <a:latin typeface="Courier New"/>
                <a:cs typeface="Courier New"/>
              </a:rPr>
              <a:t>"""</a:t>
            </a:r>
            <a: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  <a:t/>
            </a:r>
            <a:b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</a:br>
            <a: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  <a:t/>
            </a:r>
            <a:b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</a:br>
            <a:r>
              <a:rPr lang="en-US" sz="1400">
                <a:solidFill>
                  <a:srgbClr val="7F007F"/>
                </a:solidFill>
                <a:effectLst/>
                <a:latin typeface="Courier New"/>
                <a:cs typeface="Courier New"/>
              </a:rPr>
              <a:t>def</a:t>
            </a:r>
            <a: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  <a:t> </a:t>
            </a:r>
            <a:r>
              <a:rPr lang="en-US" sz="1400">
                <a:solidFill>
                  <a:srgbClr val="0000FF"/>
                </a:solidFill>
                <a:effectLst/>
                <a:latin typeface="Courier New"/>
                <a:cs typeface="Courier New"/>
              </a:rPr>
              <a:t>send_report</a:t>
            </a:r>
            <a: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  <a:t>(result, smtp):</a:t>
            </a:r>
            <a:b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</a:br>
            <a: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  <a:t>    </a:t>
            </a:r>
            <a:r>
              <a:rPr lang="en-US" sz="1400">
                <a:solidFill>
                  <a:srgbClr val="7F007F"/>
                </a:solidFill>
                <a:effectLst/>
                <a:latin typeface="Courier New"/>
                <a:cs typeface="Courier New"/>
              </a:rPr>
              <a:t>if</a:t>
            </a:r>
            <a: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  <a:t> result &gt; 0.5:</a:t>
            </a:r>
            <a:b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</a:br>
            <a: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  <a:t>        judgment = </a:t>
            </a:r>
            <a:r>
              <a:rPr lang="en-US" sz="1400">
                <a:solidFill>
                  <a:srgbClr val="8B2252"/>
                </a:solidFill>
                <a:effectLst/>
                <a:latin typeface="Courier New"/>
                <a:cs typeface="Courier New"/>
              </a:rPr>
              <a:t>'big success'</a:t>
            </a:r>
            <a: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  <a:t/>
            </a:r>
            <a:b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</a:br>
            <a: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  <a:t>    </a:t>
            </a:r>
            <a:r>
              <a:rPr lang="en-US" sz="1400">
                <a:solidFill>
                  <a:srgbClr val="7F007F"/>
                </a:solidFill>
                <a:effectLst/>
                <a:latin typeface="Courier New"/>
                <a:cs typeface="Courier New"/>
              </a:rPr>
              <a:t>else:</a:t>
            </a:r>
            <a: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  <a:t/>
            </a:r>
            <a:b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</a:br>
            <a: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  <a:t>        judgment = </a:t>
            </a:r>
            <a:r>
              <a:rPr lang="en-US" sz="1400">
                <a:solidFill>
                  <a:srgbClr val="8B2252"/>
                </a:solidFill>
                <a:effectLst/>
                <a:latin typeface="Courier New"/>
                <a:cs typeface="Courier New"/>
              </a:rPr>
              <a:t>'total failure'</a:t>
            </a:r>
            <a: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  <a:t/>
            </a:r>
            <a:b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</a:br>
            <a: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  <a:t>    report = report_template.format(judgment=judgment)</a:t>
            </a:r>
            <a:b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</a:br>
            <a: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  <a:t/>
            </a:r>
            <a:b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</a:br>
            <a: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  <a:t>    smtp.send_message(</a:t>
            </a:r>
            <a:b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</a:br>
            <a: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  <a:t>        report,</a:t>
            </a:r>
            <a:b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</a:br>
            <a: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  <a:t>        from_addr=</a:t>
            </a:r>
            <a:r>
              <a:rPr lang="en-US" sz="1400">
                <a:solidFill>
                  <a:srgbClr val="8B2252"/>
                </a:solidFill>
                <a:effectLst/>
                <a:latin typeface="Courier New"/>
                <a:cs typeface="Courier New"/>
              </a:rPr>
              <a:t>'pony@magicpony.com'</a:t>
            </a:r>
            <a: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  <a:t>,</a:t>
            </a:r>
            <a:b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</a:br>
            <a: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  <a:t>        to_addrs=[</a:t>
            </a:r>
            <a:r>
              <a:rPr lang="en-US" sz="1400">
                <a:solidFill>
                  <a:srgbClr val="8B2252"/>
                </a:solidFill>
                <a:effectLst/>
                <a:latin typeface="Courier New"/>
                <a:cs typeface="Courier New"/>
              </a:rPr>
              <a:t>'ferenc@magicpony.com'</a:t>
            </a:r>
            <a: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  <a:t>],</a:t>
            </a:r>
            <a:b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</a:br>
            <a: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  <a:t>    )</a:t>
            </a:r>
            <a:b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</a:br>
            <a:endParaRPr lang="en-US" sz="1400">
              <a:solidFill>
                <a:srgbClr val="000000"/>
              </a:solidFill>
              <a:effectLst/>
              <a:latin typeface="Courier New"/>
              <a:cs typeface="Courier New"/>
            </a:endParaRPr>
          </a:p>
          <a:p>
            <a:endParaRPr lang="en-US">
              <a:latin typeface="Courier New"/>
              <a:cs typeface="Courier New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Pietro Berkes, Oct 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Python Best Practices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4554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Mock object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Python Best Practices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457200" y="1196752"/>
            <a:ext cx="8229600" cy="4960208"/>
          </a:xfrm>
        </p:spPr>
        <p:txBody>
          <a:bodyPr>
            <a:normAutofit/>
          </a:bodyPr>
          <a:lstStyle/>
          <a:p>
            <a:r>
              <a:rPr lang="en-US" dirty="0" smtClean="0"/>
              <a:t>The superstar of the library, </a:t>
            </a:r>
            <a:r>
              <a:rPr lang="en-US" dirty="0" smtClean="0">
                <a:latin typeface="Courier New"/>
                <a:cs typeface="Courier New"/>
              </a:rPr>
              <a:t>Mock</a:t>
            </a:r>
            <a:r>
              <a:rPr lang="en-US" dirty="0" smtClean="0"/>
              <a:t>, </a:t>
            </a:r>
            <a:r>
              <a:rPr lang="en-US" dirty="0"/>
              <a:t>absorbs </a:t>
            </a:r>
            <a:r>
              <a:rPr lang="en-US" dirty="0" smtClean="0"/>
              <a:t>everything you throw at it:</a:t>
            </a:r>
          </a:p>
          <a:p>
            <a:pPr marL="457200" lvl="1" indent="0">
              <a:buNone/>
            </a:pPr>
            <a:endParaRPr lang="en-US" sz="1800" dirty="0" smtClean="0">
              <a:solidFill>
                <a:srgbClr val="66CC66"/>
              </a:solidFill>
              <a:latin typeface="Courier New"/>
              <a:cs typeface="Courier New"/>
            </a:endParaRPr>
          </a:p>
          <a:p>
            <a:pPr marL="457200" lvl="1" indent="0">
              <a:buNone/>
            </a:pPr>
            <a:r>
              <a:rPr lang="en-US" sz="1800" dirty="0" smtClean="0">
                <a:solidFill>
                  <a:srgbClr val="66CC66"/>
                </a:solidFill>
                <a:latin typeface="Courier New"/>
                <a:cs typeface="Courier New"/>
              </a:rPr>
              <a:t>&gt;</a:t>
            </a:r>
            <a:r>
              <a:rPr lang="en-US" sz="1800" dirty="0">
                <a:solidFill>
                  <a:srgbClr val="66CC66"/>
                </a:solidFill>
                <a:latin typeface="Courier New"/>
                <a:cs typeface="Courier New"/>
              </a:rPr>
              <a:t>&gt;&gt;</a:t>
            </a:r>
            <a:r>
              <a:rPr lang="en-US" sz="1800" dirty="0">
                <a:latin typeface="Courier New"/>
                <a:cs typeface="Courier New"/>
              </a:rPr>
              <a:t> </a:t>
            </a:r>
            <a:r>
              <a:rPr lang="en-US" sz="1800" b="1" dirty="0">
                <a:solidFill>
                  <a:srgbClr val="FF7700"/>
                </a:solidFill>
                <a:latin typeface="Courier New"/>
                <a:cs typeface="Courier New"/>
              </a:rPr>
              <a:t>from</a:t>
            </a:r>
            <a:r>
              <a:rPr lang="en-US" sz="1800" dirty="0">
                <a:latin typeface="Courier New"/>
                <a:cs typeface="Courier New"/>
              </a:rPr>
              <a:t> unittest.mock </a:t>
            </a:r>
            <a:r>
              <a:rPr lang="en-US" sz="1800" b="1" dirty="0">
                <a:solidFill>
                  <a:srgbClr val="FF7700"/>
                </a:solidFill>
                <a:latin typeface="Courier New"/>
                <a:cs typeface="Courier New"/>
              </a:rPr>
              <a:t>import</a:t>
            </a:r>
            <a:r>
              <a:rPr lang="en-US" sz="1800" dirty="0">
                <a:latin typeface="Courier New"/>
                <a:cs typeface="Courier New"/>
              </a:rPr>
              <a:t> Mock</a:t>
            </a:r>
            <a:br>
              <a:rPr lang="en-US" sz="1800" dirty="0">
                <a:latin typeface="Courier New"/>
                <a:cs typeface="Courier New"/>
              </a:rPr>
            </a:br>
            <a:r>
              <a:rPr lang="en-US" sz="1800" dirty="0">
                <a:solidFill>
                  <a:srgbClr val="66CC66"/>
                </a:solidFill>
                <a:latin typeface="Courier New"/>
                <a:cs typeface="Courier New"/>
              </a:rPr>
              <a:t>&gt;&gt;&gt;</a:t>
            </a:r>
            <a:r>
              <a:rPr lang="en-US" sz="1800" dirty="0">
                <a:latin typeface="Courier New"/>
                <a:cs typeface="Courier New"/>
              </a:rPr>
              <a:t> mock = Mock</a:t>
            </a:r>
            <a:r>
              <a:rPr lang="en-US" sz="1800" dirty="0">
                <a:solidFill>
                  <a:srgbClr val="000000"/>
                </a:solidFill>
                <a:latin typeface="Courier New"/>
                <a:cs typeface="Courier New"/>
              </a:rPr>
              <a:t>()</a:t>
            </a:r>
            <a:r>
              <a:rPr lang="en-US" sz="1800" dirty="0">
                <a:latin typeface="Courier New"/>
                <a:cs typeface="Courier New"/>
              </a:rPr>
              <a:t/>
            </a:r>
            <a:br>
              <a:rPr lang="en-US" sz="1800" dirty="0">
                <a:latin typeface="Courier New"/>
                <a:cs typeface="Courier New"/>
              </a:rPr>
            </a:br>
            <a:r>
              <a:rPr lang="en-US" sz="1800" dirty="0">
                <a:latin typeface="Courier New"/>
                <a:cs typeface="Courier New"/>
              </a:rPr>
              <a:t> </a:t>
            </a:r>
            <a:br>
              <a:rPr lang="en-US" sz="1800" dirty="0">
                <a:latin typeface="Courier New"/>
                <a:cs typeface="Courier New"/>
              </a:rPr>
            </a:br>
            <a:r>
              <a:rPr lang="en-US" sz="1800" dirty="0">
                <a:solidFill>
                  <a:srgbClr val="66CC66"/>
                </a:solidFill>
                <a:latin typeface="Courier New"/>
                <a:cs typeface="Courier New"/>
              </a:rPr>
              <a:t>&gt;&gt;&gt;</a:t>
            </a:r>
            <a:r>
              <a:rPr lang="en-US" sz="1800" dirty="0">
                <a:latin typeface="Courier New"/>
                <a:cs typeface="Courier New"/>
              </a:rPr>
              <a:t> </a:t>
            </a:r>
            <a:r>
              <a:rPr lang="en-US" sz="1800" b="1" dirty="0">
                <a:solidFill>
                  <a:srgbClr val="FF7700"/>
                </a:solidFill>
                <a:latin typeface="Courier New"/>
                <a:cs typeface="Courier New"/>
              </a:rPr>
              <a:t>print</a:t>
            </a:r>
            <a:r>
              <a:rPr lang="en-US" sz="1800" dirty="0">
                <a:latin typeface="Courier New"/>
                <a:cs typeface="Courier New"/>
              </a:rPr>
              <a:t> </a:t>
            </a:r>
            <a:r>
              <a:rPr lang="en-US" sz="1800" dirty="0" err="1">
                <a:latin typeface="Courier New"/>
                <a:cs typeface="Courier New"/>
              </a:rPr>
              <a:t>mock.</a:t>
            </a:r>
            <a:r>
              <a:rPr lang="en-US" sz="1800" dirty="0" err="1">
                <a:solidFill>
                  <a:srgbClr val="000000"/>
                </a:solidFill>
                <a:latin typeface="Courier New"/>
                <a:cs typeface="Courier New"/>
              </a:rPr>
              <a:t>x</a:t>
            </a:r>
            <a:r>
              <a:rPr lang="en-US" sz="1800" dirty="0">
                <a:latin typeface="Courier New"/>
                <a:cs typeface="Courier New"/>
              </a:rPr>
              <a:t/>
            </a:r>
            <a:br>
              <a:rPr lang="en-US" sz="1800" dirty="0">
                <a:latin typeface="Courier New"/>
                <a:cs typeface="Courier New"/>
              </a:rPr>
            </a:br>
            <a:r>
              <a:rPr lang="en-US" sz="1800" dirty="0">
                <a:solidFill>
                  <a:srgbClr val="66CC66"/>
                </a:solidFill>
                <a:latin typeface="Courier New"/>
                <a:cs typeface="Courier New"/>
              </a:rPr>
              <a:t>&lt;</a:t>
            </a:r>
            <a:r>
              <a:rPr lang="en-US" sz="1800" dirty="0">
                <a:latin typeface="Courier New"/>
                <a:cs typeface="Courier New"/>
              </a:rPr>
              <a:t>Mock name=</a:t>
            </a:r>
            <a:r>
              <a:rPr lang="en-US" sz="1800" dirty="0">
                <a:solidFill>
                  <a:srgbClr val="483D8B"/>
                </a:solidFill>
                <a:latin typeface="Courier New"/>
                <a:cs typeface="Courier New"/>
              </a:rPr>
              <a:t>'</a:t>
            </a:r>
            <a:r>
              <a:rPr lang="en-US" sz="1800" dirty="0" err="1">
                <a:solidFill>
                  <a:srgbClr val="483D8B"/>
                </a:solidFill>
                <a:latin typeface="Courier New"/>
                <a:cs typeface="Courier New"/>
              </a:rPr>
              <a:t>mock.x</a:t>
            </a:r>
            <a:r>
              <a:rPr lang="en-US" sz="1800" dirty="0">
                <a:solidFill>
                  <a:srgbClr val="483D8B"/>
                </a:solidFill>
                <a:latin typeface="Courier New"/>
                <a:cs typeface="Courier New"/>
              </a:rPr>
              <a:t>'</a:t>
            </a:r>
            <a:r>
              <a:rPr lang="en-US" sz="1800" dirty="0">
                <a:latin typeface="Courier New"/>
                <a:cs typeface="Courier New"/>
              </a:rPr>
              <a:t> </a:t>
            </a:r>
            <a:r>
              <a:rPr lang="en-US" sz="1800" dirty="0">
                <a:solidFill>
                  <a:srgbClr val="008000"/>
                </a:solidFill>
                <a:latin typeface="Courier New"/>
                <a:cs typeface="Courier New"/>
              </a:rPr>
              <a:t>id</a:t>
            </a:r>
            <a:r>
              <a:rPr lang="en-US" sz="1800" dirty="0">
                <a:latin typeface="Courier New"/>
                <a:cs typeface="Courier New"/>
              </a:rPr>
              <a:t>=</a:t>
            </a:r>
            <a:r>
              <a:rPr lang="en-US" sz="1800" dirty="0">
                <a:solidFill>
                  <a:srgbClr val="483D8B"/>
                </a:solidFill>
                <a:latin typeface="Courier New"/>
                <a:cs typeface="Courier New"/>
              </a:rPr>
              <a:t>'24379952'</a:t>
            </a:r>
            <a:r>
              <a:rPr lang="en-US" sz="1800" dirty="0">
                <a:solidFill>
                  <a:srgbClr val="66CC66"/>
                </a:solidFill>
                <a:latin typeface="Courier New"/>
                <a:cs typeface="Courier New"/>
              </a:rPr>
              <a:t>&gt;</a:t>
            </a:r>
            <a:r>
              <a:rPr lang="en-US" sz="1800" dirty="0">
                <a:latin typeface="Courier New"/>
                <a:cs typeface="Courier New"/>
              </a:rPr>
              <a:t/>
            </a:r>
            <a:br>
              <a:rPr lang="en-US" sz="1800" dirty="0">
                <a:latin typeface="Courier New"/>
                <a:cs typeface="Courier New"/>
              </a:rPr>
            </a:br>
            <a:r>
              <a:rPr lang="en-US" sz="1800" dirty="0">
                <a:solidFill>
                  <a:srgbClr val="66CC66"/>
                </a:solidFill>
                <a:latin typeface="Courier New"/>
                <a:cs typeface="Courier New"/>
              </a:rPr>
              <a:t>&gt;&gt;&gt;</a:t>
            </a:r>
            <a:r>
              <a:rPr lang="en-US" sz="1800" dirty="0">
                <a:latin typeface="Courier New"/>
                <a:cs typeface="Courier New"/>
              </a:rPr>
              <a:t> </a:t>
            </a:r>
            <a:r>
              <a:rPr lang="en-US" sz="1800" dirty="0" err="1">
                <a:latin typeface="Courier New"/>
                <a:cs typeface="Courier New"/>
              </a:rPr>
              <a:t>mock.</a:t>
            </a:r>
            <a:r>
              <a:rPr lang="en-US" sz="1800" dirty="0" err="1">
                <a:solidFill>
                  <a:srgbClr val="000000"/>
                </a:solidFill>
                <a:latin typeface="Courier New"/>
                <a:cs typeface="Courier New"/>
              </a:rPr>
              <a:t>x</a:t>
            </a:r>
            <a:r>
              <a:rPr lang="en-US" sz="1800" dirty="0">
                <a:latin typeface="Courier New"/>
                <a:cs typeface="Courier New"/>
              </a:rPr>
              <a:t> = </a:t>
            </a:r>
            <a:r>
              <a:rPr lang="en-US" sz="1800" dirty="0">
                <a:solidFill>
                  <a:srgbClr val="FF4500"/>
                </a:solidFill>
                <a:latin typeface="Courier New"/>
                <a:cs typeface="Courier New"/>
              </a:rPr>
              <a:t>3</a:t>
            </a:r>
            <a:r>
              <a:rPr lang="en-US" sz="1800" dirty="0">
                <a:latin typeface="Courier New"/>
                <a:cs typeface="Courier New"/>
              </a:rPr>
              <a:t/>
            </a:r>
            <a:br>
              <a:rPr lang="en-US" sz="1800" dirty="0">
                <a:latin typeface="Courier New"/>
                <a:cs typeface="Courier New"/>
              </a:rPr>
            </a:br>
            <a:r>
              <a:rPr lang="en-US" sz="1800" dirty="0">
                <a:solidFill>
                  <a:srgbClr val="66CC66"/>
                </a:solidFill>
                <a:latin typeface="Courier New"/>
                <a:cs typeface="Courier New"/>
              </a:rPr>
              <a:t>&gt;&gt;&gt;</a:t>
            </a:r>
            <a:r>
              <a:rPr lang="en-US" sz="1800" dirty="0">
                <a:latin typeface="Courier New"/>
                <a:cs typeface="Courier New"/>
              </a:rPr>
              <a:t> </a:t>
            </a:r>
            <a:r>
              <a:rPr lang="en-US" sz="1800" b="1" dirty="0">
                <a:solidFill>
                  <a:srgbClr val="FF7700"/>
                </a:solidFill>
                <a:latin typeface="Courier New"/>
                <a:cs typeface="Courier New"/>
              </a:rPr>
              <a:t>print</a:t>
            </a:r>
            <a:r>
              <a:rPr lang="en-US" sz="1800" dirty="0">
                <a:latin typeface="Courier New"/>
                <a:cs typeface="Courier New"/>
              </a:rPr>
              <a:t> </a:t>
            </a:r>
            <a:r>
              <a:rPr lang="en-US" sz="1800" dirty="0" err="1">
                <a:latin typeface="Courier New"/>
                <a:cs typeface="Courier New"/>
              </a:rPr>
              <a:t>mock.</a:t>
            </a:r>
            <a:r>
              <a:rPr lang="en-US" sz="1800" dirty="0" err="1">
                <a:solidFill>
                  <a:srgbClr val="000000"/>
                </a:solidFill>
                <a:latin typeface="Courier New"/>
                <a:cs typeface="Courier New"/>
              </a:rPr>
              <a:t>x</a:t>
            </a:r>
            <a:r>
              <a:rPr lang="en-US" sz="1800" dirty="0">
                <a:latin typeface="Courier New"/>
                <a:cs typeface="Courier New"/>
              </a:rPr>
              <a:t/>
            </a:r>
            <a:br>
              <a:rPr lang="en-US" sz="1800" dirty="0">
                <a:latin typeface="Courier New"/>
                <a:cs typeface="Courier New"/>
              </a:rPr>
            </a:br>
            <a:r>
              <a:rPr lang="en-US" sz="1800" dirty="0">
                <a:solidFill>
                  <a:srgbClr val="FF4500"/>
                </a:solidFill>
                <a:latin typeface="Courier New"/>
                <a:cs typeface="Courier New"/>
              </a:rPr>
              <a:t>3</a:t>
            </a:r>
            <a:r>
              <a:rPr lang="en-US" sz="1800" dirty="0">
                <a:latin typeface="Courier New"/>
                <a:cs typeface="Courier New"/>
              </a:rPr>
              <a:t/>
            </a:r>
            <a:br>
              <a:rPr lang="en-US" sz="1800" dirty="0">
                <a:latin typeface="Courier New"/>
                <a:cs typeface="Courier New"/>
              </a:rPr>
            </a:br>
            <a:r>
              <a:rPr lang="en-US" sz="1800" dirty="0">
                <a:latin typeface="Courier New"/>
                <a:cs typeface="Courier New"/>
              </a:rPr>
              <a:t> </a:t>
            </a:r>
            <a:br>
              <a:rPr lang="en-US" sz="1800" dirty="0">
                <a:latin typeface="Courier New"/>
                <a:cs typeface="Courier New"/>
              </a:rPr>
            </a:br>
            <a:r>
              <a:rPr lang="en-US" sz="1800" dirty="0">
                <a:solidFill>
                  <a:srgbClr val="66CC66"/>
                </a:solidFill>
                <a:latin typeface="Courier New"/>
                <a:cs typeface="Courier New"/>
              </a:rPr>
              <a:t>&gt;&gt;&gt;</a:t>
            </a:r>
            <a:r>
              <a:rPr lang="en-US" sz="1800" dirty="0">
                <a:latin typeface="Courier New"/>
                <a:cs typeface="Courier New"/>
              </a:rPr>
              <a:t> </a:t>
            </a:r>
            <a:r>
              <a:rPr lang="en-US" sz="1800" dirty="0" err="1">
                <a:latin typeface="Courier New"/>
                <a:cs typeface="Courier New"/>
              </a:rPr>
              <a:t>mock.</a:t>
            </a:r>
            <a:r>
              <a:rPr lang="en-US" sz="1800" dirty="0" err="1">
                <a:solidFill>
                  <a:srgbClr val="000000"/>
                </a:solidFill>
                <a:latin typeface="Courier New"/>
                <a:cs typeface="Courier New"/>
              </a:rPr>
              <a:t>whatever</a:t>
            </a:r>
            <a:r>
              <a:rPr lang="en-US" sz="1800" dirty="0">
                <a:solidFill>
                  <a:srgbClr val="000000"/>
                </a:solidFill>
                <a:latin typeface="Courier New"/>
                <a:cs typeface="Courier New"/>
              </a:rPr>
              <a:t>(</a:t>
            </a:r>
            <a:r>
              <a:rPr lang="en-US" sz="1800" dirty="0">
                <a:solidFill>
                  <a:srgbClr val="FF4500"/>
                </a:solidFill>
                <a:latin typeface="Courier New"/>
                <a:cs typeface="Courier New"/>
              </a:rPr>
              <a:t>3</a:t>
            </a:r>
            <a:r>
              <a:rPr lang="en-US" sz="1800" dirty="0">
                <a:latin typeface="Courier New"/>
                <a:cs typeface="Courier New"/>
              </a:rPr>
              <a:t>, key=</a:t>
            </a:r>
            <a:r>
              <a:rPr lang="en-US" sz="1800" dirty="0">
                <a:solidFill>
                  <a:srgbClr val="FF4500"/>
                </a:solidFill>
                <a:latin typeface="Courier New"/>
                <a:cs typeface="Courier New"/>
              </a:rPr>
              <a:t>2</a:t>
            </a:r>
            <a:r>
              <a:rPr lang="en-US" sz="1800" dirty="0">
                <a:solidFill>
                  <a:srgbClr val="000000"/>
                </a:solidFill>
                <a:latin typeface="Courier New"/>
                <a:cs typeface="Courier New"/>
              </a:rPr>
              <a:t>)</a:t>
            </a:r>
            <a:r>
              <a:rPr lang="en-US" sz="1800" dirty="0">
                <a:latin typeface="Courier New"/>
                <a:cs typeface="Courier New"/>
              </a:rPr>
              <a:t/>
            </a:r>
            <a:br>
              <a:rPr lang="en-US" sz="1800" dirty="0">
                <a:latin typeface="Courier New"/>
                <a:cs typeface="Courier New"/>
              </a:rPr>
            </a:br>
            <a:r>
              <a:rPr lang="en-US" sz="1800" dirty="0">
                <a:solidFill>
                  <a:srgbClr val="66CC66"/>
                </a:solidFill>
                <a:latin typeface="Courier New"/>
                <a:cs typeface="Courier New"/>
              </a:rPr>
              <a:t>&lt;</a:t>
            </a:r>
            <a:r>
              <a:rPr lang="en-US" sz="1800" dirty="0">
                <a:latin typeface="Courier New"/>
                <a:cs typeface="Courier New"/>
              </a:rPr>
              <a:t>Mock name=</a:t>
            </a:r>
            <a:r>
              <a:rPr lang="en-US" sz="1800" dirty="0">
                <a:solidFill>
                  <a:srgbClr val="483D8B"/>
                </a:solidFill>
                <a:latin typeface="Courier New"/>
                <a:cs typeface="Courier New"/>
              </a:rPr>
              <a:t>'</a:t>
            </a:r>
            <a:r>
              <a:rPr lang="en-US" sz="1800" dirty="0" err="1">
                <a:solidFill>
                  <a:srgbClr val="483D8B"/>
                </a:solidFill>
                <a:latin typeface="Courier New"/>
                <a:cs typeface="Courier New"/>
              </a:rPr>
              <a:t>mock.whatever</a:t>
            </a:r>
            <a:r>
              <a:rPr lang="en-US" sz="1800" dirty="0">
                <a:solidFill>
                  <a:srgbClr val="483D8B"/>
                </a:solidFill>
                <a:latin typeface="Courier New"/>
                <a:cs typeface="Courier New"/>
              </a:rPr>
              <a:t>()'</a:t>
            </a:r>
            <a:r>
              <a:rPr lang="en-US" sz="1800" dirty="0">
                <a:latin typeface="Courier New"/>
                <a:cs typeface="Courier New"/>
              </a:rPr>
              <a:t> </a:t>
            </a:r>
            <a:r>
              <a:rPr lang="en-US" sz="1800" dirty="0">
                <a:solidFill>
                  <a:srgbClr val="008000"/>
                </a:solidFill>
                <a:latin typeface="Courier New"/>
                <a:cs typeface="Courier New"/>
              </a:rPr>
              <a:t>id</a:t>
            </a:r>
            <a:r>
              <a:rPr lang="en-US" sz="1800" dirty="0">
                <a:latin typeface="Courier New"/>
                <a:cs typeface="Courier New"/>
              </a:rPr>
              <a:t>=</a:t>
            </a:r>
            <a:r>
              <a:rPr lang="en-US" sz="1800" dirty="0">
                <a:solidFill>
                  <a:srgbClr val="483D8B"/>
                </a:solidFill>
                <a:latin typeface="Courier New"/>
                <a:cs typeface="Courier New"/>
              </a:rPr>
              <a:t>'24470128'</a:t>
            </a:r>
            <a:r>
              <a:rPr lang="en-US" sz="1800" dirty="0">
                <a:solidFill>
                  <a:srgbClr val="66CC66"/>
                </a:solidFill>
                <a:latin typeface="Courier New"/>
                <a:cs typeface="Courier New"/>
              </a:rPr>
              <a:t>&gt;</a:t>
            </a:r>
            <a:r>
              <a:rPr lang="en-US" sz="1800" dirty="0" smtClean="0">
                <a:latin typeface="Courier New"/>
                <a:cs typeface="Courier New"/>
              </a:rPr>
              <a:t/>
            </a:r>
            <a:br>
              <a:rPr lang="en-US" sz="1800" dirty="0" smtClean="0">
                <a:latin typeface="Courier New"/>
                <a:cs typeface="Courier New"/>
              </a:rPr>
            </a:br>
            <a:endParaRPr lang="en-US" dirty="0">
              <a:latin typeface="Courier New"/>
              <a:cs typeface="Courier New"/>
            </a:endParaRPr>
          </a:p>
          <a:p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Pietro Berkes, Oct 2016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7065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Interactions are recorded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Python Best Practices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1600" dirty="0" smtClean="0">
                <a:solidFill>
                  <a:srgbClr val="66CC66"/>
                </a:solidFill>
                <a:latin typeface="Courier New"/>
                <a:cs typeface="Courier New"/>
              </a:rPr>
              <a:t>&gt;</a:t>
            </a:r>
            <a:r>
              <a:rPr lang="en-US" sz="1600" dirty="0">
                <a:solidFill>
                  <a:srgbClr val="66CC66"/>
                </a:solidFill>
                <a:latin typeface="Courier New"/>
                <a:cs typeface="Courier New"/>
              </a:rPr>
              <a:t>&gt;&gt;</a:t>
            </a:r>
            <a:r>
              <a:rPr lang="en-US" sz="1600" dirty="0">
                <a:latin typeface="Courier New"/>
                <a:cs typeface="Courier New"/>
              </a:rPr>
              <a:t> mock=Mock</a:t>
            </a:r>
            <a:r>
              <a:rPr lang="en-US" sz="1600" dirty="0">
                <a:solidFill>
                  <a:srgbClr val="000000"/>
                </a:solidFill>
                <a:latin typeface="Courier New"/>
                <a:cs typeface="Courier New"/>
              </a:rPr>
              <a:t>()</a:t>
            </a:r>
            <a:r>
              <a:rPr lang="en-US" sz="1600" dirty="0">
                <a:latin typeface="Courier New"/>
                <a:cs typeface="Courier New"/>
              </a:rPr>
              <a:t/>
            </a:r>
            <a:br>
              <a:rPr lang="en-US" sz="1600" dirty="0">
                <a:latin typeface="Courier New"/>
                <a:cs typeface="Courier New"/>
              </a:rPr>
            </a:br>
            <a:r>
              <a:rPr lang="en-US" sz="1600" dirty="0">
                <a:solidFill>
                  <a:srgbClr val="66CC66"/>
                </a:solidFill>
                <a:latin typeface="Courier New"/>
                <a:cs typeface="Courier New"/>
              </a:rPr>
              <a:t>&gt;&gt;&gt;</a:t>
            </a:r>
            <a:r>
              <a:rPr lang="en-US" sz="1600" dirty="0">
                <a:latin typeface="Courier New"/>
                <a:cs typeface="Courier New"/>
              </a:rPr>
              <a:t> </a:t>
            </a:r>
            <a:r>
              <a:rPr lang="en-US" sz="1600" dirty="0" err="1" smtClean="0">
                <a:latin typeface="Courier New"/>
                <a:cs typeface="Courier New"/>
              </a:rPr>
              <a:t>mock.</a:t>
            </a:r>
            <a:r>
              <a:rPr lang="en-US" sz="1600" dirty="0" err="1" smtClean="0">
                <a:solidFill>
                  <a:srgbClr val="000000"/>
                </a:solidFill>
                <a:latin typeface="Courier New"/>
                <a:cs typeface="Courier New"/>
              </a:rPr>
              <a:t>foo</a:t>
            </a:r>
            <a:r>
              <a:rPr lang="en-US" sz="1600" dirty="0" smtClean="0">
                <a:solidFill>
                  <a:srgbClr val="000000"/>
                </a:solidFill>
                <a:latin typeface="Courier New"/>
                <a:cs typeface="Courier New"/>
              </a:rPr>
              <a:t>(</a:t>
            </a:r>
            <a:r>
              <a:rPr lang="en-US" sz="1600" dirty="0">
                <a:solidFill>
                  <a:srgbClr val="FF4500"/>
                </a:solidFill>
                <a:latin typeface="Courier New"/>
                <a:cs typeface="Courier New"/>
              </a:rPr>
              <a:t>2</a:t>
            </a:r>
            <a:r>
              <a:rPr lang="en-US" sz="1600" dirty="0">
                <a:latin typeface="Courier New"/>
                <a:cs typeface="Courier New"/>
              </a:rPr>
              <a:t>,</a:t>
            </a:r>
            <a:r>
              <a:rPr lang="en-US" sz="1600" dirty="0">
                <a:solidFill>
                  <a:srgbClr val="FF4500"/>
                </a:solidFill>
                <a:latin typeface="Courier New"/>
                <a:cs typeface="Courier New"/>
              </a:rPr>
              <a:t>3</a:t>
            </a:r>
            <a:r>
              <a:rPr lang="en-US" sz="1600" dirty="0">
                <a:solidFill>
                  <a:srgbClr val="000000"/>
                </a:solidFill>
                <a:latin typeface="Courier New"/>
                <a:cs typeface="Courier New"/>
              </a:rPr>
              <a:t>)</a:t>
            </a:r>
            <a:r>
              <a:rPr lang="en-US" sz="1600" dirty="0">
                <a:latin typeface="Courier New"/>
                <a:cs typeface="Courier New"/>
              </a:rPr>
              <a:t/>
            </a:r>
            <a:br>
              <a:rPr lang="en-US" sz="1600" dirty="0">
                <a:latin typeface="Courier New"/>
                <a:cs typeface="Courier New"/>
              </a:rPr>
            </a:br>
            <a:r>
              <a:rPr lang="en-US" sz="1600" dirty="0" smtClean="0">
                <a:solidFill>
                  <a:srgbClr val="66CC66"/>
                </a:solidFill>
                <a:latin typeface="Courier New"/>
                <a:cs typeface="Courier New"/>
              </a:rPr>
              <a:t>&gt;</a:t>
            </a:r>
            <a:r>
              <a:rPr lang="en-US" sz="1600" dirty="0">
                <a:solidFill>
                  <a:srgbClr val="66CC66"/>
                </a:solidFill>
                <a:latin typeface="Courier New"/>
                <a:cs typeface="Courier New"/>
              </a:rPr>
              <a:t>&gt;&gt;</a:t>
            </a:r>
            <a:r>
              <a:rPr lang="en-US" sz="1600" dirty="0">
                <a:latin typeface="Courier New"/>
                <a:cs typeface="Courier New"/>
              </a:rPr>
              <a:t> </a:t>
            </a:r>
            <a:r>
              <a:rPr lang="en-US" sz="1600" dirty="0" err="1" smtClean="0">
                <a:latin typeface="Courier New"/>
                <a:cs typeface="Courier New"/>
              </a:rPr>
              <a:t>mock.</a:t>
            </a:r>
            <a:r>
              <a:rPr lang="en-US" sz="1600" dirty="0" err="1" smtClean="0">
                <a:solidFill>
                  <a:srgbClr val="000000"/>
                </a:solidFill>
                <a:latin typeface="Courier New"/>
                <a:cs typeface="Courier New"/>
              </a:rPr>
              <a:t>foo</a:t>
            </a:r>
            <a:r>
              <a:rPr lang="en-US" sz="1600" dirty="0" smtClean="0">
                <a:solidFill>
                  <a:srgbClr val="000000"/>
                </a:solidFill>
                <a:latin typeface="Courier New"/>
                <a:cs typeface="Courier New"/>
              </a:rPr>
              <a:t>(</a:t>
            </a:r>
            <a:r>
              <a:rPr lang="en-US" sz="1600" dirty="0">
                <a:solidFill>
                  <a:srgbClr val="483D8B"/>
                </a:solidFill>
                <a:latin typeface="Courier New"/>
                <a:cs typeface="Courier New"/>
              </a:rPr>
              <a:t>'a'</a:t>
            </a:r>
            <a:r>
              <a:rPr lang="en-US" sz="1600" dirty="0">
                <a:solidFill>
                  <a:srgbClr val="000000"/>
                </a:solidFill>
                <a:latin typeface="Courier New"/>
                <a:cs typeface="Courier New"/>
              </a:rPr>
              <a:t>)</a:t>
            </a:r>
            <a:r>
              <a:rPr lang="en-US" sz="1600" dirty="0">
                <a:latin typeface="Courier New"/>
                <a:cs typeface="Courier New"/>
              </a:rPr>
              <a:t/>
            </a:r>
            <a:br>
              <a:rPr lang="en-US" sz="1600" dirty="0">
                <a:latin typeface="Courier New"/>
                <a:cs typeface="Courier New"/>
              </a:rPr>
            </a:br>
            <a:endParaRPr lang="en-US" sz="1600" dirty="0" smtClean="0">
              <a:latin typeface="Courier New"/>
              <a:cs typeface="Courier New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sz="1600" dirty="0" smtClean="0">
                <a:solidFill>
                  <a:srgbClr val="66CC66"/>
                </a:solidFill>
                <a:latin typeface="Courier New"/>
                <a:cs typeface="Courier New"/>
              </a:rPr>
              <a:t>&gt;</a:t>
            </a:r>
            <a:r>
              <a:rPr lang="en-US" sz="1600" dirty="0">
                <a:solidFill>
                  <a:srgbClr val="66CC66"/>
                </a:solidFill>
                <a:latin typeface="Courier New"/>
                <a:cs typeface="Courier New"/>
              </a:rPr>
              <a:t>&gt;&gt;</a:t>
            </a:r>
            <a:r>
              <a:rPr lang="en-US" sz="1600" dirty="0">
                <a:latin typeface="Courier New"/>
                <a:cs typeface="Courier New"/>
              </a:rPr>
              <a:t> </a:t>
            </a:r>
            <a:r>
              <a:rPr lang="en-US" sz="1600" dirty="0" err="1" smtClean="0">
                <a:latin typeface="Courier New"/>
                <a:cs typeface="Courier New"/>
              </a:rPr>
              <a:t>mock.</a:t>
            </a:r>
            <a:r>
              <a:rPr lang="en-US" sz="1600" dirty="0" err="1" smtClean="0">
                <a:solidFill>
                  <a:srgbClr val="000000"/>
                </a:solidFill>
                <a:latin typeface="Courier New"/>
                <a:cs typeface="Courier New"/>
              </a:rPr>
              <a:t>foo</a:t>
            </a:r>
            <a:r>
              <a:rPr lang="en-US" sz="1600" dirty="0" err="1" smtClean="0">
                <a:latin typeface="Courier New"/>
                <a:cs typeface="Courier New"/>
              </a:rPr>
              <a:t>.</a:t>
            </a:r>
            <a:r>
              <a:rPr lang="en-US" sz="1600" dirty="0" err="1" smtClean="0">
                <a:solidFill>
                  <a:srgbClr val="000000"/>
                </a:solidFill>
                <a:latin typeface="Courier New"/>
                <a:cs typeface="Courier New"/>
              </a:rPr>
              <a:t>called</a:t>
            </a:r>
            <a:r>
              <a:rPr lang="en-US" sz="1600" dirty="0">
                <a:latin typeface="Courier New"/>
                <a:cs typeface="Courier New"/>
              </a:rPr>
              <a:t/>
            </a:r>
            <a:br>
              <a:rPr lang="en-US" sz="1600" dirty="0">
                <a:latin typeface="Courier New"/>
                <a:cs typeface="Courier New"/>
              </a:rPr>
            </a:br>
            <a:r>
              <a:rPr lang="en-US" sz="1600" dirty="0">
                <a:solidFill>
                  <a:srgbClr val="008000"/>
                </a:solidFill>
                <a:latin typeface="Courier New"/>
                <a:cs typeface="Courier New"/>
              </a:rPr>
              <a:t>True</a:t>
            </a:r>
            <a:r>
              <a:rPr lang="en-US" sz="1600" dirty="0">
                <a:latin typeface="Courier New"/>
                <a:cs typeface="Courier New"/>
              </a:rPr>
              <a:t/>
            </a:r>
            <a:br>
              <a:rPr lang="en-US" sz="1600" dirty="0">
                <a:latin typeface="Courier New"/>
                <a:cs typeface="Courier New"/>
              </a:rPr>
            </a:br>
            <a:r>
              <a:rPr lang="en-US" sz="1600" dirty="0">
                <a:solidFill>
                  <a:srgbClr val="66CC66"/>
                </a:solidFill>
                <a:latin typeface="Courier New"/>
                <a:cs typeface="Courier New"/>
              </a:rPr>
              <a:t>&gt;&gt;&gt;</a:t>
            </a:r>
            <a:r>
              <a:rPr lang="en-US" sz="1600" dirty="0">
                <a:latin typeface="Courier New"/>
                <a:cs typeface="Courier New"/>
              </a:rPr>
              <a:t> </a:t>
            </a:r>
            <a:r>
              <a:rPr lang="en-US" sz="1600" dirty="0" err="1" smtClean="0">
                <a:latin typeface="Courier New"/>
                <a:cs typeface="Courier New"/>
              </a:rPr>
              <a:t>mock.</a:t>
            </a:r>
            <a:r>
              <a:rPr lang="en-US" sz="1600" dirty="0" err="1" smtClean="0">
                <a:solidFill>
                  <a:srgbClr val="000000"/>
                </a:solidFill>
                <a:latin typeface="Courier New"/>
                <a:cs typeface="Courier New"/>
              </a:rPr>
              <a:t>baz</a:t>
            </a:r>
            <a:r>
              <a:rPr lang="en-US" sz="1600" dirty="0" err="1" smtClean="0">
                <a:latin typeface="Courier New"/>
                <a:cs typeface="Courier New"/>
              </a:rPr>
              <a:t>.</a:t>
            </a:r>
            <a:r>
              <a:rPr lang="en-US" sz="1600" dirty="0" err="1" smtClean="0">
                <a:solidFill>
                  <a:srgbClr val="000000"/>
                </a:solidFill>
                <a:latin typeface="Courier New"/>
                <a:cs typeface="Courier New"/>
              </a:rPr>
              <a:t>called</a:t>
            </a:r>
            <a:r>
              <a:rPr lang="en-US" sz="1600" dirty="0">
                <a:latin typeface="Courier New"/>
                <a:cs typeface="Courier New"/>
              </a:rPr>
              <a:t/>
            </a:r>
            <a:br>
              <a:rPr lang="en-US" sz="1600" dirty="0">
                <a:latin typeface="Courier New"/>
                <a:cs typeface="Courier New"/>
              </a:rPr>
            </a:br>
            <a:r>
              <a:rPr lang="en-US" sz="1600" dirty="0">
                <a:solidFill>
                  <a:srgbClr val="008000"/>
                </a:solidFill>
                <a:latin typeface="Courier New"/>
                <a:cs typeface="Courier New"/>
              </a:rPr>
              <a:t>False</a:t>
            </a:r>
            <a:r>
              <a:rPr lang="en-US" sz="1600" dirty="0">
                <a:latin typeface="Courier New"/>
                <a:cs typeface="Courier New"/>
              </a:rPr>
              <a:t/>
            </a:r>
            <a:br>
              <a:rPr lang="en-US" sz="1600" dirty="0">
                <a:latin typeface="Courier New"/>
                <a:cs typeface="Courier New"/>
              </a:rPr>
            </a:br>
            <a:endParaRPr lang="en-US" sz="1600" dirty="0" smtClean="0">
              <a:latin typeface="Courier New"/>
              <a:cs typeface="Courier New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sz="1600" dirty="0" smtClean="0">
                <a:solidFill>
                  <a:srgbClr val="66CC66"/>
                </a:solidFill>
                <a:latin typeface="Courier New"/>
                <a:cs typeface="Courier New"/>
              </a:rPr>
              <a:t>&gt;</a:t>
            </a:r>
            <a:r>
              <a:rPr lang="en-US" sz="1600" dirty="0">
                <a:solidFill>
                  <a:srgbClr val="66CC66"/>
                </a:solidFill>
                <a:latin typeface="Courier New"/>
                <a:cs typeface="Courier New"/>
              </a:rPr>
              <a:t>&gt;&gt;</a:t>
            </a:r>
            <a:r>
              <a:rPr lang="en-US" sz="1600" dirty="0">
                <a:latin typeface="Courier New"/>
                <a:cs typeface="Courier New"/>
              </a:rPr>
              <a:t> </a:t>
            </a:r>
            <a:r>
              <a:rPr lang="en-US" sz="1600" dirty="0" err="1">
                <a:latin typeface="Courier New"/>
                <a:cs typeface="Courier New"/>
              </a:rPr>
              <a:t>mock.</a:t>
            </a:r>
            <a:r>
              <a:rPr lang="en-US" sz="1600" dirty="0" err="1">
                <a:solidFill>
                  <a:srgbClr val="000000"/>
                </a:solidFill>
                <a:latin typeface="Courier New"/>
                <a:cs typeface="Courier New"/>
              </a:rPr>
              <a:t>f</a:t>
            </a:r>
            <a:r>
              <a:rPr lang="en-US" sz="1600" dirty="0" err="1">
                <a:latin typeface="Courier New"/>
                <a:cs typeface="Courier New"/>
              </a:rPr>
              <a:t>.</a:t>
            </a:r>
            <a:r>
              <a:rPr lang="en-US" sz="1600" dirty="0" err="1">
                <a:solidFill>
                  <a:srgbClr val="000000"/>
                </a:solidFill>
                <a:latin typeface="Courier New"/>
                <a:cs typeface="Courier New"/>
              </a:rPr>
              <a:t>call_args</a:t>
            </a:r>
            <a:r>
              <a:rPr lang="en-US" sz="1600" dirty="0">
                <a:latin typeface="Courier New"/>
                <a:cs typeface="Courier New"/>
              </a:rPr>
              <a:t/>
            </a:r>
            <a:br>
              <a:rPr lang="en-US" sz="1600" dirty="0">
                <a:latin typeface="Courier New"/>
                <a:cs typeface="Courier New"/>
              </a:rPr>
            </a:br>
            <a:r>
              <a:rPr lang="en-US" sz="1600" dirty="0">
                <a:latin typeface="Courier New"/>
                <a:cs typeface="Courier New"/>
              </a:rPr>
              <a:t>call</a:t>
            </a:r>
            <a:r>
              <a:rPr lang="en-US" sz="1600" dirty="0">
                <a:solidFill>
                  <a:srgbClr val="000000"/>
                </a:solidFill>
                <a:latin typeface="Courier New"/>
                <a:cs typeface="Courier New"/>
              </a:rPr>
              <a:t>(</a:t>
            </a:r>
            <a:r>
              <a:rPr lang="en-US" sz="1600" dirty="0">
                <a:solidFill>
                  <a:srgbClr val="483D8B"/>
                </a:solidFill>
                <a:latin typeface="Courier New"/>
                <a:cs typeface="Courier New"/>
              </a:rPr>
              <a:t>'a'</a:t>
            </a:r>
            <a:r>
              <a:rPr lang="en-US" sz="1600" dirty="0">
                <a:solidFill>
                  <a:srgbClr val="000000"/>
                </a:solidFill>
                <a:latin typeface="Courier New"/>
                <a:cs typeface="Courier New"/>
              </a:rPr>
              <a:t>)</a:t>
            </a:r>
            <a:r>
              <a:rPr lang="en-US" sz="1600" dirty="0">
                <a:latin typeface="Courier New"/>
                <a:cs typeface="Courier New"/>
              </a:rPr>
              <a:t/>
            </a:r>
            <a:br>
              <a:rPr lang="en-US" sz="1600" dirty="0">
                <a:latin typeface="Courier New"/>
                <a:cs typeface="Courier New"/>
              </a:rPr>
            </a:br>
            <a:r>
              <a:rPr lang="en-US" sz="1600" dirty="0">
                <a:solidFill>
                  <a:srgbClr val="66CC66"/>
                </a:solidFill>
                <a:latin typeface="Courier New"/>
                <a:cs typeface="Courier New"/>
              </a:rPr>
              <a:t>&gt;&gt;&gt;</a:t>
            </a:r>
            <a:r>
              <a:rPr lang="en-US" sz="1600" dirty="0">
                <a:latin typeface="Courier New"/>
                <a:cs typeface="Courier New"/>
              </a:rPr>
              <a:t> </a:t>
            </a:r>
            <a:r>
              <a:rPr lang="en-US" sz="1600" dirty="0" err="1">
                <a:latin typeface="Courier New"/>
                <a:cs typeface="Courier New"/>
              </a:rPr>
              <a:t>mock.</a:t>
            </a:r>
            <a:r>
              <a:rPr lang="en-US" sz="1600" dirty="0" err="1">
                <a:solidFill>
                  <a:srgbClr val="000000"/>
                </a:solidFill>
                <a:latin typeface="Courier New"/>
                <a:cs typeface="Courier New"/>
              </a:rPr>
              <a:t>f</a:t>
            </a:r>
            <a:r>
              <a:rPr lang="en-US" sz="1600" dirty="0" err="1">
                <a:latin typeface="Courier New"/>
                <a:cs typeface="Courier New"/>
              </a:rPr>
              <a:t>.</a:t>
            </a:r>
            <a:r>
              <a:rPr lang="en-US" sz="1600" dirty="0" err="1">
                <a:solidFill>
                  <a:srgbClr val="000000"/>
                </a:solidFill>
                <a:latin typeface="Courier New"/>
                <a:cs typeface="Courier New"/>
              </a:rPr>
              <a:t>call_count</a:t>
            </a:r>
            <a:r>
              <a:rPr lang="en-US" sz="1600" dirty="0">
                <a:latin typeface="Courier New"/>
                <a:cs typeface="Courier New"/>
              </a:rPr>
              <a:t/>
            </a:r>
            <a:br>
              <a:rPr lang="en-US" sz="1600" dirty="0">
                <a:latin typeface="Courier New"/>
                <a:cs typeface="Courier New"/>
              </a:rPr>
            </a:br>
            <a:r>
              <a:rPr lang="en-US" sz="1600" dirty="0">
                <a:solidFill>
                  <a:srgbClr val="FF4500"/>
                </a:solidFill>
                <a:latin typeface="Courier New"/>
                <a:cs typeface="Courier New"/>
              </a:rPr>
              <a:t>2</a:t>
            </a:r>
            <a:r>
              <a:rPr lang="en-US" sz="1600" dirty="0">
                <a:latin typeface="Courier New"/>
                <a:cs typeface="Courier New"/>
              </a:rPr>
              <a:t/>
            </a:r>
            <a:br>
              <a:rPr lang="en-US" sz="1600" dirty="0">
                <a:latin typeface="Courier New"/>
                <a:cs typeface="Courier New"/>
              </a:rPr>
            </a:br>
            <a:r>
              <a:rPr lang="en-US" sz="1600" dirty="0">
                <a:solidFill>
                  <a:srgbClr val="66CC66"/>
                </a:solidFill>
                <a:latin typeface="Courier New"/>
                <a:cs typeface="Courier New"/>
              </a:rPr>
              <a:t>&gt;&gt;&gt;</a:t>
            </a:r>
            <a:r>
              <a:rPr lang="en-US" sz="1600" dirty="0">
                <a:latin typeface="Courier New"/>
                <a:cs typeface="Courier New"/>
              </a:rPr>
              <a:t> </a:t>
            </a:r>
            <a:r>
              <a:rPr lang="en-US" sz="1600" dirty="0" err="1">
                <a:latin typeface="Courier New"/>
                <a:cs typeface="Courier New"/>
              </a:rPr>
              <a:t>mock.</a:t>
            </a:r>
            <a:r>
              <a:rPr lang="en-US" sz="1600" dirty="0" err="1">
                <a:solidFill>
                  <a:srgbClr val="000000"/>
                </a:solidFill>
                <a:latin typeface="Courier New"/>
                <a:cs typeface="Courier New"/>
              </a:rPr>
              <a:t>f</a:t>
            </a:r>
            <a:r>
              <a:rPr lang="en-US" sz="1600" dirty="0" err="1">
                <a:latin typeface="Courier New"/>
                <a:cs typeface="Courier New"/>
              </a:rPr>
              <a:t>.</a:t>
            </a:r>
            <a:r>
              <a:rPr lang="en-US" sz="1600" dirty="0" err="1">
                <a:solidFill>
                  <a:srgbClr val="000000"/>
                </a:solidFill>
                <a:latin typeface="Courier New"/>
                <a:cs typeface="Courier New"/>
              </a:rPr>
              <a:t>call_args_list</a:t>
            </a:r>
            <a:r>
              <a:rPr lang="en-US" sz="1600" dirty="0">
                <a:latin typeface="Courier New"/>
                <a:cs typeface="Courier New"/>
              </a:rPr>
              <a:t/>
            </a:r>
            <a:br>
              <a:rPr lang="en-US" sz="1600" dirty="0">
                <a:latin typeface="Courier New"/>
                <a:cs typeface="Courier New"/>
              </a:rPr>
            </a:br>
            <a:r>
              <a:rPr lang="en-US" sz="1600" dirty="0">
                <a:solidFill>
                  <a:srgbClr val="000000"/>
                </a:solidFill>
                <a:latin typeface="Courier New"/>
                <a:cs typeface="Courier New"/>
              </a:rPr>
              <a:t>[</a:t>
            </a:r>
            <a:r>
              <a:rPr lang="en-US" sz="1600" dirty="0">
                <a:latin typeface="Courier New"/>
                <a:cs typeface="Courier New"/>
              </a:rPr>
              <a:t>call</a:t>
            </a:r>
            <a:r>
              <a:rPr lang="en-US" sz="1600" dirty="0">
                <a:solidFill>
                  <a:srgbClr val="000000"/>
                </a:solidFill>
                <a:latin typeface="Courier New"/>
                <a:cs typeface="Courier New"/>
              </a:rPr>
              <a:t>(</a:t>
            </a:r>
            <a:r>
              <a:rPr lang="en-US" sz="1600" dirty="0">
                <a:solidFill>
                  <a:srgbClr val="FF4500"/>
                </a:solidFill>
                <a:latin typeface="Courier New"/>
                <a:cs typeface="Courier New"/>
              </a:rPr>
              <a:t>2</a:t>
            </a:r>
            <a:r>
              <a:rPr lang="en-US" sz="1600" dirty="0">
                <a:latin typeface="Courier New"/>
                <a:cs typeface="Courier New"/>
              </a:rPr>
              <a:t>, </a:t>
            </a:r>
            <a:r>
              <a:rPr lang="en-US" sz="1600" dirty="0">
                <a:solidFill>
                  <a:srgbClr val="FF4500"/>
                </a:solidFill>
                <a:latin typeface="Courier New"/>
                <a:cs typeface="Courier New"/>
              </a:rPr>
              <a:t>3</a:t>
            </a:r>
            <a:r>
              <a:rPr lang="en-US" sz="1600" dirty="0">
                <a:solidFill>
                  <a:srgbClr val="000000"/>
                </a:solidFill>
                <a:latin typeface="Courier New"/>
                <a:cs typeface="Courier New"/>
              </a:rPr>
              <a:t>)</a:t>
            </a:r>
            <a:r>
              <a:rPr lang="en-US" sz="1600" dirty="0">
                <a:latin typeface="Courier New"/>
                <a:cs typeface="Courier New"/>
              </a:rPr>
              <a:t>, call</a:t>
            </a:r>
            <a:r>
              <a:rPr lang="en-US" sz="1600" dirty="0">
                <a:solidFill>
                  <a:srgbClr val="000000"/>
                </a:solidFill>
                <a:latin typeface="Courier New"/>
                <a:cs typeface="Courier New"/>
              </a:rPr>
              <a:t>(</a:t>
            </a:r>
            <a:r>
              <a:rPr lang="en-US" sz="1600" dirty="0">
                <a:solidFill>
                  <a:srgbClr val="483D8B"/>
                </a:solidFill>
                <a:latin typeface="Courier New"/>
                <a:cs typeface="Courier New"/>
              </a:rPr>
              <a:t>'a'</a:t>
            </a:r>
            <a:r>
              <a:rPr lang="en-US" sz="1600" dirty="0">
                <a:solidFill>
                  <a:srgbClr val="000000"/>
                </a:solidFill>
                <a:latin typeface="Courier New"/>
                <a:cs typeface="Courier New"/>
              </a:rPr>
              <a:t>)]</a:t>
            </a:r>
            <a:endParaRPr lang="en-US" sz="1600" dirty="0">
              <a:latin typeface="Courier New"/>
              <a:cs typeface="Courier New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Pietro Berkes, Oct 2016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6150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Support for testing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Python Best Practices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1600" dirty="0">
                <a:solidFill>
                  <a:srgbClr val="66CC66"/>
                </a:solidFill>
                <a:latin typeface="Courier New"/>
                <a:cs typeface="Courier New"/>
              </a:rPr>
              <a:t>&gt;&gt;&gt;</a:t>
            </a:r>
            <a:r>
              <a:rPr lang="en-US" sz="1600" dirty="0">
                <a:latin typeface="Courier New"/>
                <a:cs typeface="Courier New"/>
              </a:rPr>
              <a:t> mock=Mock</a:t>
            </a:r>
            <a:r>
              <a:rPr lang="en-US" sz="1600" dirty="0">
                <a:solidFill>
                  <a:srgbClr val="000000"/>
                </a:solidFill>
                <a:latin typeface="Courier New"/>
                <a:cs typeface="Courier New"/>
              </a:rPr>
              <a:t>()</a:t>
            </a:r>
            <a:r>
              <a:rPr lang="en-US" sz="1600" dirty="0">
                <a:latin typeface="Courier New"/>
                <a:cs typeface="Courier New"/>
              </a:rPr>
              <a:t/>
            </a:r>
            <a:br>
              <a:rPr lang="en-US" sz="1600" dirty="0">
                <a:latin typeface="Courier New"/>
                <a:cs typeface="Courier New"/>
              </a:rPr>
            </a:br>
            <a:r>
              <a:rPr lang="en-US" sz="1600" dirty="0">
                <a:solidFill>
                  <a:srgbClr val="66CC66"/>
                </a:solidFill>
                <a:latin typeface="Courier New"/>
                <a:cs typeface="Courier New"/>
              </a:rPr>
              <a:t>&gt;&gt;&gt;</a:t>
            </a:r>
            <a:r>
              <a:rPr lang="en-US" sz="1600" dirty="0">
                <a:latin typeface="Courier New"/>
                <a:cs typeface="Courier New"/>
              </a:rPr>
              <a:t> </a:t>
            </a:r>
            <a:r>
              <a:rPr lang="en-US" sz="1600" dirty="0" err="1">
                <a:latin typeface="Courier New"/>
                <a:cs typeface="Courier New"/>
              </a:rPr>
              <a:t>mock.</a:t>
            </a:r>
            <a:r>
              <a:rPr lang="en-US" sz="1600" dirty="0" err="1">
                <a:solidFill>
                  <a:srgbClr val="000000"/>
                </a:solidFill>
                <a:latin typeface="Courier New"/>
                <a:cs typeface="Courier New"/>
              </a:rPr>
              <a:t>foo</a:t>
            </a:r>
            <a:r>
              <a:rPr lang="en-US" sz="1600" dirty="0">
                <a:solidFill>
                  <a:srgbClr val="000000"/>
                </a:solidFill>
                <a:latin typeface="Courier New"/>
                <a:cs typeface="Courier New"/>
              </a:rPr>
              <a:t>(</a:t>
            </a:r>
            <a:r>
              <a:rPr lang="en-US" sz="1600" dirty="0">
                <a:solidFill>
                  <a:srgbClr val="FF4500"/>
                </a:solidFill>
                <a:latin typeface="Courier New"/>
                <a:cs typeface="Courier New"/>
              </a:rPr>
              <a:t>2</a:t>
            </a:r>
            <a:r>
              <a:rPr lang="en-US" sz="1600" dirty="0">
                <a:latin typeface="Courier New"/>
                <a:cs typeface="Courier New"/>
              </a:rPr>
              <a:t>,</a:t>
            </a:r>
            <a:r>
              <a:rPr lang="en-US" sz="1600" dirty="0">
                <a:solidFill>
                  <a:srgbClr val="FF4500"/>
                </a:solidFill>
                <a:latin typeface="Courier New"/>
                <a:cs typeface="Courier New"/>
              </a:rPr>
              <a:t>3</a:t>
            </a:r>
            <a:r>
              <a:rPr lang="en-US" sz="1600" dirty="0">
                <a:solidFill>
                  <a:srgbClr val="000000"/>
                </a:solidFill>
                <a:latin typeface="Courier New"/>
                <a:cs typeface="Courier New"/>
              </a:rPr>
              <a:t>)</a:t>
            </a:r>
            <a:r>
              <a:rPr lang="en-US" sz="1600" dirty="0">
                <a:latin typeface="Courier New"/>
                <a:cs typeface="Courier New"/>
              </a:rPr>
              <a:t/>
            </a:r>
            <a:br>
              <a:rPr lang="en-US" sz="1600" dirty="0">
                <a:latin typeface="Courier New"/>
                <a:cs typeface="Courier New"/>
              </a:rPr>
            </a:br>
            <a:r>
              <a:rPr lang="en-US" sz="1600" dirty="0">
                <a:solidFill>
                  <a:srgbClr val="66CC66"/>
                </a:solidFill>
                <a:latin typeface="Courier New"/>
                <a:cs typeface="Courier New"/>
              </a:rPr>
              <a:t>&gt;&gt;&gt;</a:t>
            </a:r>
            <a:r>
              <a:rPr lang="en-US" sz="1600" dirty="0">
                <a:latin typeface="Courier New"/>
                <a:cs typeface="Courier New"/>
              </a:rPr>
              <a:t> </a:t>
            </a:r>
            <a:r>
              <a:rPr lang="en-US" sz="1600" dirty="0" err="1">
                <a:latin typeface="Courier New"/>
                <a:cs typeface="Courier New"/>
              </a:rPr>
              <a:t>mock.</a:t>
            </a:r>
            <a:r>
              <a:rPr lang="en-US" sz="1600" dirty="0" err="1">
                <a:solidFill>
                  <a:srgbClr val="000000"/>
                </a:solidFill>
                <a:latin typeface="Courier New"/>
                <a:cs typeface="Courier New"/>
              </a:rPr>
              <a:t>foo</a:t>
            </a:r>
            <a:r>
              <a:rPr lang="en-US" sz="1600" dirty="0">
                <a:solidFill>
                  <a:srgbClr val="000000"/>
                </a:solidFill>
                <a:latin typeface="Courier New"/>
                <a:cs typeface="Courier New"/>
              </a:rPr>
              <a:t>(</a:t>
            </a:r>
            <a:r>
              <a:rPr lang="en-US" sz="1600" dirty="0">
                <a:solidFill>
                  <a:srgbClr val="483D8B"/>
                </a:solidFill>
                <a:latin typeface="Courier New"/>
                <a:cs typeface="Courier New"/>
              </a:rPr>
              <a:t>'</a:t>
            </a:r>
            <a:r>
              <a:rPr lang="en-US" sz="1600" dirty="0" smtClean="0">
                <a:solidFill>
                  <a:srgbClr val="483D8B"/>
                </a:solidFill>
                <a:latin typeface="Courier New"/>
                <a:cs typeface="Courier New"/>
              </a:rPr>
              <a:t>a'</a:t>
            </a:r>
            <a:r>
              <a:rPr lang="en-US" sz="1600" dirty="0" smtClean="0">
                <a:solidFill>
                  <a:srgbClr val="000000"/>
                </a:solidFill>
                <a:latin typeface="Courier New"/>
                <a:cs typeface="Courier New"/>
              </a:rPr>
              <a:t>)</a:t>
            </a:r>
            <a:endParaRPr lang="en-US" sz="1600" dirty="0">
              <a:latin typeface="Courier New"/>
              <a:cs typeface="Courier New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sz="1600" dirty="0" smtClean="0">
                <a:solidFill>
                  <a:srgbClr val="66CC66"/>
                </a:solidFill>
                <a:latin typeface="Courier New"/>
                <a:cs typeface="Courier New"/>
              </a:rPr>
              <a:t>&gt;</a:t>
            </a:r>
            <a:r>
              <a:rPr lang="en-US" sz="1600" dirty="0">
                <a:solidFill>
                  <a:srgbClr val="66CC66"/>
                </a:solidFill>
                <a:latin typeface="Courier New"/>
                <a:cs typeface="Courier New"/>
              </a:rPr>
              <a:t>&gt;&gt;</a:t>
            </a:r>
            <a:r>
              <a:rPr lang="en-US" sz="1600" dirty="0">
                <a:latin typeface="Courier New"/>
                <a:cs typeface="Courier New"/>
              </a:rPr>
              <a:t> </a:t>
            </a:r>
            <a:r>
              <a:rPr lang="en-US" sz="1600" dirty="0" err="1" smtClean="0">
                <a:latin typeface="Courier New"/>
                <a:cs typeface="Courier New"/>
              </a:rPr>
              <a:t>mock.</a:t>
            </a:r>
            <a:r>
              <a:rPr lang="en-US" sz="1600" dirty="0" err="1" smtClean="0">
                <a:solidFill>
                  <a:srgbClr val="000000"/>
                </a:solidFill>
                <a:latin typeface="Courier New"/>
                <a:cs typeface="Courier New"/>
              </a:rPr>
              <a:t>foo</a:t>
            </a:r>
            <a:r>
              <a:rPr lang="en-US" sz="1600" dirty="0" err="1" smtClean="0">
                <a:latin typeface="Courier New"/>
                <a:cs typeface="Courier New"/>
              </a:rPr>
              <a:t>.</a:t>
            </a:r>
            <a:r>
              <a:rPr lang="en-US" sz="1600" dirty="0" err="1" smtClean="0">
                <a:solidFill>
                  <a:srgbClr val="000000"/>
                </a:solidFill>
                <a:latin typeface="Courier New"/>
                <a:cs typeface="Courier New"/>
              </a:rPr>
              <a:t>assert_called_with</a:t>
            </a:r>
            <a:r>
              <a:rPr lang="en-US" sz="1600" dirty="0">
                <a:solidFill>
                  <a:srgbClr val="000000"/>
                </a:solidFill>
                <a:latin typeface="Courier New"/>
                <a:cs typeface="Courier New"/>
              </a:rPr>
              <a:t>(</a:t>
            </a:r>
            <a:r>
              <a:rPr lang="en-US" sz="1600" dirty="0">
                <a:solidFill>
                  <a:srgbClr val="483D8B"/>
                </a:solidFill>
                <a:latin typeface="Courier New"/>
                <a:cs typeface="Courier New"/>
              </a:rPr>
              <a:t>'</a:t>
            </a:r>
            <a:r>
              <a:rPr lang="en-US" sz="1600" dirty="0" smtClean="0">
                <a:solidFill>
                  <a:srgbClr val="483D8B"/>
                </a:solidFill>
                <a:latin typeface="Courier New"/>
                <a:cs typeface="Courier New"/>
              </a:rPr>
              <a:t>a'</a:t>
            </a:r>
            <a:r>
              <a:rPr lang="en-US" sz="1600" dirty="0" smtClean="0">
                <a:solidFill>
                  <a:srgbClr val="000000"/>
                </a:solidFill>
                <a:latin typeface="Courier New"/>
                <a:cs typeface="Courier New"/>
              </a:rPr>
              <a:t>)</a:t>
            </a:r>
            <a:endParaRPr lang="en-US" sz="1600" dirty="0" smtClean="0">
              <a:latin typeface="Courier New"/>
              <a:cs typeface="Courier New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sz="1600" dirty="0" smtClean="0">
                <a:solidFill>
                  <a:srgbClr val="66CC66"/>
                </a:solidFill>
                <a:latin typeface="Courier New"/>
                <a:cs typeface="Courier New"/>
              </a:rPr>
              <a:t>&gt;</a:t>
            </a:r>
            <a:r>
              <a:rPr lang="en-US" sz="1600" dirty="0">
                <a:solidFill>
                  <a:srgbClr val="66CC66"/>
                </a:solidFill>
                <a:latin typeface="Courier New"/>
                <a:cs typeface="Courier New"/>
              </a:rPr>
              <a:t>&gt;&gt;</a:t>
            </a:r>
            <a:r>
              <a:rPr lang="en-US" sz="1600" dirty="0">
                <a:latin typeface="Courier New"/>
                <a:cs typeface="Courier New"/>
              </a:rPr>
              <a:t> </a:t>
            </a:r>
            <a:r>
              <a:rPr lang="en-US" sz="1600" dirty="0" err="1" smtClean="0">
                <a:latin typeface="Courier New"/>
                <a:cs typeface="Courier New"/>
              </a:rPr>
              <a:t>mock.</a:t>
            </a:r>
            <a:r>
              <a:rPr lang="en-US" sz="1600" dirty="0" err="1" smtClean="0">
                <a:solidFill>
                  <a:srgbClr val="000000"/>
                </a:solidFill>
                <a:latin typeface="Courier New"/>
                <a:cs typeface="Courier New"/>
              </a:rPr>
              <a:t>foo</a:t>
            </a:r>
            <a:r>
              <a:rPr lang="en-US" sz="1600" dirty="0" err="1" smtClean="0">
                <a:latin typeface="Courier New"/>
                <a:cs typeface="Courier New"/>
              </a:rPr>
              <a:t>.</a:t>
            </a:r>
            <a:r>
              <a:rPr lang="en-US" sz="1600" dirty="0" err="1" smtClean="0">
                <a:solidFill>
                  <a:srgbClr val="000000"/>
                </a:solidFill>
                <a:latin typeface="Courier New"/>
                <a:cs typeface="Courier New"/>
              </a:rPr>
              <a:t>assert_called_once_with</a:t>
            </a:r>
            <a:r>
              <a:rPr lang="en-US" sz="1600" dirty="0">
                <a:solidFill>
                  <a:srgbClr val="000000"/>
                </a:solidFill>
                <a:latin typeface="Courier New"/>
                <a:cs typeface="Courier New"/>
              </a:rPr>
              <a:t>(</a:t>
            </a:r>
            <a:r>
              <a:rPr lang="en-US" sz="1600" dirty="0">
                <a:solidFill>
                  <a:srgbClr val="483D8B"/>
                </a:solidFill>
                <a:latin typeface="Courier New"/>
                <a:cs typeface="Courier New"/>
              </a:rPr>
              <a:t>'a'</a:t>
            </a:r>
            <a:r>
              <a:rPr lang="en-US" sz="1600" dirty="0">
                <a:solidFill>
                  <a:srgbClr val="000000"/>
                </a:solidFill>
                <a:latin typeface="Courier New"/>
                <a:cs typeface="Courier New"/>
              </a:rPr>
              <a:t>)</a:t>
            </a:r>
            <a:r>
              <a:rPr lang="en-US" sz="1600" dirty="0">
                <a:latin typeface="Courier New"/>
                <a:cs typeface="Courier New"/>
              </a:rPr>
              <a:t/>
            </a:r>
            <a:br>
              <a:rPr lang="en-US" sz="1600" dirty="0">
                <a:latin typeface="Courier New"/>
                <a:cs typeface="Courier New"/>
              </a:rPr>
            </a:br>
            <a:r>
              <a:rPr lang="en-US" sz="1600" dirty="0" err="1">
                <a:latin typeface="Courier New"/>
                <a:cs typeface="Courier New"/>
              </a:rPr>
              <a:t>Traceback</a:t>
            </a:r>
            <a:r>
              <a:rPr lang="en-US" sz="1600" dirty="0">
                <a:latin typeface="Courier New"/>
                <a:cs typeface="Courier New"/>
              </a:rPr>
              <a:t> </a:t>
            </a:r>
            <a:r>
              <a:rPr lang="en-US" sz="1600" dirty="0">
                <a:solidFill>
                  <a:srgbClr val="000000"/>
                </a:solidFill>
                <a:latin typeface="Courier New"/>
                <a:cs typeface="Courier New"/>
              </a:rPr>
              <a:t>(</a:t>
            </a:r>
            <a:r>
              <a:rPr lang="en-US" sz="1600" dirty="0">
                <a:latin typeface="Courier New"/>
                <a:cs typeface="Courier New"/>
              </a:rPr>
              <a:t>most recent call last</a:t>
            </a:r>
            <a:r>
              <a:rPr lang="en-US" sz="1600" dirty="0">
                <a:solidFill>
                  <a:srgbClr val="000000"/>
                </a:solidFill>
                <a:latin typeface="Courier New"/>
                <a:cs typeface="Courier New"/>
              </a:rPr>
              <a:t>)</a:t>
            </a:r>
            <a:r>
              <a:rPr lang="en-US" sz="1600" dirty="0">
                <a:latin typeface="Courier New"/>
                <a:cs typeface="Courier New"/>
              </a:rPr>
              <a:t>:</a:t>
            </a:r>
            <a:br>
              <a:rPr lang="en-US" sz="1600" dirty="0">
                <a:latin typeface="Courier New"/>
                <a:cs typeface="Courier New"/>
              </a:rPr>
            </a:br>
            <a:r>
              <a:rPr lang="en-US" sz="1600" dirty="0" err="1" smtClean="0">
                <a:solidFill>
                  <a:srgbClr val="008000"/>
                </a:solidFill>
                <a:latin typeface="Courier New"/>
                <a:cs typeface="Courier New"/>
              </a:rPr>
              <a:t>AssertionError</a:t>
            </a:r>
            <a:r>
              <a:rPr lang="en-US" sz="1600" dirty="0">
                <a:latin typeface="Courier New"/>
                <a:cs typeface="Courier New"/>
              </a:rPr>
              <a:t>: Expected to be called once. </a:t>
            </a:r>
            <a:r>
              <a:rPr lang="en-US" sz="1600" dirty="0">
                <a:solidFill>
                  <a:srgbClr val="000000"/>
                </a:solidFill>
                <a:latin typeface="Courier New"/>
                <a:cs typeface="Courier New"/>
              </a:rPr>
              <a:t>Called</a:t>
            </a:r>
            <a:r>
              <a:rPr lang="en-US" sz="1600" dirty="0">
                <a:latin typeface="Courier New"/>
                <a:cs typeface="Courier New"/>
              </a:rPr>
              <a:t> </a:t>
            </a:r>
            <a:r>
              <a:rPr lang="en-US" sz="1600" dirty="0">
                <a:solidFill>
                  <a:srgbClr val="FF4500"/>
                </a:solidFill>
                <a:latin typeface="Courier New"/>
                <a:cs typeface="Courier New"/>
              </a:rPr>
              <a:t>2</a:t>
            </a:r>
            <a:r>
              <a:rPr lang="en-US" sz="1600" dirty="0">
                <a:latin typeface="Courier New"/>
                <a:cs typeface="Courier New"/>
              </a:rPr>
              <a:t> </a:t>
            </a:r>
            <a:r>
              <a:rPr lang="en-US" sz="1600" dirty="0" smtClean="0">
                <a:latin typeface="Courier New"/>
                <a:cs typeface="Courier New"/>
              </a:rPr>
              <a:t>times.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600" dirty="0" smtClean="0">
                <a:solidFill>
                  <a:srgbClr val="66CC66"/>
                </a:solidFill>
                <a:latin typeface="Courier New"/>
                <a:cs typeface="Courier New"/>
              </a:rPr>
              <a:t>&gt;</a:t>
            </a:r>
            <a:r>
              <a:rPr lang="en-US" sz="1600" dirty="0">
                <a:solidFill>
                  <a:srgbClr val="66CC66"/>
                </a:solidFill>
                <a:latin typeface="Courier New"/>
                <a:cs typeface="Courier New"/>
              </a:rPr>
              <a:t>&gt;&gt;</a:t>
            </a:r>
            <a:r>
              <a:rPr lang="en-US" sz="1600" dirty="0">
                <a:latin typeface="Courier New"/>
                <a:cs typeface="Courier New"/>
              </a:rPr>
              <a:t> </a:t>
            </a:r>
            <a:r>
              <a:rPr lang="en-US" sz="1600" dirty="0" err="1" smtClean="0">
                <a:latin typeface="Courier New"/>
                <a:cs typeface="Courier New"/>
              </a:rPr>
              <a:t>mock.</a:t>
            </a:r>
            <a:r>
              <a:rPr lang="en-US" sz="1600" dirty="0" err="1" smtClean="0">
                <a:solidFill>
                  <a:srgbClr val="000000"/>
                </a:solidFill>
                <a:latin typeface="Courier New"/>
                <a:cs typeface="Courier New"/>
              </a:rPr>
              <a:t>foo</a:t>
            </a:r>
            <a:r>
              <a:rPr lang="en-US" sz="1600" dirty="0" err="1" smtClean="0">
                <a:latin typeface="Courier New"/>
                <a:cs typeface="Courier New"/>
              </a:rPr>
              <a:t>.</a:t>
            </a:r>
            <a:r>
              <a:rPr lang="en-US" sz="1600" dirty="0" err="1" smtClean="0">
                <a:solidFill>
                  <a:srgbClr val="000000"/>
                </a:solidFill>
                <a:latin typeface="Courier New"/>
                <a:cs typeface="Courier New"/>
              </a:rPr>
              <a:t>assert_called_with</a:t>
            </a:r>
            <a:r>
              <a:rPr lang="en-US" sz="1600" dirty="0">
                <a:solidFill>
                  <a:srgbClr val="000000"/>
                </a:solidFill>
                <a:latin typeface="Courier New"/>
                <a:cs typeface="Courier New"/>
              </a:rPr>
              <a:t>(</a:t>
            </a:r>
            <a:r>
              <a:rPr lang="en-US" sz="1600" dirty="0">
                <a:solidFill>
                  <a:srgbClr val="FF4500"/>
                </a:solidFill>
                <a:latin typeface="Courier New"/>
                <a:cs typeface="Courier New"/>
              </a:rPr>
              <a:t>2</a:t>
            </a:r>
            <a:r>
              <a:rPr lang="en-US" sz="1600" dirty="0">
                <a:latin typeface="Courier New"/>
                <a:cs typeface="Courier New"/>
              </a:rPr>
              <a:t>, </a:t>
            </a:r>
            <a:r>
              <a:rPr lang="en-US" sz="1600" dirty="0">
                <a:solidFill>
                  <a:srgbClr val="FF4500"/>
                </a:solidFill>
                <a:latin typeface="Courier New"/>
                <a:cs typeface="Courier New"/>
              </a:rPr>
              <a:t>3</a:t>
            </a:r>
            <a:r>
              <a:rPr lang="en-US" sz="1600" dirty="0">
                <a:solidFill>
                  <a:srgbClr val="000000"/>
                </a:solidFill>
                <a:latin typeface="Courier New"/>
                <a:cs typeface="Courier New"/>
              </a:rPr>
              <a:t>)</a:t>
            </a:r>
            <a:r>
              <a:rPr lang="en-US" sz="1600" dirty="0">
                <a:latin typeface="Courier New"/>
                <a:cs typeface="Courier New"/>
              </a:rPr>
              <a:t/>
            </a:r>
            <a:br>
              <a:rPr lang="en-US" sz="1600" dirty="0">
                <a:latin typeface="Courier New"/>
                <a:cs typeface="Courier New"/>
              </a:rPr>
            </a:br>
            <a:r>
              <a:rPr lang="en-US" sz="1600" dirty="0" err="1">
                <a:latin typeface="Courier New"/>
                <a:cs typeface="Courier New"/>
              </a:rPr>
              <a:t>Traceback</a:t>
            </a:r>
            <a:r>
              <a:rPr lang="en-US" sz="1600" dirty="0">
                <a:latin typeface="Courier New"/>
                <a:cs typeface="Courier New"/>
              </a:rPr>
              <a:t> </a:t>
            </a:r>
            <a:r>
              <a:rPr lang="en-US" sz="1600" dirty="0">
                <a:solidFill>
                  <a:srgbClr val="000000"/>
                </a:solidFill>
                <a:latin typeface="Courier New"/>
                <a:cs typeface="Courier New"/>
              </a:rPr>
              <a:t>(</a:t>
            </a:r>
            <a:r>
              <a:rPr lang="en-US" sz="1600" dirty="0">
                <a:latin typeface="Courier New"/>
                <a:cs typeface="Courier New"/>
              </a:rPr>
              <a:t>most recent call last</a:t>
            </a:r>
            <a:r>
              <a:rPr lang="en-US" sz="1600" dirty="0">
                <a:solidFill>
                  <a:srgbClr val="000000"/>
                </a:solidFill>
                <a:latin typeface="Courier New"/>
                <a:cs typeface="Courier New"/>
              </a:rPr>
              <a:t>)</a:t>
            </a:r>
            <a:r>
              <a:rPr lang="en-US" sz="1600" dirty="0">
                <a:latin typeface="Courier New"/>
                <a:cs typeface="Courier New"/>
              </a:rPr>
              <a:t>:</a:t>
            </a:r>
            <a:br>
              <a:rPr lang="en-US" sz="1600" dirty="0">
                <a:latin typeface="Courier New"/>
                <a:cs typeface="Courier New"/>
              </a:rPr>
            </a:br>
            <a:r>
              <a:rPr lang="en-US" sz="1600" dirty="0" err="1" smtClean="0">
                <a:solidFill>
                  <a:srgbClr val="008000"/>
                </a:solidFill>
                <a:latin typeface="Courier New"/>
                <a:cs typeface="Courier New"/>
              </a:rPr>
              <a:t>AssertionError</a:t>
            </a:r>
            <a:r>
              <a:rPr lang="en-US" sz="1600" dirty="0">
                <a:latin typeface="Courier New"/>
                <a:cs typeface="Courier New"/>
              </a:rPr>
              <a:t>: Expected call: f</a:t>
            </a:r>
            <a:r>
              <a:rPr lang="en-US" sz="1600" dirty="0">
                <a:solidFill>
                  <a:srgbClr val="000000"/>
                </a:solidFill>
                <a:latin typeface="Courier New"/>
                <a:cs typeface="Courier New"/>
              </a:rPr>
              <a:t>(</a:t>
            </a:r>
            <a:r>
              <a:rPr lang="en-US" sz="1600" dirty="0">
                <a:solidFill>
                  <a:srgbClr val="FF4500"/>
                </a:solidFill>
                <a:latin typeface="Courier New"/>
                <a:cs typeface="Courier New"/>
              </a:rPr>
              <a:t>2</a:t>
            </a:r>
            <a:r>
              <a:rPr lang="en-US" sz="1600" dirty="0">
                <a:latin typeface="Courier New"/>
                <a:cs typeface="Courier New"/>
              </a:rPr>
              <a:t>, </a:t>
            </a:r>
            <a:r>
              <a:rPr lang="en-US" sz="1600" dirty="0">
                <a:solidFill>
                  <a:srgbClr val="FF4500"/>
                </a:solidFill>
                <a:latin typeface="Courier New"/>
                <a:cs typeface="Courier New"/>
              </a:rPr>
              <a:t>3</a:t>
            </a:r>
            <a:r>
              <a:rPr lang="en-US" sz="1600" dirty="0">
                <a:solidFill>
                  <a:srgbClr val="000000"/>
                </a:solidFill>
                <a:latin typeface="Courier New"/>
                <a:cs typeface="Courier New"/>
              </a:rPr>
              <a:t>)</a:t>
            </a:r>
            <a:r>
              <a:rPr lang="en-US" sz="1600" dirty="0">
                <a:latin typeface="Courier New"/>
                <a:cs typeface="Courier New"/>
              </a:rPr>
              <a:t/>
            </a:r>
            <a:br>
              <a:rPr lang="en-US" sz="1600" dirty="0">
                <a:latin typeface="Courier New"/>
                <a:cs typeface="Courier New"/>
              </a:rPr>
            </a:br>
            <a:r>
              <a:rPr lang="en-US" sz="1600" dirty="0">
                <a:latin typeface="Courier New"/>
                <a:cs typeface="Courier New"/>
              </a:rPr>
              <a:t>Actual call: f</a:t>
            </a:r>
            <a:r>
              <a:rPr lang="en-US" sz="1600" dirty="0">
                <a:solidFill>
                  <a:srgbClr val="000000"/>
                </a:solidFill>
                <a:latin typeface="Courier New"/>
                <a:cs typeface="Courier New"/>
              </a:rPr>
              <a:t>(</a:t>
            </a:r>
            <a:r>
              <a:rPr lang="en-US" sz="1600" dirty="0">
                <a:solidFill>
                  <a:srgbClr val="483D8B"/>
                </a:solidFill>
                <a:latin typeface="Courier New"/>
                <a:cs typeface="Courier New"/>
              </a:rPr>
              <a:t>'a'</a:t>
            </a:r>
            <a:r>
              <a:rPr lang="en-US" sz="1600" dirty="0" smtClean="0">
                <a:solidFill>
                  <a:srgbClr val="000000"/>
                </a:solidFill>
                <a:latin typeface="Courier New"/>
                <a:cs typeface="Courier New"/>
              </a:rPr>
              <a:t>)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600" dirty="0">
                <a:solidFill>
                  <a:srgbClr val="66CC66"/>
                </a:solidFill>
                <a:latin typeface="Courier New"/>
                <a:cs typeface="Courier New"/>
              </a:rPr>
              <a:t>&gt;&gt;&gt;</a:t>
            </a:r>
            <a:r>
              <a:rPr lang="en-US" sz="1600" dirty="0">
                <a:latin typeface="Courier New"/>
                <a:cs typeface="Courier New"/>
              </a:rPr>
              <a:t> </a:t>
            </a:r>
            <a:r>
              <a:rPr lang="en-US" sz="1600" dirty="0" err="1">
                <a:latin typeface="Courier New"/>
                <a:cs typeface="Courier New"/>
              </a:rPr>
              <a:t>mock.</a:t>
            </a:r>
            <a:r>
              <a:rPr lang="en-US" sz="1600" dirty="0" err="1">
                <a:solidFill>
                  <a:srgbClr val="000000"/>
                </a:solidFill>
                <a:latin typeface="Courier New"/>
                <a:cs typeface="Courier New"/>
              </a:rPr>
              <a:t>foo</a:t>
            </a:r>
            <a:r>
              <a:rPr lang="en-US" sz="1600" dirty="0" err="1">
                <a:latin typeface="Courier New"/>
                <a:cs typeface="Courier New"/>
              </a:rPr>
              <a:t>.</a:t>
            </a:r>
            <a:r>
              <a:rPr lang="en-US" sz="1600" dirty="0" err="1">
                <a:solidFill>
                  <a:srgbClr val="000000"/>
                </a:solidFill>
                <a:latin typeface="Courier New"/>
                <a:cs typeface="Courier New"/>
              </a:rPr>
              <a:t>assert_any_call</a:t>
            </a:r>
            <a:r>
              <a:rPr lang="en-US" sz="1600" dirty="0">
                <a:solidFill>
                  <a:srgbClr val="000000"/>
                </a:solidFill>
                <a:latin typeface="Courier New"/>
                <a:cs typeface="Courier New"/>
              </a:rPr>
              <a:t>(</a:t>
            </a:r>
            <a:r>
              <a:rPr lang="en-US" sz="1600" dirty="0">
                <a:solidFill>
                  <a:srgbClr val="FF4500"/>
                </a:solidFill>
                <a:latin typeface="Courier New"/>
                <a:cs typeface="Courier New"/>
              </a:rPr>
              <a:t>2</a:t>
            </a:r>
            <a:r>
              <a:rPr lang="en-US" sz="1600" dirty="0">
                <a:latin typeface="Courier New"/>
                <a:cs typeface="Courier New"/>
              </a:rPr>
              <a:t>, </a:t>
            </a:r>
            <a:r>
              <a:rPr lang="en-US" sz="1600" dirty="0">
                <a:solidFill>
                  <a:srgbClr val="FF4500"/>
                </a:solidFill>
                <a:latin typeface="Courier New"/>
                <a:cs typeface="Courier New"/>
              </a:rPr>
              <a:t>3</a:t>
            </a:r>
            <a:r>
              <a:rPr lang="en-US" sz="1600" dirty="0">
                <a:solidFill>
                  <a:srgbClr val="000000"/>
                </a:solidFill>
                <a:latin typeface="Courier New"/>
                <a:cs typeface="Courier New"/>
              </a:rPr>
              <a:t>)</a:t>
            </a:r>
            <a:endParaRPr lang="en-US" sz="1600" dirty="0">
              <a:latin typeface="Courier New"/>
              <a:cs typeface="Courier New"/>
            </a:endParaRPr>
          </a:p>
          <a:p>
            <a:pPr>
              <a:lnSpc>
                <a:spcPct val="120000"/>
              </a:lnSpc>
            </a:pPr>
            <a:endParaRPr lang="en-US" sz="1400" dirty="0">
              <a:latin typeface="Courier New"/>
              <a:cs typeface="Courier New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Pietro Berkes, Oct 2016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1449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Mimicking an existing class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Python Best Practices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018112"/>
          </a:xfrm>
        </p:spPr>
        <p:txBody>
          <a:bodyPr>
            <a:normAutofit/>
          </a:bodyPr>
          <a:lstStyle/>
          <a:p>
            <a:r>
              <a:rPr lang="en-US" dirty="0" smtClean="0"/>
              <a:t>Use </a:t>
            </a:r>
            <a:r>
              <a:rPr lang="en-US" dirty="0" smtClean="0">
                <a:latin typeface="Courier New"/>
                <a:cs typeface="Courier New"/>
              </a:rPr>
              <a:t>spec</a:t>
            </a:r>
            <a:r>
              <a:rPr lang="en-US" dirty="0"/>
              <a:t> to </a:t>
            </a:r>
            <a:r>
              <a:rPr lang="en-US" dirty="0" smtClean="0"/>
              <a:t>i</a:t>
            </a:r>
            <a:r>
              <a:rPr lang="en-US" dirty="0" smtClean="0">
                <a:solidFill>
                  <a:srgbClr val="000000"/>
                </a:solidFill>
                <a:cs typeface="Courier New"/>
              </a:rPr>
              <a:t>nherit interface from class:</a:t>
            </a:r>
            <a:endParaRPr lang="en-US" dirty="0" smtClean="0">
              <a:solidFill>
                <a:srgbClr val="000000"/>
              </a:solidFill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pl-PL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  <a:t>&gt;&gt;&gt; </a:t>
            </a:r>
            <a:r>
              <a:rPr lang="pl-PL" sz="1400">
                <a:solidFill>
                  <a:srgbClr val="7F007F"/>
                </a:solidFill>
                <a:effectLst/>
                <a:latin typeface="Courier New"/>
                <a:cs typeface="Courier New"/>
              </a:rPr>
              <a:t>from</a:t>
            </a:r>
            <a:r>
              <a:rPr lang="pl-PL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  <a:t> smtplib </a:t>
            </a:r>
            <a:r>
              <a:rPr lang="pl-PL" sz="1400">
                <a:solidFill>
                  <a:srgbClr val="7F007F"/>
                </a:solidFill>
                <a:effectLst/>
                <a:latin typeface="Courier New"/>
                <a:cs typeface="Courier New"/>
              </a:rPr>
              <a:t>import</a:t>
            </a:r>
            <a:r>
              <a:rPr lang="pl-PL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  <a:t> SMTP</a:t>
            </a:r>
            <a:br>
              <a:rPr lang="pl-PL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</a:br>
            <a:r>
              <a:rPr lang="pl-PL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  <a:t>&gt;&gt;&gt; mock_smtp = Mock(spec=SMTP)</a:t>
            </a:r>
            <a:br>
              <a:rPr lang="pl-PL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</a:br>
            <a:r>
              <a:rPr lang="pl-PL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  <a:t/>
            </a:r>
            <a:br>
              <a:rPr lang="pl-PL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</a:br>
            <a:r>
              <a:rPr lang="pl-PL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  <a:t>&gt;&gt;&gt; </a:t>
            </a:r>
            <a:r>
              <a:rPr lang="pl-PL" sz="1400">
                <a:solidFill>
                  <a:srgbClr val="7F007F"/>
                </a:solidFill>
                <a:effectLst/>
                <a:latin typeface="Courier New"/>
                <a:cs typeface="Courier New"/>
              </a:rPr>
              <a:t>isinstance</a:t>
            </a:r>
            <a:r>
              <a:rPr lang="pl-PL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  <a:t>(mock_smtp, SMTP)</a:t>
            </a:r>
            <a:br>
              <a:rPr lang="pl-PL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</a:br>
            <a:r>
              <a:rPr lang="pl-PL" sz="1400">
                <a:solidFill>
                  <a:srgbClr val="7F007F"/>
                </a:solidFill>
                <a:effectLst/>
                <a:latin typeface="Courier New"/>
                <a:cs typeface="Courier New"/>
              </a:rPr>
              <a:t>True</a:t>
            </a:r>
            <a:r>
              <a:rPr lang="pl-PL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  <a:t/>
            </a:r>
            <a:br>
              <a:rPr lang="pl-PL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</a:br>
            <a:r>
              <a:rPr lang="pl-PL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  <a:t/>
            </a:r>
            <a:br>
              <a:rPr lang="pl-PL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</a:br>
            <a:r>
              <a:rPr lang="pl-PL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  <a:t>&gt;&gt;&gt; mock_smtp.&lt;TAB&gt;</a:t>
            </a:r>
            <a:br>
              <a:rPr lang="pl-PL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</a:br>
            <a:r>
              <a:rPr lang="pl-PL" sz="1100">
                <a:solidFill>
                  <a:srgbClr val="000000"/>
                </a:solidFill>
                <a:effectLst/>
                <a:latin typeface="Courier New"/>
                <a:cs typeface="Courier New"/>
              </a:rPr>
              <a:t>                    mock_smtp.assert_any_call         mock_smtp.attach_mock </a:t>
            </a:r>
            <a:br>
              <a:rPr lang="pl-PL" sz="1100">
                <a:solidFill>
                  <a:srgbClr val="000000"/>
                </a:solidFill>
                <a:effectLst/>
                <a:latin typeface="Courier New"/>
                <a:cs typeface="Courier New"/>
              </a:rPr>
            </a:br>
            <a:r>
              <a:rPr lang="pl-PL" sz="1100">
                <a:solidFill>
                  <a:srgbClr val="000000"/>
                </a:solidFill>
                <a:effectLst/>
                <a:latin typeface="Courier New"/>
                <a:cs typeface="Courier New"/>
              </a:rPr>
              <a:t>                    mock_smtp.assert_called_once_with mock_smtp.auth           </a:t>
            </a:r>
            <a:br>
              <a:rPr lang="pl-PL" sz="1100">
                <a:solidFill>
                  <a:srgbClr val="000000"/>
                </a:solidFill>
                <a:effectLst/>
                <a:latin typeface="Courier New"/>
                <a:cs typeface="Courier New"/>
              </a:rPr>
            </a:br>
            <a:r>
              <a:rPr lang="pl-PL" sz="1100">
                <a:solidFill>
                  <a:srgbClr val="000000"/>
                </a:solidFill>
                <a:effectLst/>
                <a:latin typeface="Courier New"/>
                <a:cs typeface="Courier New"/>
              </a:rPr>
              <a:t>                    mock_smtp.assert_called_with      mock_smtp.auth_cram_md5</a:t>
            </a:r>
            <a:br>
              <a:rPr lang="pl-PL" sz="1100">
                <a:solidFill>
                  <a:srgbClr val="000000"/>
                </a:solidFill>
                <a:effectLst/>
                <a:latin typeface="Courier New"/>
                <a:cs typeface="Courier New"/>
              </a:rPr>
            </a:br>
            <a:r>
              <a:rPr lang="pl-PL" sz="1100">
                <a:solidFill>
                  <a:srgbClr val="000000"/>
                </a:solidFill>
                <a:effectLst/>
                <a:latin typeface="Courier New"/>
                <a:cs typeface="Courier New"/>
              </a:rPr>
              <a:t>                    mock_smtp.assert_has_calls        mock_smtp.auth_login                   </a:t>
            </a:r>
            <a:br>
              <a:rPr lang="pl-PL" sz="1100">
                <a:solidFill>
                  <a:srgbClr val="000000"/>
                </a:solidFill>
                <a:effectLst/>
                <a:latin typeface="Courier New"/>
                <a:cs typeface="Courier New"/>
              </a:rPr>
            </a:br>
            <a:r>
              <a:rPr lang="pl-PL" sz="1100">
                <a:solidFill>
                  <a:srgbClr val="000000"/>
                </a:solidFill>
                <a:effectLst/>
                <a:latin typeface="Courier New"/>
                <a:cs typeface="Courier New"/>
              </a:rPr>
              <a:t>                    mock_smtp.assert_not_called       mock_smtp.auth_plain             </a:t>
            </a:r>
            <a:br>
              <a:rPr lang="pl-PL" sz="1100">
                <a:solidFill>
                  <a:srgbClr val="000000"/>
                </a:solidFill>
                <a:effectLst/>
                <a:latin typeface="Courier New"/>
                <a:cs typeface="Courier New"/>
              </a:rPr>
            </a:br>
            <a:r>
              <a:rPr lang="pl-PL" sz="1100">
                <a:solidFill>
                  <a:srgbClr val="000000"/>
                </a:solidFill>
                <a:effectLst/>
                <a:latin typeface="Courier New"/>
                <a:cs typeface="Courier New"/>
              </a:rPr>
              <a:t>                    ...     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Pietro Berkes, Oct 2016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6992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Mimicking an existing class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Python Best Practices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018112"/>
          </a:xfrm>
        </p:spPr>
        <p:txBody>
          <a:bodyPr>
            <a:normAutofit/>
          </a:bodyPr>
          <a:lstStyle/>
          <a:p>
            <a:r>
              <a:rPr lang="en-US" dirty="0" smtClean="0"/>
              <a:t>Use</a:t>
            </a:r>
            <a:r>
              <a:rPr lang="en-US" dirty="0"/>
              <a:t> </a:t>
            </a:r>
            <a:r>
              <a:rPr lang="en-US" dirty="0">
                <a:latin typeface="Courier New"/>
                <a:cs typeface="Courier New"/>
              </a:rPr>
              <a:t>spec</a:t>
            </a:r>
            <a:r>
              <a:rPr lang="en-US" dirty="0"/>
              <a:t> to </a:t>
            </a:r>
            <a:r>
              <a:rPr lang="en-US" dirty="0" smtClean="0"/>
              <a:t>i</a:t>
            </a:r>
            <a:r>
              <a:rPr lang="en-US" dirty="0" smtClean="0">
                <a:solidFill>
                  <a:srgbClr val="000000"/>
                </a:solidFill>
                <a:cs typeface="Courier New"/>
              </a:rPr>
              <a:t>nherit interface from class:</a:t>
            </a:r>
            <a:endParaRPr lang="en-US" dirty="0" smtClean="0">
              <a:solidFill>
                <a:srgbClr val="000000"/>
              </a:solidFill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  <a:t>&gt;&gt;&gt; mock_smtp.bogus</a:t>
            </a:r>
            <a:b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</a:br>
            <a: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  <a:t>---------------------------------------------------------------------------</a:t>
            </a:r>
            <a:b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</a:br>
            <a:r>
              <a:rPr lang="en-US" sz="1400">
                <a:solidFill>
                  <a:srgbClr val="7F007F"/>
                </a:solidFill>
                <a:effectLst/>
                <a:latin typeface="Courier New"/>
                <a:cs typeface="Courier New"/>
              </a:rPr>
              <a:t>AttributeError</a:t>
            </a:r>
            <a: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  <a:t>                            Traceback (most recent call last)</a:t>
            </a:r>
            <a:b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</a:br>
            <a: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  <a:t>&lt;ipython-input-17-4856e93b6e10&gt; </a:t>
            </a:r>
            <a:r>
              <a:rPr lang="en-US" sz="1400">
                <a:solidFill>
                  <a:srgbClr val="7F007F"/>
                </a:solidFill>
                <a:effectLst/>
                <a:latin typeface="Courier New"/>
                <a:cs typeface="Courier New"/>
              </a:rPr>
              <a:t>in</a:t>
            </a:r>
            <a: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  <a:t> &lt;module&gt;()</a:t>
            </a:r>
            <a:b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</a:br>
            <a: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  <a:t>----&gt; 1 mock_smtp.bogus</a:t>
            </a:r>
            <a:b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</a:br>
            <a: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  <a:t/>
            </a:r>
            <a:b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</a:br>
            <a: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  <a:t>/Users/pberkes/miniconda3/envs/gnode/lib/python3.5/unittest/mock.py </a:t>
            </a:r>
            <a:r>
              <a:rPr lang="en-US" sz="1400">
                <a:solidFill>
                  <a:srgbClr val="7F007F"/>
                </a:solidFill>
                <a:effectLst/>
                <a:latin typeface="Courier New"/>
                <a:cs typeface="Courier New"/>
              </a:rPr>
              <a:t>in</a:t>
            </a:r>
            <a: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  <a:t> __getattr__(</a:t>
            </a:r>
            <a:r>
              <a:rPr lang="en-US" sz="1400">
                <a:solidFill>
                  <a:srgbClr val="7F007F"/>
                </a:solidFill>
                <a:effectLst/>
                <a:latin typeface="Courier New"/>
                <a:cs typeface="Courier New"/>
              </a:rPr>
              <a:t>self</a:t>
            </a:r>
            <a: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  <a:t>, name)</a:t>
            </a:r>
            <a:b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</a:br>
            <a: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  <a:t>    576         </a:t>
            </a:r>
            <a:r>
              <a:rPr lang="en-US" sz="1400">
                <a:solidFill>
                  <a:srgbClr val="7F007F"/>
                </a:solidFill>
                <a:effectLst/>
                <a:latin typeface="Courier New"/>
                <a:cs typeface="Courier New"/>
              </a:rPr>
              <a:t>elif</a:t>
            </a:r>
            <a: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  <a:t> </a:t>
            </a:r>
            <a:r>
              <a:rPr lang="en-US" sz="1400">
                <a:solidFill>
                  <a:srgbClr val="7F007F"/>
                </a:solidFill>
                <a:effectLst/>
                <a:latin typeface="Courier New"/>
                <a:cs typeface="Courier New"/>
              </a:rPr>
              <a:t>self</a:t>
            </a:r>
            <a: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  <a:t>._mock_methods </a:t>
            </a:r>
            <a:r>
              <a:rPr lang="en-US" sz="1400">
                <a:solidFill>
                  <a:srgbClr val="7F007F"/>
                </a:solidFill>
                <a:effectLst/>
                <a:latin typeface="Courier New"/>
                <a:cs typeface="Courier New"/>
              </a:rPr>
              <a:t>is</a:t>
            </a:r>
            <a: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  <a:t> </a:t>
            </a:r>
            <a:r>
              <a:rPr lang="en-US" sz="1400">
                <a:solidFill>
                  <a:srgbClr val="7F007F"/>
                </a:solidFill>
                <a:effectLst/>
                <a:latin typeface="Courier New"/>
                <a:cs typeface="Courier New"/>
              </a:rPr>
              <a:t>not</a:t>
            </a:r>
            <a: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  <a:t> </a:t>
            </a:r>
            <a:r>
              <a:rPr lang="en-US" sz="1400">
                <a:solidFill>
                  <a:srgbClr val="7F007F"/>
                </a:solidFill>
                <a:effectLst/>
                <a:latin typeface="Courier New"/>
                <a:cs typeface="Courier New"/>
              </a:rPr>
              <a:t>None</a:t>
            </a:r>
            <a: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  <a:t>:</a:t>
            </a:r>
            <a:b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</a:br>
            <a: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  <a:t>    577             </a:t>
            </a:r>
            <a:r>
              <a:rPr lang="en-US" sz="1400">
                <a:solidFill>
                  <a:srgbClr val="7F007F"/>
                </a:solidFill>
                <a:effectLst/>
                <a:latin typeface="Courier New"/>
                <a:cs typeface="Courier New"/>
              </a:rPr>
              <a:t>if</a:t>
            </a:r>
            <a: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  <a:t> name </a:t>
            </a:r>
            <a:r>
              <a:rPr lang="en-US" sz="1400">
                <a:solidFill>
                  <a:srgbClr val="7F007F"/>
                </a:solidFill>
                <a:effectLst/>
                <a:latin typeface="Courier New"/>
                <a:cs typeface="Courier New"/>
              </a:rPr>
              <a:t>not</a:t>
            </a:r>
            <a: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  <a:t> </a:t>
            </a:r>
            <a:r>
              <a:rPr lang="en-US" sz="1400">
                <a:solidFill>
                  <a:srgbClr val="7F007F"/>
                </a:solidFill>
                <a:effectLst/>
                <a:latin typeface="Courier New"/>
                <a:cs typeface="Courier New"/>
              </a:rPr>
              <a:t>in</a:t>
            </a:r>
            <a: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  <a:t> </a:t>
            </a:r>
            <a:r>
              <a:rPr lang="en-US" sz="1400">
                <a:solidFill>
                  <a:srgbClr val="7F007F"/>
                </a:solidFill>
                <a:effectLst/>
                <a:latin typeface="Courier New"/>
                <a:cs typeface="Courier New"/>
              </a:rPr>
              <a:t>self</a:t>
            </a:r>
            <a: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  <a:t>._mock_methods </a:t>
            </a:r>
            <a:r>
              <a:rPr lang="en-US" sz="1400">
                <a:solidFill>
                  <a:srgbClr val="7F007F"/>
                </a:solidFill>
                <a:effectLst/>
                <a:latin typeface="Courier New"/>
                <a:cs typeface="Courier New"/>
              </a:rPr>
              <a:t>or</a:t>
            </a:r>
            <a: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  <a:t> name </a:t>
            </a:r>
            <a:r>
              <a:rPr lang="en-US" sz="1400">
                <a:solidFill>
                  <a:srgbClr val="7F007F"/>
                </a:solidFill>
                <a:effectLst/>
                <a:latin typeface="Courier New"/>
                <a:cs typeface="Courier New"/>
              </a:rPr>
              <a:t>in</a:t>
            </a:r>
            <a: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  <a:t> _all_magics:</a:t>
            </a:r>
            <a:b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</a:br>
            <a: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  <a:t>--&gt; 578                 </a:t>
            </a:r>
            <a:r>
              <a:rPr lang="en-US" sz="1400">
                <a:solidFill>
                  <a:srgbClr val="7F007F"/>
                </a:solidFill>
                <a:effectLst/>
                <a:latin typeface="Courier New"/>
                <a:cs typeface="Courier New"/>
              </a:rPr>
              <a:t>raise</a:t>
            </a:r>
            <a: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  <a:t> </a:t>
            </a:r>
            <a:r>
              <a:rPr lang="en-US" sz="1400">
                <a:solidFill>
                  <a:srgbClr val="7F007F"/>
                </a:solidFill>
                <a:effectLst/>
                <a:latin typeface="Courier New"/>
                <a:cs typeface="Courier New"/>
              </a:rPr>
              <a:t>AttributeError</a:t>
            </a:r>
            <a: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  <a:t>(</a:t>
            </a:r>
            <a:r>
              <a:rPr lang="en-US" sz="1400">
                <a:solidFill>
                  <a:srgbClr val="8B2252"/>
                </a:solidFill>
                <a:effectLst/>
                <a:latin typeface="Courier New"/>
                <a:cs typeface="Courier New"/>
              </a:rPr>
              <a:t>"Mock object has no attribute %r"</a:t>
            </a:r>
            <a: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  <a:t> % name)</a:t>
            </a:r>
            <a:b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</a:br>
            <a: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  <a:t>    579         </a:t>
            </a:r>
            <a:r>
              <a:rPr lang="en-US" sz="1400">
                <a:solidFill>
                  <a:srgbClr val="7F007F"/>
                </a:solidFill>
                <a:effectLst/>
                <a:latin typeface="Courier New"/>
                <a:cs typeface="Courier New"/>
              </a:rPr>
              <a:t>elif</a:t>
            </a:r>
            <a: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  <a:t> _is_magic(name):</a:t>
            </a:r>
            <a:b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</a:br>
            <a: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  <a:t>    580             </a:t>
            </a:r>
            <a:r>
              <a:rPr lang="en-US" sz="1400">
                <a:solidFill>
                  <a:srgbClr val="7F007F"/>
                </a:solidFill>
                <a:effectLst/>
                <a:latin typeface="Courier New"/>
                <a:cs typeface="Courier New"/>
              </a:rPr>
              <a:t>raise</a:t>
            </a:r>
            <a: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  <a:t> </a:t>
            </a:r>
            <a:r>
              <a:rPr lang="en-US" sz="1400">
                <a:solidFill>
                  <a:srgbClr val="7F007F"/>
                </a:solidFill>
                <a:effectLst/>
                <a:latin typeface="Courier New"/>
                <a:cs typeface="Courier New"/>
              </a:rPr>
              <a:t>AttributeError</a:t>
            </a:r>
            <a: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  <a:t>(name)</a:t>
            </a:r>
            <a:b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</a:br>
            <a: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  <a:t/>
            </a:r>
            <a:b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</a:br>
            <a:r>
              <a:rPr lang="en-US" sz="1400">
                <a:solidFill>
                  <a:srgbClr val="7F007F"/>
                </a:solidFill>
                <a:effectLst/>
                <a:latin typeface="Courier New"/>
                <a:cs typeface="Courier New"/>
              </a:rPr>
              <a:t>AttributeError</a:t>
            </a:r>
            <a: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  <a:t>: Mock </a:t>
            </a:r>
            <a:r>
              <a:rPr lang="en-US" sz="1400">
                <a:solidFill>
                  <a:srgbClr val="7F007F"/>
                </a:solidFill>
                <a:effectLst/>
                <a:latin typeface="Courier New"/>
                <a:cs typeface="Courier New"/>
              </a:rPr>
              <a:t>object</a:t>
            </a:r>
            <a: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  <a:t> has no attribute </a:t>
            </a:r>
            <a:r>
              <a:rPr lang="en-US" sz="1400">
                <a:solidFill>
                  <a:srgbClr val="8B2252"/>
                </a:solidFill>
                <a:effectLst/>
                <a:latin typeface="Courier New"/>
                <a:cs typeface="Courier New"/>
              </a:rPr>
              <a:t>'bogus’</a:t>
            </a:r>
            <a:endParaRPr lang="en-US" sz="1400">
              <a:solidFill>
                <a:srgbClr val="000000"/>
              </a:solidFill>
              <a:effectLst/>
              <a:latin typeface="Courier New"/>
              <a:cs typeface="Courier New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Pietro Berkes, Oct 2016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0175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Returning values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Python Best Practices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62500" lnSpcReduction="20000"/>
          </a:bodyPr>
          <a:lstStyle/>
          <a:p>
            <a:pPr>
              <a:lnSpc>
                <a:spcPct val="120000"/>
              </a:lnSpc>
            </a:pPr>
            <a:r>
              <a:rPr lang="en-US" sz="2900" dirty="0">
                <a:cs typeface="Courier New"/>
              </a:rPr>
              <a:t>Use</a:t>
            </a:r>
            <a:r>
              <a:rPr lang="en-US" sz="2900" dirty="0">
                <a:latin typeface="Courier New"/>
                <a:cs typeface="Courier New"/>
              </a:rPr>
              <a:t> return_value </a:t>
            </a:r>
            <a:r>
              <a:rPr lang="en-US" sz="2900" dirty="0">
                <a:latin typeface="+mj-lt"/>
                <a:cs typeface="Courier New"/>
              </a:rPr>
              <a:t>for a single return value:</a:t>
            </a:r>
            <a:r>
              <a:rPr lang="en-US" sz="2900" dirty="0">
                <a:solidFill>
                  <a:srgbClr val="66CC66"/>
                </a:solidFill>
                <a:latin typeface="Courier New"/>
                <a:cs typeface="Courier New"/>
              </a:rPr>
              <a:t/>
            </a:r>
            <a:br>
              <a:rPr lang="en-US" sz="2900" dirty="0">
                <a:solidFill>
                  <a:srgbClr val="66CC66"/>
                </a:solidFill>
                <a:latin typeface="Courier New"/>
                <a:cs typeface="Courier New"/>
              </a:rPr>
            </a:br>
            <a:r>
              <a:rPr lang="en-US" sz="2600" dirty="0">
                <a:solidFill>
                  <a:srgbClr val="66CC66"/>
                </a:solidFill>
                <a:latin typeface="Courier New"/>
                <a:cs typeface="Courier New"/>
              </a:rPr>
              <a:t>&gt;&gt;&gt;</a:t>
            </a:r>
            <a:r>
              <a:rPr lang="en-US" sz="2600" dirty="0">
                <a:latin typeface="Courier New"/>
                <a:cs typeface="Courier New"/>
              </a:rPr>
              <a:t> mock=Mock</a:t>
            </a:r>
            <a:r>
              <a:rPr lang="en-US" sz="2600" dirty="0">
                <a:solidFill>
                  <a:srgbClr val="000000"/>
                </a:solidFill>
                <a:latin typeface="Courier New"/>
                <a:cs typeface="Courier New"/>
              </a:rPr>
              <a:t>()</a:t>
            </a:r>
            <a:r>
              <a:rPr lang="en-US" sz="2600" dirty="0">
                <a:latin typeface="Courier New"/>
                <a:cs typeface="Courier New"/>
              </a:rPr>
              <a:t/>
            </a:r>
            <a:br>
              <a:rPr lang="en-US" sz="2600" dirty="0">
                <a:latin typeface="Courier New"/>
                <a:cs typeface="Courier New"/>
              </a:rPr>
            </a:br>
            <a:r>
              <a:rPr lang="en-US" sz="2600" dirty="0">
                <a:solidFill>
                  <a:srgbClr val="66CC66"/>
                </a:solidFill>
                <a:latin typeface="Courier New"/>
                <a:cs typeface="Courier New"/>
              </a:rPr>
              <a:t>&gt;&gt;&gt;</a:t>
            </a:r>
            <a:r>
              <a:rPr lang="en-US" sz="2600" dirty="0">
                <a:latin typeface="Courier New"/>
                <a:cs typeface="Courier New"/>
              </a:rPr>
              <a:t> </a:t>
            </a:r>
            <a:r>
              <a:rPr lang="en-US" sz="2600" dirty="0" err="1" smtClean="0">
                <a:latin typeface="Courier New"/>
                <a:cs typeface="Courier New"/>
              </a:rPr>
              <a:t>mock.</a:t>
            </a:r>
            <a:r>
              <a:rPr lang="en-US" sz="2600" dirty="0" err="1" smtClean="0">
                <a:solidFill>
                  <a:srgbClr val="000000"/>
                </a:solidFill>
                <a:latin typeface="Courier New"/>
                <a:cs typeface="Courier New"/>
              </a:rPr>
              <a:t>bar</a:t>
            </a:r>
            <a:r>
              <a:rPr lang="en-US" sz="2600" dirty="0" err="1" smtClean="0">
                <a:latin typeface="Courier New"/>
                <a:cs typeface="Courier New"/>
              </a:rPr>
              <a:t>.</a:t>
            </a:r>
            <a:r>
              <a:rPr lang="en-US" sz="2600" b="1" dirty="0" err="1" smtClean="0">
                <a:solidFill>
                  <a:srgbClr val="000000"/>
                </a:solidFill>
                <a:latin typeface="Courier New"/>
                <a:cs typeface="Courier New"/>
              </a:rPr>
              <a:t>return_value</a:t>
            </a:r>
            <a:r>
              <a:rPr lang="en-US" sz="2600" dirty="0" smtClean="0">
                <a:latin typeface="Courier New"/>
                <a:cs typeface="Courier New"/>
              </a:rPr>
              <a:t> </a:t>
            </a:r>
            <a:r>
              <a:rPr lang="en-US" sz="2600" dirty="0">
                <a:latin typeface="Courier New"/>
                <a:cs typeface="Courier New"/>
              </a:rPr>
              <a:t>= </a:t>
            </a:r>
            <a:r>
              <a:rPr lang="en-US" sz="2600" dirty="0">
                <a:solidFill>
                  <a:srgbClr val="FF4500"/>
                </a:solidFill>
                <a:latin typeface="Courier New"/>
                <a:cs typeface="Courier New"/>
              </a:rPr>
              <a:t>7</a:t>
            </a:r>
            <a:r>
              <a:rPr lang="en-US" sz="2600" dirty="0">
                <a:latin typeface="Courier New"/>
                <a:cs typeface="Courier New"/>
              </a:rPr>
              <a:t/>
            </a:r>
            <a:br>
              <a:rPr lang="en-US" sz="2600" dirty="0">
                <a:latin typeface="Courier New"/>
                <a:cs typeface="Courier New"/>
              </a:rPr>
            </a:br>
            <a:r>
              <a:rPr lang="en-US" sz="2600" dirty="0">
                <a:solidFill>
                  <a:srgbClr val="66CC66"/>
                </a:solidFill>
                <a:latin typeface="Courier New"/>
                <a:cs typeface="Courier New"/>
              </a:rPr>
              <a:t>&gt;&gt;&gt;</a:t>
            </a:r>
            <a:r>
              <a:rPr lang="en-US" sz="2600" dirty="0">
                <a:latin typeface="Courier New"/>
                <a:cs typeface="Courier New"/>
              </a:rPr>
              <a:t> </a:t>
            </a:r>
            <a:r>
              <a:rPr lang="en-US" sz="2600" dirty="0" err="1" smtClean="0">
                <a:latin typeface="Courier New"/>
                <a:cs typeface="Courier New"/>
              </a:rPr>
              <a:t>mock.</a:t>
            </a:r>
            <a:r>
              <a:rPr lang="en-US" sz="2600" dirty="0" err="1" smtClean="0">
                <a:solidFill>
                  <a:srgbClr val="000000"/>
                </a:solidFill>
                <a:latin typeface="Courier New"/>
                <a:cs typeface="Courier New"/>
              </a:rPr>
              <a:t>bar</a:t>
            </a:r>
            <a:r>
              <a:rPr lang="en-US" sz="2600" dirty="0" smtClean="0">
                <a:solidFill>
                  <a:srgbClr val="000000"/>
                </a:solidFill>
                <a:latin typeface="Courier New"/>
                <a:cs typeface="Courier New"/>
              </a:rPr>
              <a:t>(</a:t>
            </a:r>
            <a:r>
              <a:rPr lang="en-US" sz="2600" dirty="0">
                <a:solidFill>
                  <a:srgbClr val="FF4500"/>
                </a:solidFill>
                <a:latin typeface="Courier New"/>
                <a:cs typeface="Courier New"/>
              </a:rPr>
              <a:t>32</a:t>
            </a:r>
            <a:r>
              <a:rPr lang="en-US" sz="2600" dirty="0">
                <a:solidFill>
                  <a:srgbClr val="000000"/>
                </a:solidFill>
                <a:latin typeface="Courier New"/>
                <a:cs typeface="Courier New"/>
              </a:rPr>
              <a:t>)</a:t>
            </a:r>
            <a:r>
              <a:rPr lang="en-US" sz="2600" dirty="0">
                <a:latin typeface="Courier New"/>
                <a:cs typeface="Courier New"/>
              </a:rPr>
              <a:t/>
            </a:r>
            <a:br>
              <a:rPr lang="en-US" sz="2600" dirty="0">
                <a:latin typeface="Courier New"/>
                <a:cs typeface="Courier New"/>
              </a:rPr>
            </a:br>
            <a:r>
              <a:rPr lang="en-US" sz="2600" dirty="0">
                <a:solidFill>
                  <a:srgbClr val="FF4500"/>
                </a:solidFill>
                <a:latin typeface="Courier New"/>
                <a:cs typeface="Courier New"/>
              </a:rPr>
              <a:t>7</a:t>
            </a:r>
            <a:r>
              <a:rPr lang="en-US" sz="2600" dirty="0">
                <a:latin typeface="Courier New"/>
                <a:cs typeface="Courier New"/>
              </a:rPr>
              <a:t/>
            </a:r>
            <a:br>
              <a:rPr lang="en-US" sz="2600" dirty="0">
                <a:latin typeface="Courier New"/>
                <a:cs typeface="Courier New"/>
              </a:rPr>
            </a:br>
            <a:r>
              <a:rPr lang="en-US" sz="2600" dirty="0" smtClean="0">
                <a:solidFill>
                  <a:srgbClr val="66CC66"/>
                </a:solidFill>
                <a:latin typeface="Courier New"/>
                <a:cs typeface="Courier New"/>
              </a:rPr>
              <a:t>&gt;</a:t>
            </a:r>
            <a:r>
              <a:rPr lang="en-US" sz="2600" dirty="0">
                <a:solidFill>
                  <a:srgbClr val="66CC66"/>
                </a:solidFill>
                <a:latin typeface="Courier New"/>
                <a:cs typeface="Courier New"/>
              </a:rPr>
              <a:t>&gt;&gt;</a:t>
            </a:r>
            <a:r>
              <a:rPr lang="en-US" sz="2600" dirty="0">
                <a:latin typeface="Courier New"/>
                <a:cs typeface="Courier New"/>
              </a:rPr>
              <a:t> </a:t>
            </a:r>
            <a:r>
              <a:rPr lang="en-US" sz="2600" dirty="0" err="1" smtClean="0">
                <a:latin typeface="Courier New"/>
                <a:cs typeface="Courier New"/>
              </a:rPr>
              <a:t>mock.</a:t>
            </a:r>
            <a:r>
              <a:rPr lang="en-US" sz="2600" dirty="0" err="1" smtClean="0">
                <a:solidFill>
                  <a:srgbClr val="000000"/>
                </a:solidFill>
                <a:latin typeface="Courier New"/>
                <a:cs typeface="Courier New"/>
              </a:rPr>
              <a:t>bar</a:t>
            </a:r>
            <a:r>
              <a:rPr lang="en-US" sz="2600" dirty="0" smtClean="0">
                <a:solidFill>
                  <a:srgbClr val="000000"/>
                </a:solidFill>
                <a:latin typeface="Courier New"/>
                <a:cs typeface="Courier New"/>
              </a:rPr>
              <a:t>(</a:t>
            </a:r>
            <a:r>
              <a:rPr lang="en-US" sz="2600" dirty="0">
                <a:latin typeface="Courier New"/>
                <a:cs typeface="Courier New"/>
              </a:rPr>
              <a:t>one=</a:t>
            </a:r>
            <a:r>
              <a:rPr lang="en-US" sz="2600" dirty="0">
                <a:solidFill>
                  <a:srgbClr val="FF4500"/>
                </a:solidFill>
                <a:latin typeface="Courier New"/>
                <a:cs typeface="Courier New"/>
              </a:rPr>
              <a:t>2</a:t>
            </a:r>
            <a:r>
              <a:rPr lang="en-US" sz="2600" dirty="0">
                <a:latin typeface="Courier New"/>
                <a:cs typeface="Courier New"/>
              </a:rPr>
              <a:t>, two=</a:t>
            </a:r>
            <a:r>
              <a:rPr lang="en-US" sz="2600" dirty="0">
                <a:solidFill>
                  <a:srgbClr val="FF4500"/>
                </a:solidFill>
                <a:latin typeface="Courier New"/>
                <a:cs typeface="Courier New"/>
              </a:rPr>
              <a:t>4</a:t>
            </a:r>
            <a:r>
              <a:rPr lang="en-US" sz="2600" dirty="0">
                <a:solidFill>
                  <a:srgbClr val="000000"/>
                </a:solidFill>
                <a:latin typeface="Courier New"/>
                <a:cs typeface="Courier New"/>
              </a:rPr>
              <a:t>)</a:t>
            </a:r>
            <a:r>
              <a:rPr lang="en-US" sz="2600" dirty="0">
                <a:latin typeface="Courier New"/>
                <a:cs typeface="Courier New"/>
              </a:rPr>
              <a:t/>
            </a:r>
            <a:br>
              <a:rPr lang="en-US" sz="2600" dirty="0">
                <a:latin typeface="Courier New"/>
                <a:cs typeface="Courier New"/>
              </a:rPr>
            </a:br>
            <a:r>
              <a:rPr lang="en-US" sz="2600" dirty="0" smtClean="0">
                <a:solidFill>
                  <a:srgbClr val="FF4500"/>
                </a:solidFill>
                <a:latin typeface="Courier New"/>
                <a:cs typeface="Courier New"/>
              </a:rPr>
              <a:t>7</a:t>
            </a:r>
          </a:p>
          <a:p>
            <a:pPr>
              <a:lnSpc>
                <a:spcPct val="120000"/>
              </a:lnSpc>
            </a:pPr>
            <a:r>
              <a:rPr lang="en-US" sz="2900" dirty="0">
                <a:cs typeface="Courier New"/>
              </a:rPr>
              <a:t>Use</a:t>
            </a:r>
            <a:r>
              <a:rPr lang="en-US" sz="2900" dirty="0">
                <a:latin typeface="Courier New"/>
                <a:cs typeface="Courier New"/>
              </a:rPr>
              <a:t> side_effect </a:t>
            </a:r>
            <a:r>
              <a:rPr lang="en-US" sz="2900" dirty="0">
                <a:cs typeface="Courier New"/>
              </a:rPr>
              <a:t>for a list of return values, one per call:</a:t>
            </a:r>
            <a:r>
              <a:rPr lang="en-US" sz="2900" dirty="0">
                <a:solidFill>
                  <a:srgbClr val="FF4500"/>
                </a:solidFill>
                <a:latin typeface="Courier New"/>
                <a:cs typeface="Courier New"/>
              </a:rPr>
              <a:t/>
            </a:r>
            <a:br>
              <a:rPr lang="en-US" sz="2900" dirty="0">
                <a:solidFill>
                  <a:srgbClr val="FF4500"/>
                </a:solidFill>
                <a:latin typeface="Courier New"/>
                <a:cs typeface="Courier New"/>
              </a:rPr>
            </a:br>
            <a:r>
              <a:rPr lang="en-US" sz="2500" dirty="0">
                <a:solidFill>
                  <a:srgbClr val="66CC66"/>
                </a:solidFill>
                <a:latin typeface="Courier New"/>
                <a:cs typeface="Courier New"/>
              </a:rPr>
              <a:t>&gt;&gt;&gt;</a:t>
            </a:r>
            <a:r>
              <a:rPr lang="en-US" sz="2500" dirty="0">
                <a:latin typeface="Courier New"/>
                <a:cs typeface="Courier New"/>
              </a:rPr>
              <a:t> </a:t>
            </a:r>
            <a:r>
              <a:rPr lang="en-US" sz="2500" dirty="0" err="1" smtClean="0">
                <a:latin typeface="Courier New"/>
                <a:cs typeface="Courier New"/>
              </a:rPr>
              <a:t>mock.</a:t>
            </a:r>
            <a:r>
              <a:rPr lang="en-US" sz="2500" dirty="0" err="1" smtClean="0">
                <a:solidFill>
                  <a:srgbClr val="000000"/>
                </a:solidFill>
                <a:latin typeface="Courier New"/>
                <a:cs typeface="Courier New"/>
              </a:rPr>
              <a:t>bar</a:t>
            </a:r>
            <a:r>
              <a:rPr lang="en-US" sz="2500" dirty="0" err="1" smtClean="0">
                <a:latin typeface="Courier New"/>
                <a:cs typeface="Courier New"/>
              </a:rPr>
              <a:t>.</a:t>
            </a:r>
            <a:r>
              <a:rPr lang="en-US" sz="2500" b="1" dirty="0" err="1" smtClean="0">
                <a:solidFill>
                  <a:srgbClr val="000000"/>
                </a:solidFill>
                <a:latin typeface="Courier New"/>
                <a:cs typeface="Courier New"/>
              </a:rPr>
              <a:t>side_effect</a:t>
            </a:r>
            <a:r>
              <a:rPr lang="en-US" sz="2500" dirty="0" smtClean="0">
                <a:latin typeface="Courier New"/>
                <a:cs typeface="Courier New"/>
              </a:rPr>
              <a:t> </a:t>
            </a:r>
            <a:r>
              <a:rPr lang="en-US" sz="2500" dirty="0">
                <a:latin typeface="Courier New"/>
                <a:cs typeface="Courier New"/>
              </a:rPr>
              <a:t>= </a:t>
            </a:r>
            <a:r>
              <a:rPr lang="en-US" sz="2500" dirty="0">
                <a:solidFill>
                  <a:srgbClr val="000000"/>
                </a:solidFill>
                <a:latin typeface="Courier New"/>
                <a:cs typeface="Courier New"/>
              </a:rPr>
              <a:t>[</a:t>
            </a:r>
            <a:r>
              <a:rPr lang="en-US" sz="2500" dirty="0">
                <a:solidFill>
                  <a:srgbClr val="FF4500"/>
                </a:solidFill>
                <a:latin typeface="Courier New"/>
                <a:cs typeface="Courier New"/>
              </a:rPr>
              <a:t>1</a:t>
            </a:r>
            <a:r>
              <a:rPr lang="en-US" sz="2500" dirty="0">
                <a:latin typeface="Courier New"/>
                <a:cs typeface="Courier New"/>
              </a:rPr>
              <a:t>, </a:t>
            </a:r>
            <a:r>
              <a:rPr lang="en-US" sz="2500" dirty="0">
                <a:solidFill>
                  <a:srgbClr val="FF4500"/>
                </a:solidFill>
                <a:latin typeface="Courier New"/>
                <a:cs typeface="Courier New"/>
              </a:rPr>
              <a:t>4</a:t>
            </a:r>
            <a:r>
              <a:rPr lang="en-US" sz="2500" dirty="0">
                <a:latin typeface="Courier New"/>
                <a:cs typeface="Courier New"/>
              </a:rPr>
              <a:t>, </a:t>
            </a:r>
            <a:r>
              <a:rPr lang="en-US" sz="2500" dirty="0">
                <a:solidFill>
                  <a:srgbClr val="FF4500"/>
                </a:solidFill>
                <a:latin typeface="Courier New"/>
                <a:cs typeface="Courier New"/>
              </a:rPr>
              <a:t>5</a:t>
            </a:r>
            <a:r>
              <a:rPr lang="en-US" sz="2500" dirty="0">
                <a:solidFill>
                  <a:srgbClr val="000000"/>
                </a:solidFill>
                <a:latin typeface="Courier New"/>
                <a:cs typeface="Courier New"/>
              </a:rPr>
              <a:t>]</a:t>
            </a:r>
            <a:r>
              <a:rPr lang="en-US" sz="2500" dirty="0">
                <a:latin typeface="Courier New"/>
                <a:cs typeface="Courier New"/>
              </a:rPr>
              <a:t/>
            </a:r>
            <a:br>
              <a:rPr lang="en-US" sz="2500" dirty="0">
                <a:latin typeface="Courier New"/>
                <a:cs typeface="Courier New"/>
              </a:rPr>
            </a:br>
            <a:r>
              <a:rPr lang="en-US" sz="2500" dirty="0">
                <a:solidFill>
                  <a:srgbClr val="66CC66"/>
                </a:solidFill>
                <a:latin typeface="Courier New"/>
                <a:cs typeface="Courier New"/>
              </a:rPr>
              <a:t>&gt;&gt;&gt;</a:t>
            </a:r>
            <a:r>
              <a:rPr lang="en-US" sz="2500" dirty="0">
                <a:latin typeface="Courier New"/>
                <a:cs typeface="Courier New"/>
              </a:rPr>
              <a:t> </a:t>
            </a:r>
            <a:r>
              <a:rPr lang="en-US" sz="2500" dirty="0" err="1" smtClean="0">
                <a:latin typeface="Courier New"/>
                <a:cs typeface="Courier New"/>
              </a:rPr>
              <a:t>mock.</a:t>
            </a:r>
            <a:r>
              <a:rPr lang="en-US" sz="2500" dirty="0" err="1" smtClean="0">
                <a:solidFill>
                  <a:srgbClr val="000000"/>
                </a:solidFill>
                <a:latin typeface="Courier New"/>
                <a:cs typeface="Courier New"/>
              </a:rPr>
              <a:t>bar</a:t>
            </a:r>
            <a:r>
              <a:rPr lang="en-US" sz="2500" dirty="0" smtClean="0">
                <a:solidFill>
                  <a:srgbClr val="000000"/>
                </a:solidFill>
                <a:latin typeface="Courier New"/>
                <a:cs typeface="Courier New"/>
              </a:rPr>
              <a:t>(</a:t>
            </a:r>
            <a:r>
              <a:rPr lang="en-US" sz="2500" dirty="0">
                <a:solidFill>
                  <a:srgbClr val="000000"/>
                </a:solidFill>
                <a:latin typeface="Courier New"/>
                <a:cs typeface="Courier New"/>
              </a:rPr>
              <a:t>)</a:t>
            </a:r>
            <a:r>
              <a:rPr lang="en-US" sz="2500" dirty="0">
                <a:latin typeface="Courier New"/>
                <a:cs typeface="Courier New"/>
              </a:rPr>
              <a:t/>
            </a:r>
            <a:br>
              <a:rPr lang="en-US" sz="2500" dirty="0">
                <a:latin typeface="Courier New"/>
                <a:cs typeface="Courier New"/>
              </a:rPr>
            </a:br>
            <a:r>
              <a:rPr lang="en-US" sz="2500" dirty="0">
                <a:solidFill>
                  <a:srgbClr val="FF4500"/>
                </a:solidFill>
                <a:latin typeface="Courier New"/>
                <a:cs typeface="Courier New"/>
              </a:rPr>
              <a:t>1</a:t>
            </a:r>
            <a:r>
              <a:rPr lang="en-US" sz="2500" dirty="0">
                <a:latin typeface="Courier New"/>
                <a:cs typeface="Courier New"/>
              </a:rPr>
              <a:t/>
            </a:r>
            <a:br>
              <a:rPr lang="en-US" sz="2500" dirty="0">
                <a:latin typeface="Courier New"/>
                <a:cs typeface="Courier New"/>
              </a:rPr>
            </a:br>
            <a:r>
              <a:rPr lang="en-US" sz="2500" dirty="0">
                <a:solidFill>
                  <a:srgbClr val="66CC66"/>
                </a:solidFill>
                <a:latin typeface="Courier New"/>
                <a:cs typeface="Courier New"/>
              </a:rPr>
              <a:t>&gt;&gt;&gt;</a:t>
            </a:r>
            <a:r>
              <a:rPr lang="en-US" sz="2500" dirty="0">
                <a:latin typeface="Courier New"/>
                <a:cs typeface="Courier New"/>
              </a:rPr>
              <a:t> </a:t>
            </a:r>
            <a:r>
              <a:rPr lang="en-US" sz="2500" dirty="0" err="1" smtClean="0">
                <a:latin typeface="Courier New"/>
                <a:cs typeface="Courier New"/>
              </a:rPr>
              <a:t>mock.</a:t>
            </a:r>
            <a:r>
              <a:rPr lang="en-US" sz="2500" dirty="0" err="1" smtClean="0">
                <a:solidFill>
                  <a:srgbClr val="000000"/>
                </a:solidFill>
                <a:latin typeface="Courier New"/>
                <a:cs typeface="Courier New"/>
              </a:rPr>
              <a:t>bar</a:t>
            </a:r>
            <a:r>
              <a:rPr lang="en-US" sz="2500" dirty="0" smtClean="0">
                <a:solidFill>
                  <a:srgbClr val="000000"/>
                </a:solidFill>
                <a:latin typeface="Courier New"/>
                <a:cs typeface="Courier New"/>
              </a:rPr>
              <a:t>(</a:t>
            </a:r>
            <a:r>
              <a:rPr lang="en-US" sz="2500" dirty="0">
                <a:solidFill>
                  <a:srgbClr val="000000"/>
                </a:solidFill>
                <a:latin typeface="Courier New"/>
                <a:cs typeface="Courier New"/>
              </a:rPr>
              <a:t>)</a:t>
            </a:r>
            <a:r>
              <a:rPr lang="en-US" sz="2500" dirty="0">
                <a:latin typeface="Courier New"/>
                <a:cs typeface="Courier New"/>
              </a:rPr>
              <a:t/>
            </a:r>
            <a:br>
              <a:rPr lang="en-US" sz="2500" dirty="0">
                <a:latin typeface="Courier New"/>
                <a:cs typeface="Courier New"/>
              </a:rPr>
            </a:br>
            <a:r>
              <a:rPr lang="en-US" sz="2500" dirty="0">
                <a:solidFill>
                  <a:srgbClr val="FF4500"/>
                </a:solidFill>
                <a:latin typeface="Courier New"/>
                <a:cs typeface="Courier New"/>
              </a:rPr>
              <a:t>4</a:t>
            </a:r>
            <a:r>
              <a:rPr lang="en-US" sz="2500" dirty="0">
                <a:latin typeface="Courier New"/>
                <a:cs typeface="Courier New"/>
              </a:rPr>
              <a:t/>
            </a:r>
            <a:br>
              <a:rPr lang="en-US" sz="2500" dirty="0">
                <a:latin typeface="Courier New"/>
                <a:cs typeface="Courier New"/>
              </a:rPr>
            </a:br>
            <a:r>
              <a:rPr lang="en-US" sz="2500" dirty="0">
                <a:solidFill>
                  <a:srgbClr val="66CC66"/>
                </a:solidFill>
                <a:latin typeface="Courier New"/>
                <a:cs typeface="Courier New"/>
              </a:rPr>
              <a:t>&gt;&gt;&gt;</a:t>
            </a:r>
            <a:r>
              <a:rPr lang="en-US" sz="2500" dirty="0">
                <a:latin typeface="Courier New"/>
                <a:cs typeface="Courier New"/>
              </a:rPr>
              <a:t> </a:t>
            </a:r>
            <a:r>
              <a:rPr lang="en-US" sz="2500" dirty="0" err="1" smtClean="0">
                <a:latin typeface="Courier New"/>
                <a:cs typeface="Courier New"/>
              </a:rPr>
              <a:t>mock.</a:t>
            </a:r>
            <a:r>
              <a:rPr lang="en-US" sz="2500" dirty="0" err="1" smtClean="0">
                <a:solidFill>
                  <a:srgbClr val="000000"/>
                </a:solidFill>
                <a:latin typeface="Courier New"/>
                <a:cs typeface="Courier New"/>
              </a:rPr>
              <a:t>bar</a:t>
            </a:r>
            <a:r>
              <a:rPr lang="en-US" sz="2500" dirty="0" smtClean="0">
                <a:solidFill>
                  <a:srgbClr val="000000"/>
                </a:solidFill>
                <a:latin typeface="Courier New"/>
                <a:cs typeface="Courier New"/>
              </a:rPr>
              <a:t>(</a:t>
            </a:r>
            <a:r>
              <a:rPr lang="en-US" sz="2500" dirty="0">
                <a:solidFill>
                  <a:srgbClr val="000000"/>
                </a:solidFill>
                <a:latin typeface="Courier New"/>
                <a:cs typeface="Courier New"/>
              </a:rPr>
              <a:t>)</a:t>
            </a:r>
            <a:r>
              <a:rPr lang="en-US" sz="2500" dirty="0">
                <a:latin typeface="Courier New"/>
                <a:cs typeface="Courier New"/>
              </a:rPr>
              <a:t/>
            </a:r>
            <a:br>
              <a:rPr lang="en-US" sz="2500" dirty="0">
                <a:latin typeface="Courier New"/>
                <a:cs typeface="Courier New"/>
              </a:rPr>
            </a:br>
            <a:r>
              <a:rPr lang="en-US" sz="2500" dirty="0">
                <a:solidFill>
                  <a:srgbClr val="FF4500"/>
                </a:solidFill>
                <a:latin typeface="Courier New"/>
                <a:cs typeface="Courier New"/>
              </a:rPr>
              <a:t>5</a:t>
            </a:r>
            <a:r>
              <a:rPr lang="en-US" sz="2500" dirty="0">
                <a:latin typeface="Courier New"/>
                <a:cs typeface="Courier New"/>
              </a:rPr>
              <a:t/>
            </a:r>
            <a:br>
              <a:rPr lang="en-US" sz="2500" dirty="0">
                <a:latin typeface="Courier New"/>
                <a:cs typeface="Courier New"/>
              </a:rPr>
            </a:br>
            <a:r>
              <a:rPr lang="en-US" sz="2500" dirty="0">
                <a:solidFill>
                  <a:srgbClr val="66CC66"/>
                </a:solidFill>
                <a:latin typeface="Courier New"/>
                <a:cs typeface="Courier New"/>
              </a:rPr>
              <a:t>&gt;&gt;&gt;</a:t>
            </a:r>
            <a:r>
              <a:rPr lang="en-US" sz="2500" dirty="0">
                <a:latin typeface="Courier New"/>
                <a:cs typeface="Courier New"/>
              </a:rPr>
              <a:t> </a:t>
            </a:r>
            <a:r>
              <a:rPr lang="en-US" sz="2500" dirty="0" err="1" smtClean="0">
                <a:latin typeface="Courier New"/>
                <a:cs typeface="Courier New"/>
              </a:rPr>
              <a:t>mock.</a:t>
            </a:r>
            <a:r>
              <a:rPr lang="en-US" sz="2500" dirty="0" err="1" smtClean="0">
                <a:solidFill>
                  <a:srgbClr val="000000"/>
                </a:solidFill>
                <a:latin typeface="Courier New"/>
                <a:cs typeface="Courier New"/>
              </a:rPr>
              <a:t>bar</a:t>
            </a:r>
            <a:r>
              <a:rPr lang="en-US" sz="2500" dirty="0" smtClean="0">
                <a:solidFill>
                  <a:srgbClr val="000000"/>
                </a:solidFill>
                <a:latin typeface="Courier New"/>
                <a:cs typeface="Courier New"/>
              </a:rPr>
              <a:t>(</a:t>
            </a:r>
            <a:r>
              <a:rPr lang="en-US" sz="2500" dirty="0">
                <a:solidFill>
                  <a:srgbClr val="000000"/>
                </a:solidFill>
                <a:latin typeface="Courier New"/>
                <a:cs typeface="Courier New"/>
              </a:rPr>
              <a:t>)</a:t>
            </a:r>
            <a:r>
              <a:rPr lang="en-US" sz="2500" dirty="0">
                <a:latin typeface="Courier New"/>
                <a:cs typeface="Courier New"/>
              </a:rPr>
              <a:t/>
            </a:r>
            <a:br>
              <a:rPr lang="en-US" sz="2500" dirty="0">
                <a:latin typeface="Courier New"/>
                <a:cs typeface="Courier New"/>
              </a:rPr>
            </a:br>
            <a:r>
              <a:rPr lang="en-US" sz="2500" dirty="0" err="1">
                <a:latin typeface="Courier New"/>
                <a:cs typeface="Courier New"/>
              </a:rPr>
              <a:t>Traceback</a:t>
            </a:r>
            <a:r>
              <a:rPr lang="en-US" sz="2500" dirty="0">
                <a:latin typeface="Courier New"/>
                <a:cs typeface="Courier New"/>
              </a:rPr>
              <a:t> </a:t>
            </a:r>
            <a:r>
              <a:rPr lang="en-US" sz="2500" dirty="0">
                <a:solidFill>
                  <a:srgbClr val="000000"/>
                </a:solidFill>
                <a:latin typeface="Courier New"/>
                <a:cs typeface="Courier New"/>
              </a:rPr>
              <a:t>(</a:t>
            </a:r>
            <a:r>
              <a:rPr lang="en-US" sz="2500" dirty="0">
                <a:latin typeface="Courier New"/>
                <a:cs typeface="Courier New"/>
              </a:rPr>
              <a:t>most recent call last</a:t>
            </a:r>
            <a:r>
              <a:rPr lang="en-US" sz="2500" dirty="0">
                <a:solidFill>
                  <a:srgbClr val="000000"/>
                </a:solidFill>
                <a:latin typeface="Courier New"/>
                <a:cs typeface="Courier New"/>
              </a:rPr>
              <a:t>)</a:t>
            </a:r>
            <a:r>
              <a:rPr lang="en-US" sz="2500" dirty="0">
                <a:latin typeface="Courier New"/>
                <a:cs typeface="Courier New"/>
              </a:rPr>
              <a:t>:</a:t>
            </a:r>
            <a:br>
              <a:rPr lang="en-US" sz="2500" dirty="0">
                <a:latin typeface="Courier New"/>
                <a:cs typeface="Courier New"/>
              </a:rPr>
            </a:br>
            <a:r>
              <a:rPr lang="en-US" sz="2500" dirty="0" err="1" smtClean="0">
                <a:solidFill>
                  <a:srgbClr val="008000"/>
                </a:solidFill>
                <a:latin typeface="Courier New"/>
                <a:cs typeface="Courier New"/>
              </a:rPr>
              <a:t>StopIteration</a:t>
            </a:r>
            <a:endParaRPr lang="en-US" sz="2500" dirty="0" smtClean="0">
              <a:latin typeface="Courier New"/>
              <a:cs typeface="Courier New"/>
            </a:endParaRPr>
          </a:p>
          <a:p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Pietro Berkes, Oct 2016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9351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Side effects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Python Best Practices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20000"/>
              </a:lnSpc>
            </a:pPr>
            <a:r>
              <a:rPr lang="en-US" sz="2200" dirty="0" smtClean="0">
                <a:solidFill>
                  <a:srgbClr val="000000"/>
                </a:solidFill>
                <a:cs typeface="Courier New"/>
              </a:rPr>
              <a:t>Mock calls with side effects:</a:t>
            </a:r>
            <a:endParaRPr lang="en-US" sz="2200" dirty="0">
              <a:solidFill>
                <a:srgbClr val="000000"/>
              </a:solidFill>
              <a:cs typeface="Courier New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sz="1600" dirty="0" smtClean="0">
                <a:solidFill>
                  <a:srgbClr val="66CC66"/>
                </a:solidFill>
                <a:latin typeface="Courier New"/>
                <a:cs typeface="Courier New"/>
              </a:rPr>
              <a:t>&gt;</a:t>
            </a:r>
            <a:r>
              <a:rPr lang="en-US" sz="1600" dirty="0">
                <a:solidFill>
                  <a:srgbClr val="66CC66"/>
                </a:solidFill>
                <a:latin typeface="Courier New"/>
                <a:cs typeface="Courier New"/>
              </a:rPr>
              <a:t>&gt;&gt;</a:t>
            </a:r>
            <a:r>
              <a:rPr lang="en-US" sz="1600" dirty="0">
                <a:latin typeface="Courier New"/>
                <a:cs typeface="Courier New"/>
              </a:rPr>
              <a:t> </a:t>
            </a:r>
            <a:r>
              <a:rPr lang="en-US" sz="1600" dirty="0" err="1">
                <a:latin typeface="Courier New"/>
                <a:cs typeface="Courier New"/>
              </a:rPr>
              <a:t>mock.</a:t>
            </a:r>
            <a:r>
              <a:rPr lang="en-US" sz="1600" dirty="0" err="1">
                <a:solidFill>
                  <a:srgbClr val="000000"/>
                </a:solidFill>
                <a:latin typeface="Courier New"/>
                <a:cs typeface="Courier New"/>
              </a:rPr>
              <a:t>baz</a:t>
            </a:r>
            <a:r>
              <a:rPr lang="en-US" sz="1600" dirty="0" err="1">
                <a:latin typeface="Courier New"/>
                <a:cs typeface="Courier New"/>
              </a:rPr>
              <a:t>.</a:t>
            </a:r>
            <a:r>
              <a:rPr lang="en-US" sz="1600" dirty="0" err="1">
                <a:solidFill>
                  <a:srgbClr val="000000"/>
                </a:solidFill>
                <a:latin typeface="Courier New"/>
                <a:cs typeface="Courier New"/>
              </a:rPr>
              <a:t>side_effect</a:t>
            </a:r>
            <a:r>
              <a:rPr lang="en-US" sz="1600" dirty="0">
                <a:latin typeface="Courier New"/>
                <a:cs typeface="Courier New"/>
              </a:rPr>
              <a:t> = </a:t>
            </a:r>
            <a:r>
              <a:rPr lang="en-US" sz="1600" b="1" dirty="0">
                <a:solidFill>
                  <a:srgbClr val="FF7700"/>
                </a:solidFill>
                <a:latin typeface="Courier New"/>
                <a:cs typeface="Courier New"/>
              </a:rPr>
              <a:t>lambda</a:t>
            </a:r>
            <a:r>
              <a:rPr lang="en-US" sz="1600" dirty="0">
                <a:latin typeface="Courier New"/>
                <a:cs typeface="Courier New"/>
              </a:rPr>
              <a:t> x: </a:t>
            </a:r>
            <a:r>
              <a:rPr lang="en-US" sz="1600" dirty="0" err="1">
                <a:latin typeface="Courier New"/>
                <a:cs typeface="Courier New"/>
              </a:rPr>
              <a:t>x.</a:t>
            </a:r>
            <a:r>
              <a:rPr lang="en-US" sz="1600" dirty="0" err="1">
                <a:solidFill>
                  <a:srgbClr val="000000"/>
                </a:solidFill>
                <a:latin typeface="Courier New"/>
                <a:cs typeface="Courier New"/>
              </a:rPr>
              <a:t>append</a:t>
            </a:r>
            <a:r>
              <a:rPr lang="en-US" sz="1600" dirty="0">
                <a:solidFill>
                  <a:srgbClr val="000000"/>
                </a:solidFill>
                <a:latin typeface="Courier New"/>
                <a:cs typeface="Courier New"/>
              </a:rPr>
              <a:t>(</a:t>
            </a:r>
            <a:r>
              <a:rPr lang="en-US" sz="1600" dirty="0">
                <a:solidFill>
                  <a:srgbClr val="FF4500"/>
                </a:solidFill>
                <a:latin typeface="Courier New"/>
                <a:cs typeface="Courier New"/>
              </a:rPr>
              <a:t>2</a:t>
            </a:r>
            <a:r>
              <a:rPr lang="en-US" sz="1600" dirty="0">
                <a:solidFill>
                  <a:srgbClr val="000000"/>
                </a:solidFill>
                <a:latin typeface="Courier New"/>
                <a:cs typeface="Courier New"/>
              </a:rPr>
              <a:t>)</a:t>
            </a:r>
            <a:r>
              <a:rPr lang="en-US" sz="1600" dirty="0">
                <a:latin typeface="Courier New"/>
                <a:cs typeface="Courier New"/>
              </a:rPr>
              <a:t/>
            </a:r>
            <a:br>
              <a:rPr lang="en-US" sz="1600" dirty="0">
                <a:latin typeface="Courier New"/>
                <a:cs typeface="Courier New"/>
              </a:rPr>
            </a:br>
            <a:r>
              <a:rPr lang="en-US" sz="1600" dirty="0">
                <a:solidFill>
                  <a:srgbClr val="66CC66"/>
                </a:solidFill>
                <a:latin typeface="Courier New"/>
                <a:cs typeface="Courier New"/>
              </a:rPr>
              <a:t>&gt;&gt;&gt;</a:t>
            </a:r>
            <a:r>
              <a:rPr lang="en-US" sz="1600" dirty="0">
                <a:latin typeface="Courier New"/>
                <a:cs typeface="Courier New"/>
              </a:rPr>
              <a:t> a=</a:t>
            </a:r>
            <a:r>
              <a:rPr lang="en-US" sz="1600" dirty="0">
                <a:solidFill>
                  <a:srgbClr val="000000"/>
                </a:solidFill>
                <a:latin typeface="Courier New"/>
                <a:cs typeface="Courier New"/>
              </a:rPr>
              <a:t>[</a:t>
            </a:r>
            <a:r>
              <a:rPr lang="en-US" sz="1600" dirty="0">
                <a:solidFill>
                  <a:srgbClr val="FF4500"/>
                </a:solidFill>
                <a:latin typeface="Courier New"/>
                <a:cs typeface="Courier New"/>
              </a:rPr>
              <a:t>1</a:t>
            </a:r>
            <a:r>
              <a:rPr lang="en-US" sz="1600" dirty="0">
                <a:solidFill>
                  <a:srgbClr val="000000"/>
                </a:solidFill>
                <a:latin typeface="Courier New"/>
                <a:cs typeface="Courier New"/>
              </a:rPr>
              <a:t>]</a:t>
            </a:r>
            <a:r>
              <a:rPr lang="en-US" sz="1600" dirty="0">
                <a:latin typeface="Courier New"/>
                <a:cs typeface="Courier New"/>
              </a:rPr>
              <a:t/>
            </a:r>
            <a:br>
              <a:rPr lang="en-US" sz="1600" dirty="0">
                <a:latin typeface="Courier New"/>
                <a:cs typeface="Courier New"/>
              </a:rPr>
            </a:br>
            <a:r>
              <a:rPr lang="en-US" sz="1600" dirty="0">
                <a:solidFill>
                  <a:srgbClr val="66CC66"/>
                </a:solidFill>
                <a:latin typeface="Courier New"/>
                <a:cs typeface="Courier New"/>
              </a:rPr>
              <a:t>&gt;&gt;&gt;</a:t>
            </a:r>
            <a:r>
              <a:rPr lang="en-US" sz="1600" dirty="0">
                <a:latin typeface="Courier New"/>
                <a:cs typeface="Courier New"/>
              </a:rPr>
              <a:t> </a:t>
            </a:r>
            <a:r>
              <a:rPr lang="en-US" sz="1600" dirty="0" err="1" smtClean="0">
                <a:latin typeface="Courier New"/>
                <a:cs typeface="Courier New"/>
              </a:rPr>
              <a:t>mock.</a:t>
            </a:r>
            <a:r>
              <a:rPr lang="en-US" sz="1600" dirty="0" err="1" smtClean="0">
                <a:solidFill>
                  <a:srgbClr val="000000"/>
                </a:solidFill>
                <a:latin typeface="Courier New"/>
                <a:cs typeface="Courier New"/>
              </a:rPr>
              <a:t>baz</a:t>
            </a:r>
            <a:r>
              <a:rPr lang="en-US" sz="1600" dirty="0" smtClean="0">
                <a:solidFill>
                  <a:srgbClr val="000000"/>
                </a:solidFill>
                <a:latin typeface="Courier New"/>
                <a:cs typeface="Courier New"/>
              </a:rPr>
              <a:t>(</a:t>
            </a:r>
            <a:r>
              <a:rPr lang="en-US" sz="1600" dirty="0">
                <a:latin typeface="Courier New"/>
                <a:cs typeface="Courier New"/>
              </a:rPr>
              <a:t>a</a:t>
            </a:r>
            <a:r>
              <a:rPr lang="en-US" sz="1600" dirty="0">
                <a:solidFill>
                  <a:srgbClr val="000000"/>
                </a:solidFill>
                <a:latin typeface="Courier New"/>
                <a:cs typeface="Courier New"/>
              </a:rPr>
              <a:t>)</a:t>
            </a:r>
            <a:r>
              <a:rPr lang="en-US" sz="1600" dirty="0">
                <a:latin typeface="Courier New"/>
                <a:cs typeface="Courier New"/>
              </a:rPr>
              <a:t/>
            </a:r>
            <a:br>
              <a:rPr lang="en-US" sz="1600" dirty="0">
                <a:latin typeface="Courier New"/>
                <a:cs typeface="Courier New"/>
              </a:rPr>
            </a:br>
            <a:r>
              <a:rPr lang="en-US" sz="1600" dirty="0">
                <a:solidFill>
                  <a:srgbClr val="66CC66"/>
                </a:solidFill>
                <a:latin typeface="Courier New"/>
                <a:cs typeface="Courier New"/>
              </a:rPr>
              <a:t>&gt;&gt;&gt;</a:t>
            </a:r>
            <a:r>
              <a:rPr lang="en-US" sz="1600" dirty="0">
                <a:latin typeface="Courier New"/>
                <a:cs typeface="Courier New"/>
              </a:rPr>
              <a:t> a</a:t>
            </a:r>
            <a:br>
              <a:rPr lang="en-US" sz="1600" dirty="0">
                <a:latin typeface="Courier New"/>
                <a:cs typeface="Courier New"/>
              </a:rPr>
            </a:br>
            <a:r>
              <a:rPr lang="en-US" sz="1600" dirty="0">
                <a:solidFill>
                  <a:srgbClr val="000000"/>
                </a:solidFill>
                <a:latin typeface="Courier New"/>
                <a:cs typeface="Courier New"/>
              </a:rPr>
              <a:t>[</a:t>
            </a:r>
            <a:r>
              <a:rPr lang="en-US" sz="1600" dirty="0">
                <a:solidFill>
                  <a:srgbClr val="FF4500"/>
                </a:solidFill>
                <a:latin typeface="Courier New"/>
                <a:cs typeface="Courier New"/>
              </a:rPr>
              <a:t>1</a:t>
            </a:r>
            <a:r>
              <a:rPr lang="en-US" sz="1600" dirty="0">
                <a:latin typeface="Courier New"/>
                <a:cs typeface="Courier New"/>
              </a:rPr>
              <a:t>, </a:t>
            </a:r>
            <a:r>
              <a:rPr lang="en-US" sz="1600" dirty="0">
                <a:solidFill>
                  <a:srgbClr val="FF4500"/>
                </a:solidFill>
                <a:latin typeface="Courier New"/>
                <a:cs typeface="Courier New"/>
              </a:rPr>
              <a:t>2</a:t>
            </a:r>
            <a:r>
              <a:rPr lang="en-US" sz="1600" dirty="0">
                <a:solidFill>
                  <a:srgbClr val="000000"/>
                </a:solidFill>
                <a:latin typeface="Courier New"/>
                <a:cs typeface="Courier New"/>
              </a:rPr>
              <a:t>]</a:t>
            </a:r>
            <a:endParaRPr lang="en-US" sz="1600" dirty="0">
              <a:latin typeface="Courier New"/>
              <a:cs typeface="Courier New"/>
            </a:endParaRPr>
          </a:p>
          <a:p>
            <a:pPr marL="0" indent="0">
              <a:lnSpc>
                <a:spcPct val="120000"/>
              </a:lnSpc>
              <a:buNone/>
            </a:pPr>
            <a:endParaRPr lang="en-US" sz="1600" dirty="0" smtClean="0">
              <a:solidFill>
                <a:srgbClr val="66CC66"/>
              </a:solidFill>
              <a:latin typeface="Courier New"/>
              <a:cs typeface="Courier New"/>
            </a:endParaRPr>
          </a:p>
          <a:p>
            <a:pPr>
              <a:lnSpc>
                <a:spcPct val="120000"/>
              </a:lnSpc>
            </a:pPr>
            <a:r>
              <a:rPr lang="en-US" sz="2200" dirty="0" smtClean="0">
                <a:solidFill>
                  <a:srgbClr val="000000"/>
                </a:solidFill>
                <a:cs typeface="Courier New"/>
              </a:rPr>
              <a:t>Raising exceptions: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600" dirty="0" smtClean="0">
                <a:solidFill>
                  <a:srgbClr val="66CC66"/>
                </a:solidFill>
                <a:latin typeface="Courier New"/>
                <a:cs typeface="Courier New"/>
              </a:rPr>
              <a:t>&gt;</a:t>
            </a:r>
            <a:r>
              <a:rPr lang="en-US" sz="1600" dirty="0">
                <a:solidFill>
                  <a:srgbClr val="66CC66"/>
                </a:solidFill>
                <a:latin typeface="Courier New"/>
                <a:cs typeface="Courier New"/>
              </a:rPr>
              <a:t>&gt;&gt;</a:t>
            </a:r>
            <a:r>
              <a:rPr lang="en-US" sz="1600" dirty="0">
                <a:latin typeface="Courier New"/>
                <a:cs typeface="Courier New"/>
              </a:rPr>
              <a:t> </a:t>
            </a:r>
            <a:r>
              <a:rPr lang="en-US" sz="1600" dirty="0" err="1" smtClean="0">
                <a:latin typeface="Courier New"/>
                <a:cs typeface="Courier New"/>
              </a:rPr>
              <a:t>mock.</a:t>
            </a:r>
            <a:r>
              <a:rPr lang="en-US" sz="1600" dirty="0" err="1" smtClean="0">
                <a:solidFill>
                  <a:srgbClr val="000000"/>
                </a:solidFill>
                <a:latin typeface="Courier New"/>
                <a:cs typeface="Courier New"/>
              </a:rPr>
              <a:t>baz</a:t>
            </a:r>
            <a:r>
              <a:rPr lang="en-US" sz="1600" dirty="0" err="1" smtClean="0">
                <a:latin typeface="Courier New"/>
                <a:cs typeface="Courier New"/>
              </a:rPr>
              <a:t>.</a:t>
            </a:r>
            <a:r>
              <a:rPr lang="en-US" sz="1600" dirty="0" err="1" smtClean="0">
                <a:solidFill>
                  <a:srgbClr val="000000"/>
                </a:solidFill>
                <a:latin typeface="Courier New"/>
                <a:cs typeface="Courier New"/>
              </a:rPr>
              <a:t>side_effect</a:t>
            </a:r>
            <a:r>
              <a:rPr lang="en-US" sz="1600" dirty="0" smtClean="0">
                <a:latin typeface="Courier New"/>
                <a:cs typeface="Courier New"/>
              </a:rPr>
              <a:t> </a:t>
            </a:r>
            <a:r>
              <a:rPr lang="en-US" sz="1600" dirty="0">
                <a:latin typeface="Courier New"/>
                <a:cs typeface="Courier New"/>
              </a:rPr>
              <a:t>= </a:t>
            </a:r>
            <a:r>
              <a:rPr lang="en-US" sz="1600" dirty="0">
                <a:solidFill>
                  <a:srgbClr val="008000"/>
                </a:solidFill>
                <a:latin typeface="Courier New"/>
                <a:cs typeface="Courier New"/>
              </a:rPr>
              <a:t>Exception</a:t>
            </a:r>
            <a:r>
              <a:rPr lang="en-US" sz="1600" dirty="0">
                <a:solidFill>
                  <a:srgbClr val="000000"/>
                </a:solidFill>
                <a:latin typeface="Courier New"/>
                <a:cs typeface="Courier New"/>
              </a:rPr>
              <a:t>(</a:t>
            </a:r>
            <a:r>
              <a:rPr lang="en-US" sz="1600" dirty="0">
                <a:solidFill>
                  <a:srgbClr val="483D8B"/>
                </a:solidFill>
                <a:latin typeface="Courier New"/>
                <a:cs typeface="Courier New"/>
              </a:rPr>
              <a:t>'</a:t>
            </a:r>
            <a:r>
              <a:rPr lang="en-US" sz="1600" dirty="0" err="1">
                <a:solidFill>
                  <a:srgbClr val="483D8B"/>
                </a:solidFill>
                <a:latin typeface="Courier New"/>
                <a:cs typeface="Courier New"/>
              </a:rPr>
              <a:t>Noooo</a:t>
            </a:r>
            <a:r>
              <a:rPr lang="en-US" sz="1600" dirty="0">
                <a:solidFill>
                  <a:srgbClr val="483D8B"/>
                </a:solidFill>
                <a:latin typeface="Courier New"/>
                <a:cs typeface="Courier New"/>
              </a:rPr>
              <a:t>'</a:t>
            </a:r>
            <a:r>
              <a:rPr lang="en-US" sz="1600" dirty="0">
                <a:solidFill>
                  <a:srgbClr val="000000"/>
                </a:solidFill>
                <a:latin typeface="Courier New"/>
                <a:cs typeface="Courier New"/>
              </a:rPr>
              <a:t>)</a:t>
            </a:r>
            <a:r>
              <a:rPr lang="en-US" sz="1600" dirty="0">
                <a:latin typeface="Courier New"/>
                <a:cs typeface="Courier New"/>
              </a:rPr>
              <a:t>  </a:t>
            </a:r>
            <a:br>
              <a:rPr lang="en-US" sz="1600" dirty="0">
                <a:latin typeface="Courier New"/>
                <a:cs typeface="Courier New"/>
              </a:rPr>
            </a:br>
            <a:r>
              <a:rPr lang="en-US" sz="1600" dirty="0" smtClean="0">
                <a:solidFill>
                  <a:srgbClr val="66CC66"/>
                </a:solidFill>
                <a:latin typeface="Courier New"/>
                <a:cs typeface="Courier New"/>
              </a:rPr>
              <a:t>&gt;</a:t>
            </a:r>
            <a:r>
              <a:rPr lang="en-US" sz="1600" dirty="0">
                <a:solidFill>
                  <a:srgbClr val="66CC66"/>
                </a:solidFill>
                <a:latin typeface="Courier New"/>
                <a:cs typeface="Courier New"/>
              </a:rPr>
              <a:t>&gt;&gt;</a:t>
            </a:r>
            <a:r>
              <a:rPr lang="en-US" sz="1600" dirty="0">
                <a:latin typeface="Courier New"/>
                <a:cs typeface="Courier New"/>
              </a:rPr>
              <a:t> </a:t>
            </a:r>
            <a:r>
              <a:rPr lang="en-US" sz="1600" dirty="0" err="1" smtClean="0">
                <a:latin typeface="Courier New"/>
                <a:cs typeface="Courier New"/>
              </a:rPr>
              <a:t>mock.</a:t>
            </a:r>
            <a:r>
              <a:rPr lang="en-US" sz="1600" dirty="0" err="1" smtClean="0">
                <a:solidFill>
                  <a:srgbClr val="000000"/>
                </a:solidFill>
                <a:latin typeface="Courier New"/>
                <a:cs typeface="Courier New"/>
              </a:rPr>
              <a:t>baz</a:t>
            </a:r>
            <a:r>
              <a:rPr lang="en-US" sz="1600" dirty="0" smtClean="0">
                <a:solidFill>
                  <a:srgbClr val="000000"/>
                </a:solidFill>
                <a:latin typeface="Courier New"/>
                <a:cs typeface="Courier New"/>
              </a:rPr>
              <a:t>(</a:t>
            </a:r>
            <a:r>
              <a:rPr lang="en-US" sz="1600" dirty="0">
                <a:solidFill>
                  <a:srgbClr val="FF4500"/>
                </a:solidFill>
                <a:latin typeface="Courier New"/>
                <a:cs typeface="Courier New"/>
              </a:rPr>
              <a:t>2</a:t>
            </a:r>
            <a:r>
              <a:rPr lang="en-US" sz="1600" dirty="0">
                <a:solidFill>
                  <a:srgbClr val="000000"/>
                </a:solidFill>
                <a:latin typeface="Courier New"/>
                <a:cs typeface="Courier New"/>
              </a:rPr>
              <a:t>)</a:t>
            </a:r>
            <a:r>
              <a:rPr lang="en-US" sz="1600" dirty="0">
                <a:latin typeface="Courier New"/>
                <a:cs typeface="Courier New"/>
              </a:rPr>
              <a:t/>
            </a:r>
            <a:br>
              <a:rPr lang="en-US" sz="1600" dirty="0">
                <a:latin typeface="Courier New"/>
                <a:cs typeface="Courier New"/>
              </a:rPr>
            </a:br>
            <a:r>
              <a:rPr lang="en-US" sz="1600" dirty="0" err="1">
                <a:latin typeface="Courier New"/>
                <a:cs typeface="Courier New"/>
              </a:rPr>
              <a:t>Traceback</a:t>
            </a:r>
            <a:r>
              <a:rPr lang="en-US" sz="1600" dirty="0">
                <a:latin typeface="Courier New"/>
                <a:cs typeface="Courier New"/>
              </a:rPr>
              <a:t> </a:t>
            </a:r>
            <a:r>
              <a:rPr lang="en-US" sz="1600" dirty="0">
                <a:solidFill>
                  <a:srgbClr val="000000"/>
                </a:solidFill>
                <a:latin typeface="Courier New"/>
                <a:cs typeface="Courier New"/>
              </a:rPr>
              <a:t>(</a:t>
            </a:r>
            <a:r>
              <a:rPr lang="en-US" sz="1600" dirty="0">
                <a:latin typeface="Courier New"/>
                <a:cs typeface="Courier New"/>
              </a:rPr>
              <a:t>most recent call last</a:t>
            </a:r>
            <a:r>
              <a:rPr lang="en-US" sz="1600" dirty="0">
                <a:solidFill>
                  <a:srgbClr val="000000"/>
                </a:solidFill>
                <a:latin typeface="Courier New"/>
                <a:cs typeface="Courier New"/>
              </a:rPr>
              <a:t>)</a:t>
            </a:r>
            <a:r>
              <a:rPr lang="en-US" sz="1600" dirty="0">
                <a:latin typeface="Courier New"/>
                <a:cs typeface="Courier New"/>
              </a:rPr>
              <a:t>:</a:t>
            </a:r>
            <a:br>
              <a:rPr lang="en-US" sz="1600" dirty="0">
                <a:latin typeface="Courier New"/>
                <a:cs typeface="Courier New"/>
              </a:rPr>
            </a:br>
            <a:r>
              <a:rPr lang="en-US" sz="1600" dirty="0" smtClean="0">
                <a:solidFill>
                  <a:srgbClr val="008000"/>
                </a:solidFill>
                <a:latin typeface="Courier New"/>
                <a:cs typeface="Courier New"/>
              </a:rPr>
              <a:t>Exception</a:t>
            </a:r>
            <a:r>
              <a:rPr lang="en-US" sz="1600" dirty="0">
                <a:latin typeface="Courier New"/>
                <a:cs typeface="Courier New"/>
              </a:rPr>
              <a:t>: </a:t>
            </a:r>
            <a:r>
              <a:rPr lang="en-US" sz="1600" dirty="0" err="1">
                <a:latin typeface="Courier New"/>
                <a:cs typeface="Courier New"/>
              </a:rPr>
              <a:t>Noooo</a:t>
            </a:r>
            <a:r>
              <a:rPr lang="en-US" sz="1600" dirty="0">
                <a:latin typeface="Courier New"/>
                <a:cs typeface="Courier New"/>
              </a:rPr>
              <a:t/>
            </a:r>
            <a:br>
              <a:rPr lang="en-US" sz="1600" dirty="0">
                <a:latin typeface="Courier New"/>
                <a:cs typeface="Courier New"/>
              </a:rPr>
            </a:br>
            <a:r>
              <a:rPr lang="en-US" sz="1600" dirty="0">
                <a:latin typeface="Courier New"/>
                <a:cs typeface="Courier New"/>
              </a:rPr>
              <a:t> </a:t>
            </a:r>
            <a:br>
              <a:rPr lang="en-US" sz="1600" dirty="0">
                <a:latin typeface="Courier New"/>
                <a:cs typeface="Courier New"/>
              </a:rPr>
            </a:br>
            <a:endParaRPr lang="en-US" sz="1600" dirty="0">
              <a:latin typeface="Courier New"/>
              <a:cs typeface="Courier New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Pietro Berkes, Oct 2016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4643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Example: how do we test this function?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  <a:t>report_template = </a:t>
            </a:r>
            <a:r>
              <a:rPr lang="en-US" sz="1400">
                <a:solidFill>
                  <a:srgbClr val="8B2252"/>
                </a:solidFill>
                <a:effectLst/>
                <a:latin typeface="Courier New"/>
                <a:cs typeface="Courier New"/>
              </a:rPr>
              <a:t>"""</a:t>
            </a:r>
            <a:br>
              <a:rPr lang="en-US" sz="1400">
                <a:solidFill>
                  <a:srgbClr val="8B2252"/>
                </a:solidFill>
                <a:effectLst/>
                <a:latin typeface="Courier New"/>
                <a:cs typeface="Courier New"/>
              </a:rPr>
            </a:br>
            <a:r>
              <a:rPr lang="en-US" sz="1400">
                <a:solidFill>
                  <a:srgbClr val="8B2252"/>
                </a:solidFill>
                <a:effectLst/>
                <a:latin typeface="Courier New"/>
                <a:cs typeface="Courier New"/>
              </a:rPr>
              <a:t>Report</a:t>
            </a:r>
            <a:br>
              <a:rPr lang="en-US" sz="1400">
                <a:solidFill>
                  <a:srgbClr val="8B2252"/>
                </a:solidFill>
                <a:effectLst/>
                <a:latin typeface="Courier New"/>
                <a:cs typeface="Courier New"/>
              </a:rPr>
            </a:br>
            <a:r>
              <a:rPr lang="en-US" sz="1400">
                <a:solidFill>
                  <a:srgbClr val="8B2252"/>
                </a:solidFill>
                <a:effectLst/>
                <a:latin typeface="Courier New"/>
                <a:cs typeface="Courier New"/>
              </a:rPr>
              <a:t>======</a:t>
            </a:r>
            <a:br>
              <a:rPr lang="en-US" sz="1400">
                <a:solidFill>
                  <a:srgbClr val="8B2252"/>
                </a:solidFill>
                <a:effectLst/>
                <a:latin typeface="Courier New"/>
                <a:cs typeface="Courier New"/>
              </a:rPr>
            </a:br>
            <a:r>
              <a:rPr lang="en-US" sz="1400">
                <a:solidFill>
                  <a:srgbClr val="8B2252"/>
                </a:solidFill>
                <a:effectLst/>
                <a:latin typeface="Courier New"/>
                <a:cs typeface="Courier New"/>
              </a:rPr>
              <a:t/>
            </a:r>
            <a:br>
              <a:rPr lang="en-US" sz="1400">
                <a:solidFill>
                  <a:srgbClr val="8B2252"/>
                </a:solidFill>
                <a:effectLst/>
                <a:latin typeface="Courier New"/>
                <a:cs typeface="Courier New"/>
              </a:rPr>
            </a:br>
            <a:r>
              <a:rPr lang="en-US" sz="1400">
                <a:solidFill>
                  <a:srgbClr val="8B2252"/>
                </a:solidFill>
                <a:effectLst/>
                <a:latin typeface="Courier New"/>
                <a:cs typeface="Courier New"/>
              </a:rPr>
              <a:t>The experiment was a {judgment}!</a:t>
            </a:r>
            <a:br>
              <a:rPr lang="en-US" sz="1400">
                <a:solidFill>
                  <a:srgbClr val="8B2252"/>
                </a:solidFill>
                <a:effectLst/>
                <a:latin typeface="Courier New"/>
                <a:cs typeface="Courier New"/>
              </a:rPr>
            </a:br>
            <a:r>
              <a:rPr lang="en-US" sz="1400">
                <a:solidFill>
                  <a:srgbClr val="8B2252"/>
                </a:solidFill>
                <a:effectLst/>
                <a:latin typeface="Courier New"/>
                <a:cs typeface="Courier New"/>
              </a:rPr>
              <a:t>Let's do this again, with a bigger budget.</a:t>
            </a:r>
            <a:br>
              <a:rPr lang="en-US" sz="1400">
                <a:solidFill>
                  <a:srgbClr val="8B2252"/>
                </a:solidFill>
                <a:effectLst/>
                <a:latin typeface="Courier New"/>
                <a:cs typeface="Courier New"/>
              </a:rPr>
            </a:br>
            <a:r>
              <a:rPr lang="en-US" sz="1400">
                <a:solidFill>
                  <a:srgbClr val="8B2252"/>
                </a:solidFill>
                <a:effectLst/>
                <a:latin typeface="Courier New"/>
                <a:cs typeface="Courier New"/>
              </a:rPr>
              <a:t>"""</a:t>
            </a:r>
            <a: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  <a:t/>
            </a:r>
            <a:b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</a:br>
            <a: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  <a:t/>
            </a:r>
            <a:b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</a:br>
            <a:r>
              <a:rPr lang="en-US" sz="1400">
                <a:solidFill>
                  <a:srgbClr val="7F007F"/>
                </a:solidFill>
                <a:effectLst/>
                <a:latin typeface="Courier New"/>
                <a:cs typeface="Courier New"/>
              </a:rPr>
              <a:t>def</a:t>
            </a:r>
            <a: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  <a:t> </a:t>
            </a:r>
            <a:r>
              <a:rPr lang="en-US" sz="1400">
                <a:solidFill>
                  <a:srgbClr val="0000FF"/>
                </a:solidFill>
                <a:effectLst/>
                <a:latin typeface="Courier New"/>
                <a:cs typeface="Courier New"/>
              </a:rPr>
              <a:t>send_report</a:t>
            </a:r>
            <a: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  <a:t>(result, smtp):</a:t>
            </a:r>
            <a:b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</a:br>
            <a: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  <a:t>    </a:t>
            </a:r>
            <a:r>
              <a:rPr lang="en-US" sz="1400">
                <a:solidFill>
                  <a:srgbClr val="7F007F"/>
                </a:solidFill>
                <a:effectLst/>
                <a:latin typeface="Courier New"/>
                <a:cs typeface="Courier New"/>
              </a:rPr>
              <a:t>if</a:t>
            </a:r>
            <a: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  <a:t> result &gt; 0.5:</a:t>
            </a:r>
            <a:b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</a:br>
            <a: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  <a:t>        judgment = </a:t>
            </a:r>
            <a:r>
              <a:rPr lang="en-US" sz="1400">
                <a:solidFill>
                  <a:srgbClr val="8B2252"/>
                </a:solidFill>
                <a:effectLst/>
                <a:latin typeface="Courier New"/>
                <a:cs typeface="Courier New"/>
              </a:rPr>
              <a:t>'big success'</a:t>
            </a:r>
            <a: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  <a:t/>
            </a:r>
            <a:b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</a:br>
            <a: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  <a:t>    </a:t>
            </a:r>
            <a:r>
              <a:rPr lang="en-US" sz="1400">
                <a:solidFill>
                  <a:srgbClr val="7F007F"/>
                </a:solidFill>
                <a:effectLst/>
                <a:latin typeface="Courier New"/>
                <a:cs typeface="Courier New"/>
              </a:rPr>
              <a:t>else:</a:t>
            </a:r>
            <a: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  <a:t/>
            </a:r>
            <a:b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</a:br>
            <a: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  <a:t>        judgment = </a:t>
            </a:r>
            <a:r>
              <a:rPr lang="en-US" sz="1400">
                <a:solidFill>
                  <a:srgbClr val="8B2252"/>
                </a:solidFill>
                <a:effectLst/>
                <a:latin typeface="Courier New"/>
                <a:cs typeface="Courier New"/>
              </a:rPr>
              <a:t>'total failure'</a:t>
            </a:r>
            <a: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  <a:t/>
            </a:r>
            <a:b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</a:br>
            <a: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  <a:t>    report = report_template.format(judgment=judgment)</a:t>
            </a:r>
            <a:b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</a:br>
            <a: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  <a:t/>
            </a:r>
            <a:b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</a:br>
            <a: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  <a:t>    smtp.send_message(</a:t>
            </a:r>
            <a:b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</a:br>
            <a: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  <a:t>        report,</a:t>
            </a:r>
            <a:b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</a:br>
            <a: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  <a:t>        from_addr=</a:t>
            </a:r>
            <a:r>
              <a:rPr lang="en-US" sz="1400">
                <a:solidFill>
                  <a:srgbClr val="8B2252"/>
                </a:solidFill>
                <a:effectLst/>
                <a:latin typeface="Courier New"/>
                <a:cs typeface="Courier New"/>
              </a:rPr>
              <a:t>'pony@magicpony.com'</a:t>
            </a:r>
            <a: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  <a:t>,</a:t>
            </a:r>
            <a:b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</a:br>
            <a: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  <a:t>        to_addrs=[</a:t>
            </a:r>
            <a:r>
              <a:rPr lang="en-US" sz="1400">
                <a:solidFill>
                  <a:srgbClr val="8B2252"/>
                </a:solidFill>
                <a:effectLst/>
                <a:latin typeface="Courier New"/>
                <a:cs typeface="Courier New"/>
              </a:rPr>
              <a:t>'ferenc@magicpony.com'</a:t>
            </a:r>
            <a: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  <a:t>],</a:t>
            </a:r>
            <a:b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</a:br>
            <a: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  <a:t>    )</a:t>
            </a:r>
            <a:b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</a:br>
            <a:endParaRPr lang="en-US" sz="1400">
              <a:solidFill>
                <a:srgbClr val="000000"/>
              </a:solidFill>
              <a:effectLst/>
              <a:latin typeface="Courier New"/>
              <a:cs typeface="Courier New"/>
            </a:endParaRPr>
          </a:p>
          <a:p>
            <a:endParaRPr lang="en-US">
              <a:latin typeface="Courier New"/>
              <a:cs typeface="Courier New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Pietro Berkes, Oct 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Python Best Practices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1577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Example: use mock!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1400">
                <a:solidFill>
                  <a:srgbClr val="7F007F"/>
                </a:solidFill>
                <a:effectLst/>
                <a:latin typeface="Courier New"/>
                <a:cs typeface="Courier New"/>
              </a:rPr>
              <a:t>from</a:t>
            </a:r>
            <a: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  <a:t> unittest.mock </a:t>
            </a:r>
            <a:r>
              <a:rPr lang="en-US" sz="1400">
                <a:solidFill>
                  <a:srgbClr val="7F007F"/>
                </a:solidFill>
                <a:effectLst/>
                <a:latin typeface="Courier New"/>
                <a:cs typeface="Courier New"/>
              </a:rPr>
              <a:t>import</a:t>
            </a:r>
            <a: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  <a:t> Mock</a:t>
            </a:r>
            <a:b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</a:br>
            <a: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  <a:t/>
            </a:r>
            <a:b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</a:br>
            <a:endParaRPr lang="en-US" sz="1400">
              <a:solidFill>
                <a:srgbClr val="000000"/>
              </a:solidFill>
              <a:effectLst/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sz="1400">
                <a:solidFill>
                  <a:srgbClr val="7F007F"/>
                </a:solidFill>
                <a:effectLst/>
                <a:latin typeface="Courier New"/>
                <a:cs typeface="Courier New"/>
              </a:rPr>
              <a:t>def</a:t>
            </a:r>
            <a: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  <a:t> </a:t>
            </a:r>
            <a:r>
              <a:rPr lang="en-US" sz="1400">
                <a:solidFill>
                  <a:srgbClr val="0000FF"/>
                </a:solidFill>
                <a:effectLst/>
                <a:latin typeface="Courier New"/>
                <a:cs typeface="Courier New"/>
              </a:rPr>
              <a:t>test_send_report_success</a:t>
            </a:r>
            <a: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  <a:t>():</a:t>
            </a:r>
            <a:b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</a:br>
            <a: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  <a:t>    smtp = Mock()</a:t>
            </a:r>
            <a:b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</a:br>
            <a: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  <a:t/>
            </a:r>
            <a:b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</a:br>
            <a: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  <a:t>    send_report(0.6, smtp)</a:t>
            </a:r>
            <a:b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</a:br>
            <a: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  <a:t>    </a:t>
            </a:r>
            <a:r>
              <a:rPr lang="en-US" sz="1400">
                <a:solidFill>
                  <a:srgbClr val="7F007F"/>
                </a:solidFill>
                <a:effectLst/>
                <a:latin typeface="Courier New"/>
                <a:cs typeface="Courier New"/>
              </a:rPr>
              <a:t>assert</a:t>
            </a:r>
            <a: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  <a:t> smtp.send_message.call_count == 1</a:t>
            </a:r>
            <a:b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</a:br>
            <a: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  <a:t>    pos_args, kw_args = smtp.send_message.call_args</a:t>
            </a:r>
            <a:b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</a:br>
            <a: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  <a:t>    message = pos_args[0]</a:t>
            </a:r>
            <a:b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</a:br>
            <a: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  <a:t>    </a:t>
            </a:r>
            <a:r>
              <a:rPr lang="en-US" sz="1400">
                <a:solidFill>
                  <a:srgbClr val="7F007F"/>
                </a:solidFill>
                <a:effectLst/>
                <a:latin typeface="Courier New"/>
                <a:cs typeface="Courier New"/>
              </a:rPr>
              <a:t>assert</a:t>
            </a:r>
            <a: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  <a:t> </a:t>
            </a:r>
            <a:r>
              <a:rPr lang="en-US" sz="1400">
                <a:solidFill>
                  <a:srgbClr val="8B2252"/>
                </a:solidFill>
                <a:effectLst/>
                <a:latin typeface="Courier New"/>
                <a:cs typeface="Courier New"/>
              </a:rPr>
              <a:t>'success'</a:t>
            </a:r>
            <a: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  <a:t> </a:t>
            </a:r>
            <a:r>
              <a:rPr lang="en-US" sz="1400">
                <a:solidFill>
                  <a:srgbClr val="7F007F"/>
                </a:solidFill>
                <a:effectLst/>
                <a:latin typeface="Courier New"/>
                <a:cs typeface="Courier New"/>
              </a:rPr>
              <a:t>in</a:t>
            </a:r>
            <a: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  <a:t> message</a:t>
            </a:r>
            <a:b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</a:br>
            <a: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  <a:t/>
            </a:r>
            <a:b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</a:br>
            <a: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  <a:t>    smtp.reset_mock()</a:t>
            </a:r>
            <a:b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</a:br>
            <a: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  <a:t/>
            </a:r>
            <a:b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</a:br>
            <a: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  <a:t>    send_report(0.4, smtp)</a:t>
            </a:r>
            <a:b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</a:br>
            <a: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  <a:t>    </a:t>
            </a:r>
            <a:r>
              <a:rPr lang="en-US" sz="1400">
                <a:solidFill>
                  <a:srgbClr val="7F007F"/>
                </a:solidFill>
                <a:effectLst/>
                <a:latin typeface="Courier New"/>
                <a:cs typeface="Courier New"/>
              </a:rPr>
              <a:t>assert</a:t>
            </a:r>
            <a: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  <a:t> smtp.send_message.call_count == 1</a:t>
            </a:r>
            <a:b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</a:br>
            <a: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  <a:t>    args, kwargs = smtp.send_message.call_args</a:t>
            </a:r>
            <a:b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</a:br>
            <a: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  <a:t>    message = args[0]</a:t>
            </a:r>
            <a:b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</a:br>
            <a: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  <a:t>    </a:t>
            </a:r>
            <a:r>
              <a:rPr lang="en-US" sz="1400">
                <a:solidFill>
                  <a:srgbClr val="7F007F"/>
                </a:solidFill>
                <a:effectLst/>
                <a:latin typeface="Courier New"/>
                <a:cs typeface="Courier New"/>
              </a:rPr>
              <a:t>assert</a:t>
            </a:r>
            <a: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  <a:t> </a:t>
            </a:r>
            <a:r>
              <a:rPr lang="en-US" sz="1400">
                <a:solidFill>
                  <a:srgbClr val="8B2252"/>
                </a:solidFill>
                <a:effectLst/>
                <a:latin typeface="Courier New"/>
                <a:cs typeface="Courier New"/>
              </a:rPr>
              <a:t>'failure'</a:t>
            </a:r>
            <a: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  <a:t> </a:t>
            </a:r>
            <a:r>
              <a:rPr lang="en-US" sz="1400">
                <a:solidFill>
                  <a:srgbClr val="7F007F"/>
                </a:solidFill>
                <a:effectLst/>
                <a:latin typeface="Courier New"/>
                <a:cs typeface="Courier New"/>
              </a:rPr>
              <a:t>in</a:t>
            </a:r>
            <a: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  <a:t> message</a:t>
            </a:r>
            <a:br>
              <a:rPr lang="en-US" sz="1400">
                <a:solidFill>
                  <a:srgbClr val="000000"/>
                </a:solidFill>
                <a:effectLst/>
                <a:latin typeface="Courier New"/>
                <a:cs typeface="Courier New"/>
              </a:rPr>
            </a:br>
            <a:endParaRPr lang="en-US" sz="1400">
              <a:solidFill>
                <a:srgbClr val="000000"/>
              </a:solidFill>
              <a:effectLst/>
              <a:latin typeface="Courier New"/>
              <a:cs typeface="Courier New"/>
            </a:endParaRPr>
          </a:p>
          <a:p>
            <a:endParaRPr lang="en-US">
              <a:latin typeface="Courier New"/>
              <a:cs typeface="Courier New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Pietro Berkes, Oct 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Python Best Practices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1577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Patches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Python Best Practices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Most of the time, Mock objects are not created from scratch. Rather, one momentarily substitute an object with a mock.</a:t>
            </a:r>
          </a:p>
          <a:p>
            <a:r>
              <a:rPr lang="en-US" dirty="0"/>
              <a:t>The </a:t>
            </a:r>
            <a:r>
              <a:rPr lang="en-US" dirty="0">
                <a:latin typeface="Courier New"/>
                <a:cs typeface="Courier New"/>
              </a:rPr>
              <a:t>patch</a:t>
            </a:r>
            <a:r>
              <a:rPr lang="en-US" dirty="0"/>
              <a:t> </a:t>
            </a:r>
            <a:r>
              <a:rPr lang="en-US" dirty="0" smtClean="0"/>
              <a:t>context manager is </a:t>
            </a:r>
            <a:r>
              <a:rPr lang="en-US" dirty="0"/>
              <a:t>used for patching objects only within </a:t>
            </a:r>
            <a:r>
              <a:rPr lang="en-US" dirty="0" smtClean="0"/>
              <a:t>a block of code: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1800" dirty="0" smtClean="0">
                <a:latin typeface="Courier New"/>
                <a:cs typeface="Courier New"/>
              </a:rPr>
              <a:t>with </a:t>
            </a:r>
            <a:r>
              <a:rPr lang="en-US" sz="1800" dirty="0" err="1">
                <a:latin typeface="Courier New"/>
                <a:cs typeface="Courier New"/>
              </a:rPr>
              <a:t>mock.patch</a:t>
            </a:r>
            <a:r>
              <a:rPr lang="en-US" sz="1800" dirty="0" smtClean="0">
                <a:latin typeface="Courier New"/>
                <a:cs typeface="Courier New"/>
              </a:rPr>
              <a:t>('my_module.</a:t>
            </a:r>
            <a:r>
              <a:rPr lang="en-US" sz="1800" dirty="0" err="1" smtClean="0">
                <a:latin typeface="Courier New"/>
                <a:cs typeface="Courier New"/>
              </a:rPr>
              <a:t>MyObject</a:t>
            </a:r>
            <a:r>
              <a:rPr lang="en-US" sz="1800" dirty="0" smtClean="0">
                <a:latin typeface="Courier New"/>
                <a:cs typeface="Courier New"/>
              </a:rPr>
              <a:t>'):</a:t>
            </a:r>
            <a:br>
              <a:rPr lang="en-US" sz="1800" dirty="0" smtClean="0">
                <a:latin typeface="Courier New"/>
                <a:cs typeface="Courier New"/>
              </a:rPr>
            </a:br>
            <a:r>
              <a:rPr lang="en-US" sz="1800" dirty="0">
                <a:latin typeface="Courier New"/>
                <a:cs typeface="Courier New"/>
              </a:rPr>
              <a:t> </a:t>
            </a:r>
            <a:r>
              <a:rPr lang="en-US" sz="1800" dirty="0" smtClean="0">
                <a:latin typeface="Courier New"/>
                <a:cs typeface="Courier New"/>
              </a:rPr>
              <a:t>   # here </a:t>
            </a:r>
            <a:r>
              <a:rPr lang="en-US" sz="1800" dirty="0" err="1">
                <a:latin typeface="Courier New"/>
                <a:cs typeface="Courier New"/>
              </a:rPr>
              <a:t>MyObject </a:t>
            </a:r>
            <a:r>
              <a:rPr lang="en-US" sz="1800" dirty="0" smtClean="0">
                <a:latin typeface="Courier New"/>
                <a:cs typeface="Courier New"/>
              </a:rPr>
              <a:t>is patched with a Mock object</a:t>
            </a:r>
            <a:br>
              <a:rPr lang="en-US" sz="1800" dirty="0" smtClean="0">
                <a:latin typeface="Courier New"/>
                <a:cs typeface="Courier New"/>
              </a:rPr>
            </a:br>
            <a:r>
              <a:rPr lang="en-US" sz="1800" dirty="0" smtClean="0">
                <a:latin typeface="Courier New"/>
                <a:cs typeface="Courier New"/>
              </a:rPr>
              <a:t># here </a:t>
            </a:r>
            <a:r>
              <a:rPr lang="en-US" sz="1800" dirty="0" err="1">
                <a:latin typeface="Courier New"/>
                <a:cs typeface="Courier New"/>
              </a:rPr>
              <a:t>MyObject </a:t>
            </a:r>
            <a:r>
              <a:rPr lang="en-US" sz="1800" dirty="0" smtClean="0">
                <a:latin typeface="Courier New"/>
                <a:cs typeface="Courier New"/>
              </a:rPr>
              <a:t>is restored to normal</a:t>
            </a:r>
            <a:endParaRPr lang="en-US" sz="3200" dirty="0" smtClean="0"/>
          </a:p>
          <a:p>
            <a:r>
              <a:rPr lang="en-US" dirty="0"/>
              <a:t>It automatically handle the </a:t>
            </a:r>
            <a:r>
              <a:rPr lang="en-US" dirty="0" smtClean="0"/>
              <a:t>un-patching </a:t>
            </a:r>
            <a:r>
              <a:rPr lang="en-US" dirty="0"/>
              <a:t>for you, even if exceptions are </a:t>
            </a:r>
            <a:r>
              <a:rPr lang="en-US" dirty="0" smtClean="0"/>
              <a:t>raised</a:t>
            </a: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Pietro Berkes, Oct 2016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821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Demo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/>
              <a:t>Expensive telescope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Pietro Berkes, Oct 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Python Best Practices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7796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Hands-on!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/>
              <a:t>Timed experiment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Pietro Berkes, Oct 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Python Best Practices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19978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37241</TotalTime>
  <Words>409</Words>
  <Application>Microsoft Macintosh PowerPoint</Application>
  <PresentationFormat>On-screen Show (4:3)</PresentationFormat>
  <Paragraphs>87</Paragraphs>
  <Slides>15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Origin</vt:lpstr>
      <vt:lpstr>PowerPoint Presentation</vt:lpstr>
      <vt:lpstr>Mock objects for testing</vt:lpstr>
      <vt:lpstr>Example: how do we test this function?</vt:lpstr>
      <vt:lpstr>The Mock object</vt:lpstr>
      <vt:lpstr>Interactions are recorded</vt:lpstr>
      <vt:lpstr>Support for testing</vt:lpstr>
      <vt:lpstr>Mimicking an existing class</vt:lpstr>
      <vt:lpstr>Mimicking an existing class</vt:lpstr>
      <vt:lpstr>Returning values</vt:lpstr>
      <vt:lpstr>Side effects</vt:lpstr>
      <vt:lpstr>Example: how do we test this function?</vt:lpstr>
      <vt:lpstr>Example: use mock!</vt:lpstr>
      <vt:lpstr>Patches</vt:lpstr>
      <vt:lpstr>Demo</vt:lpstr>
      <vt:lpstr>Hands-on!</vt:lpstr>
    </vt:vector>
  </TitlesOfParts>
  <Company>University of Pennsylvania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Pietro Berkes</dc:creator>
  <cp:lastModifiedBy>Pietro Berkes</cp:lastModifiedBy>
  <cp:revision>986</cp:revision>
  <cp:lastPrinted>2014-09-08T15:57:01Z</cp:lastPrinted>
  <dcterms:created xsi:type="dcterms:W3CDTF">2010-10-01T16:09:12Z</dcterms:created>
  <dcterms:modified xsi:type="dcterms:W3CDTF">2017-08-23T18:38:26Z</dcterms:modified>
</cp:coreProperties>
</file>