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1" r:id="rId2"/>
    <p:sldId id="277" r:id="rId3"/>
    <p:sldId id="278" r:id="rId4"/>
    <p:sldId id="286" r:id="rId5"/>
    <p:sldId id="274" r:id="rId6"/>
    <p:sldId id="279" r:id="rId7"/>
    <p:sldId id="276" r:id="rId8"/>
    <p:sldId id="280" r:id="rId9"/>
    <p:sldId id="268" r:id="rId10"/>
    <p:sldId id="269" r:id="rId11"/>
    <p:sldId id="270" r:id="rId12"/>
    <p:sldId id="265" r:id="rId13"/>
    <p:sldId id="281" r:id="rId14"/>
    <p:sldId id="285" r:id="rId15"/>
    <p:sldId id="272" r:id="rId16"/>
    <p:sldId id="271" r:id="rId1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6"/>
    <p:restoredTop sz="90180" autoAdjust="0"/>
  </p:normalViewPr>
  <p:slideViewPr>
    <p:cSldViewPr snapToGrid="0">
      <p:cViewPr varScale="1">
        <p:scale>
          <a:sx n="82" d="100"/>
          <a:sy n="82" d="100"/>
        </p:scale>
        <p:origin x="1536" y="28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Main </a:t>
            </a:r>
            <a:r>
              <a:rPr lang="de-DE" dirty="0" err="1"/>
              <a:t>take-away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excercise</a:t>
            </a:r>
            <a:r>
              <a:rPr lang="de-DE" dirty="0"/>
              <a:t>: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ways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discuss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plenum</a:t>
            </a:r>
            <a:r>
              <a:rPr lang="de-DE" dirty="0"/>
              <a:t>, </a:t>
            </a:r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ideas</a:t>
            </a:r>
            <a:r>
              <a:rPr lang="de-DE" dirty="0"/>
              <a:t> on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 Solution </a:t>
            </a:r>
            <a:r>
              <a:rPr lang="de-DE" dirty="0" err="1"/>
              <a:t>slide</a:t>
            </a:r>
            <a:r>
              <a:rPr lang="de-DE" dirty="0"/>
              <a:t> after </a:t>
            </a:r>
            <a:r>
              <a:rPr lang="de-DE" dirty="0" err="1"/>
              <a:t>that</a:t>
            </a:r>
            <a:r>
              <a:rPr lang="de-DE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1a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take-aways</a:t>
            </a:r>
            <a:r>
              <a:rPr lang="de-DE" dirty="0"/>
              <a:t>: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possible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script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in </a:t>
            </a:r>
            <a:r>
              <a:rPr lang="de-DE" dirty="0" err="1"/>
              <a:t>src</a:t>
            </a:r>
            <a:r>
              <a:rPr lang="de-DE" dirty="0"/>
              <a:t>. But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will not </a:t>
            </a:r>
            <a:r>
              <a:rPr lang="de-DE" dirty="0" err="1"/>
              <a:t>work</a:t>
            </a:r>
            <a:r>
              <a:rPr lang="de-DE" dirty="0"/>
              <a:t>. </a:t>
            </a:r>
          </a:p>
          <a:p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experiences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29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/>
              <a:t>Main takeaway from 1b: importing unprotected code, everything gets executed. This can be bad esp. When the functions that get executed are expensive or we simply do not want them executedafter importing. </a:t>
            </a:r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execute make_pizza.py in our terminal, python accesses make_pizza.py, where it says: import pizza. </a:t>
            </a:r>
            <a:br>
              <a:rPr lang="en-US" dirty="0"/>
            </a:br>
            <a:r>
              <a:rPr lang="en-US" dirty="0"/>
              <a:t>So, Python goes to the folder ´named pizza, sees an __</a:t>
            </a:r>
            <a:r>
              <a:rPr lang="en-US" dirty="0" err="1"/>
              <a:t>init</a:t>
            </a:r>
            <a:r>
              <a:rPr lang="en-US" dirty="0"/>
              <a:t>__ file there and understands that this is a package. (</a:t>
            </a:r>
            <a:r>
              <a:rPr lang="en-US" dirty="0" err="1"/>
              <a:t>kennen</a:t>
            </a:r>
            <a:r>
              <a:rPr lang="en-US" dirty="0"/>
              <a:t> die </a:t>
            </a:r>
            <a:r>
              <a:rPr lang="en-US" dirty="0" err="1"/>
              <a:t>noch</a:t>
            </a:r>
            <a:r>
              <a:rPr lang="en-US" dirty="0"/>
              <a:t> </a:t>
            </a:r>
            <a:r>
              <a:rPr lang="en-US" dirty="0" err="1"/>
              <a:t>nicht</a:t>
            </a:r>
            <a:r>
              <a:rPr lang="en-US" dirty="0"/>
              <a:t>), </a:t>
            </a:r>
            <a:r>
              <a:rPr lang="en-US" dirty="0" err="1"/>
              <a:t>init</a:t>
            </a:r>
            <a:r>
              <a:rPr lang="en-US" dirty="0"/>
              <a:t> is </a:t>
            </a:r>
            <a:r>
              <a:rPr lang="en-US" dirty="0" err="1"/>
              <a:t>hier</a:t>
            </a:r>
            <a:r>
              <a:rPr lang="en-US" dirty="0"/>
              <a:t> leer </a:t>
            </a:r>
            <a:r>
              <a:rPr lang="en-US" dirty="0" err="1"/>
              <a:t>aber</a:t>
            </a:r>
            <a:r>
              <a:rPr lang="en-US" dirty="0"/>
              <a:t> es executed </a:t>
            </a:r>
            <a:r>
              <a:rPr lang="en-US" dirty="0" err="1"/>
              <a:t>alles</a:t>
            </a:r>
            <a:r>
              <a:rPr lang="en-US" dirty="0"/>
              <a:t> da </a:t>
            </a:r>
            <a:r>
              <a:rPr lang="en-US" dirty="0" err="1"/>
              <a:t>drinnen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It just grabs this and brings it all back to the terminal. </a:t>
            </a:r>
          </a:p>
        </p:txBody>
      </p:sp>
    </p:spTree>
    <p:extLst>
      <p:ext uri="{BB962C8B-B14F-4D97-AF65-F5344CB8AC3E}">
        <p14:creationId xmlns:p14="http://schemas.microsoft.com/office/powerpoint/2010/main" val="2911514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execute </a:t>
            </a:r>
            <a:r>
              <a:rPr lang="en-US" dirty="0" err="1"/>
              <a:t>make_pizza</a:t>
            </a:r>
            <a:r>
              <a:rPr lang="en-US" dirty="0"/>
              <a:t>, but inside of it, it says import </a:t>
            </a:r>
            <a:r>
              <a:rPr lang="en-US" dirty="0" err="1"/>
              <a:t>pizza.baking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Python goes to pizza first, discovers the __</a:t>
            </a:r>
            <a:r>
              <a:rPr lang="en-US" dirty="0" err="1"/>
              <a:t>init</a:t>
            </a:r>
            <a:r>
              <a:rPr lang="en-US" dirty="0"/>
              <a:t>__, understands this is a package. </a:t>
            </a:r>
            <a:br>
              <a:rPr lang="en-US" dirty="0"/>
            </a:br>
            <a:r>
              <a:rPr lang="en-US" dirty="0"/>
              <a:t>Then it goes straight to baking, where it finds the eternal flame. </a:t>
            </a:r>
            <a:br>
              <a:rPr lang="en-US" dirty="0"/>
            </a:br>
            <a:r>
              <a:rPr lang="en-US" dirty="0"/>
              <a:t>Grabs it and goes back to the terminal with all it found. </a:t>
            </a:r>
          </a:p>
        </p:txBody>
      </p:sp>
    </p:spTree>
    <p:extLst>
      <p:ext uri="{BB962C8B-B14F-4D97-AF65-F5344CB8AC3E}">
        <p14:creationId xmlns:p14="http://schemas.microsoft.com/office/powerpoint/2010/main" val="3400307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import </a:t>
            </a:r>
            <a:r>
              <a:rPr lang="en-US" dirty="0" err="1"/>
              <a:t>pizza.desserts</a:t>
            </a:r>
            <a:r>
              <a:rPr lang="en-US" dirty="0"/>
              <a:t> inside of </a:t>
            </a:r>
            <a:r>
              <a:rPr lang="en-US" dirty="0" err="1"/>
              <a:t>make_pizza</a:t>
            </a:r>
            <a:r>
              <a:rPr lang="en-US" dirty="0"/>
              <a:t>, again, python goes to pizza, finds the __</a:t>
            </a:r>
            <a:r>
              <a:rPr lang="en-US" dirty="0" err="1"/>
              <a:t>init</a:t>
            </a:r>
            <a:r>
              <a:rPr lang="en-US" dirty="0"/>
              <a:t>__, then goes to desserts, </a:t>
            </a:r>
            <a:br>
              <a:rPr lang="en-US" dirty="0"/>
            </a:br>
            <a:r>
              <a:rPr lang="en-US" dirty="0"/>
              <a:t>where baking is imported. So it grabs everything inside baking, goes back to desserts, where it finds the coffee. </a:t>
            </a:r>
            <a:br>
              <a:rPr lang="en-US" dirty="0"/>
            </a:br>
            <a:r>
              <a:rPr lang="en-US" dirty="0"/>
              <a:t>Grabs all of that and goes back to the terminal. </a:t>
            </a:r>
          </a:p>
        </p:txBody>
      </p:sp>
    </p:spTree>
    <p:extLst>
      <p:ext uri="{BB962C8B-B14F-4D97-AF65-F5344CB8AC3E}">
        <p14:creationId xmlns:p14="http://schemas.microsoft.com/office/powerpoint/2010/main" val="103271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Pizza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the “installing the codebase as package” thing will come in the next lecture (editable installations). </a:t>
            </a:r>
            <a:br>
              <a:rPr lang="en-US" dirty="0"/>
            </a:br>
            <a:r>
              <a:rPr lang="en-US" dirty="0"/>
              <a:t>Teaser: make a package und das </a:t>
            </a:r>
            <a:r>
              <a:rPr lang="en-US" dirty="0" err="1"/>
              <a:t>macht</a:t>
            </a:r>
            <a:r>
              <a:rPr lang="en-US" dirty="0"/>
              <a:t> Pam </a:t>
            </a:r>
            <a:r>
              <a:rPr lang="en-US" dirty="0" err="1"/>
              <a:t>dann</a:t>
            </a:r>
            <a:r>
              <a:rPr lang="en-US" dirty="0"/>
              <a:t> </a:t>
            </a:r>
            <a:r>
              <a:rPr lang="en-US" dirty="0" err="1"/>
              <a:t>später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385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aspp.school/ASPP/2025-plovdiv-OD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local imports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9982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8"/>
            <a:ext cx="7527874" cy="388856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dirty="0"/>
              <a:t>Consider a directory (folder):</a:t>
            </a:r>
          </a:p>
          <a:p>
            <a:pPr lvl="1"/>
            <a:r>
              <a:rPr lang="en-US" sz="1400" dirty="0">
                <a:latin typeface="Courier"/>
              </a:rPr>
              <a:t>__init__.py</a:t>
            </a:r>
          </a:p>
          <a:p>
            <a:pPr lvl="1"/>
            <a:r>
              <a:rPr lang="en-US" sz="1400" dirty="0"/>
              <a:t>(…)</a:t>
            </a:r>
          </a:p>
          <a:p>
            <a:pPr lvl="1"/>
            <a:r>
              <a:rPr lang="en-US" sz="1400" dirty="0" err="1">
                <a:latin typeface="Courier"/>
              </a:rPr>
              <a:t>baking.py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contains constant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sz="1400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sz="1400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want to use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 here</a:t>
            </a:r>
            <a:endParaRPr lang="en-US" sz="1400" dirty="0">
              <a:latin typeface="Courier"/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r>
              <a:rPr lang="en-US" sz="1400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sz="1400" dirty="0">
                <a:sym typeface="Wingdings" panose="05000000000000000000" pitchFamily="2" charset="2"/>
              </a:rPr>
              <a:t> constant to be used in </a:t>
            </a:r>
            <a:r>
              <a:rPr lang="en-US" sz="1400" dirty="0" err="1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sym typeface="Wingdings" panose="05000000000000000000" pitchFamily="2" charset="2"/>
              </a:rPr>
              <a:t>.</a:t>
            </a:r>
          </a:p>
          <a:p>
            <a:r>
              <a:rPr lang="en-US" sz="1400" dirty="0">
                <a:sym typeface="Wingdings" panose="05000000000000000000" pitchFamily="2" charset="2"/>
              </a:rPr>
              <a:t>For each way of importing, how do you call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sz="1400" i="1" dirty="0">
                <a:sym typeface="Wingdings" panose="05000000000000000000" pitchFamily="2" charset="2"/>
              </a:rPr>
              <a:t>(3 min)</a:t>
            </a:r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101599" indent="0">
              <a:buNone/>
            </a:pPr>
            <a:r>
              <a:rPr lang="en-US" dirty="0"/>
              <a:t>notes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346B6788-644A-2721-2297-48C7FE64D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02266"/>
              </p:ext>
            </p:extLst>
          </p:nvPr>
        </p:nvGraphicFramePr>
        <p:xfrm>
          <a:off x="1178804" y="1679060"/>
          <a:ext cx="6400800" cy="200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2236">
                  <a:extLst>
                    <a:ext uri="{9D8B030D-6E8A-4147-A177-3AD203B41FA5}">
                      <a16:colId xmlns:a16="http://schemas.microsoft.com/office/drawing/2014/main" val="3773537242"/>
                    </a:ext>
                  </a:extLst>
                </a:gridCol>
                <a:gridCol w="3198564">
                  <a:extLst>
                    <a:ext uri="{9D8B030D-6E8A-4147-A177-3AD203B41FA5}">
                      <a16:colId xmlns:a16="http://schemas.microsoft.com/office/drawing/2014/main" val="2167850005"/>
                    </a:ext>
                  </a:extLst>
                </a:gridCol>
              </a:tblGrid>
              <a:tr h="401029"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Import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statement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How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to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call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object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59843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68834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79460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00146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71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8237-C413-6912-AD30-14B20A9B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>
            <a:extLst>
              <a:ext uri="{FF2B5EF4-FFF2-40B4-BE49-F238E27FC236}">
                <a16:creationId xmlns:a16="http://schemas.microsoft.com/office/drawing/2014/main" id="{4CDB6F23-B3A0-C428-14F0-05954E7BC2C4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>
            <a:extLst>
              <a:ext uri="{FF2B5EF4-FFF2-40B4-BE49-F238E27FC236}">
                <a16:creationId xmlns:a16="http://schemas.microsoft.com/office/drawing/2014/main" id="{5E64BCE3-718D-0706-B3ED-E0E3A011103C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>
            <a:extLst>
              <a:ext uri="{FF2B5EF4-FFF2-40B4-BE49-F238E27FC236}">
                <a16:creationId xmlns:a16="http://schemas.microsoft.com/office/drawing/2014/main" id="{2F9591AB-3E17-E3A1-2960-3CFB5F308868}"/>
              </a:ext>
            </a:extLst>
          </p:cNvPr>
          <p:cNvSpPr txBox="1"/>
          <p:nvPr/>
        </p:nvSpPr>
        <p:spPr>
          <a:xfrm>
            <a:off x="5185991" y="2233332"/>
            <a:ext cx="3757288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>
            <a:extLst>
              <a:ext uri="{FF2B5EF4-FFF2-40B4-BE49-F238E27FC236}">
                <a16:creationId xmlns:a16="http://schemas.microsoft.com/office/drawing/2014/main" id="{3A2CA249-55B9-12C5-43AB-7D03CB8E0239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>
            <a:extLst>
              <a:ext uri="{FF2B5EF4-FFF2-40B4-BE49-F238E27FC236}">
                <a16:creationId xmlns:a16="http://schemas.microsoft.com/office/drawing/2014/main" id="{9330E721-DBE2-E019-22FC-138733F68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>
            <a:extLst>
              <a:ext uri="{FF2B5EF4-FFF2-40B4-BE49-F238E27FC236}">
                <a16:creationId xmlns:a16="http://schemas.microsoft.com/office/drawing/2014/main" id="{38DBB432-5852-8C3D-B493-8FEDDDF3CF7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rPr dirty="0"/>
              <a:t>you can always import code from other modules (.</a:t>
            </a:r>
            <a:r>
              <a:rPr dirty="0" err="1"/>
              <a:t>py</a:t>
            </a:r>
            <a:r>
              <a:rPr dirty="0"/>
              <a:t> files) in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 (this includes files in subfolders)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dirty="0"/>
              <a:t>Options for e.g. importing 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ETERNAL</a:t>
            </a:r>
            <a:r>
              <a:rPr dirty="0">
                <a:latin typeface="Avenir Book Oblique"/>
                <a:ea typeface="Avenir Book Oblique"/>
                <a:cs typeface="Avenir Book Oblique"/>
                <a:sym typeface="Avenir Book Oblique"/>
              </a:rPr>
              <a:t>_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FLAME</a:t>
            </a:r>
            <a:endParaRPr dirty="0">
              <a:latin typeface="Avenir Book Oblique"/>
              <a:ea typeface="Avenir Book Oblique"/>
              <a:cs typeface="Avenir Book Oblique"/>
              <a:sym typeface="Avenir Book Oblique"/>
            </a:endParaRPr>
          </a:p>
        </p:txBody>
      </p:sp>
      <p:sp>
        <p:nvSpPr>
          <p:cNvPr id="312" name="Slide Number Placeholder 3">
            <a:extLst>
              <a:ext uri="{FF2B5EF4-FFF2-40B4-BE49-F238E27FC236}">
                <a16:creationId xmlns:a16="http://schemas.microsoft.com/office/drawing/2014/main" id="{6AAB4D71-FCFA-8590-C584-C8EC894C915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>
            <a:extLst>
              <a:ext uri="{FF2B5EF4-FFF2-40B4-BE49-F238E27FC236}">
                <a16:creationId xmlns:a16="http://schemas.microsoft.com/office/drawing/2014/main" id="{C4EF3FB4-35AC-3A48-E063-9F996E07D98B}"/>
              </a:ext>
            </a:extLst>
          </p:cNvPr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</p:txBody>
      </p:sp>
      <p:sp>
        <p:nvSpPr>
          <p:cNvPr id="314" name="Text Placeholder 1">
            <a:extLst>
              <a:ext uri="{FF2B5EF4-FFF2-40B4-BE49-F238E27FC236}">
                <a16:creationId xmlns:a16="http://schemas.microsoft.com/office/drawing/2014/main" id="{C2C1CFD7-831B-CFE9-33DA-E2007199AB99}"/>
              </a:ext>
            </a:extLst>
          </p:cNvPr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r>
              <a:rPr dirty="0"/>
              <a:t> as </a:t>
            </a:r>
            <a:r>
              <a:rPr lang="en-US" dirty="0"/>
              <a:t>bk</a:t>
            </a:r>
            <a:r>
              <a:rPr dirty="0"/>
              <a:t> </a:t>
            </a:r>
          </a:p>
        </p:txBody>
      </p:sp>
      <p:sp>
        <p:nvSpPr>
          <p:cNvPr id="315" name="Text Placeholder 1">
            <a:extLst>
              <a:ext uri="{FF2B5EF4-FFF2-40B4-BE49-F238E27FC236}">
                <a16:creationId xmlns:a16="http://schemas.microsoft.com/office/drawing/2014/main" id="{EFB0D38A-D0F9-3EF1-8844-F3EFF9D1562C}"/>
              </a:ext>
            </a:extLst>
          </p:cNvPr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</a:t>
            </a:r>
            <a:r>
              <a:rPr lang="en-US" dirty="0"/>
              <a:t>baking</a:t>
            </a:r>
            <a:r>
              <a:rPr dirty="0"/>
              <a:t>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>
            <a:extLst>
              <a:ext uri="{FF2B5EF4-FFF2-40B4-BE49-F238E27FC236}">
                <a16:creationId xmlns:a16="http://schemas.microsoft.com/office/drawing/2014/main" id="{B1FD3F7A-4FF3-CAF3-4692-9EBDD92A293E}"/>
              </a:ext>
            </a:extLst>
          </p:cNvPr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from </a:t>
            </a:r>
            <a:r>
              <a:rPr lang="en-US" dirty="0">
                <a:solidFill>
                  <a:srgbClr val="A9A9A9"/>
                </a:solidFill>
              </a:rPr>
              <a:t>baking</a:t>
            </a:r>
            <a:r>
              <a:rPr dirty="0">
                <a:solidFill>
                  <a:srgbClr val="A9A9A9"/>
                </a:solidFill>
              </a:rPr>
              <a:t> import *</a:t>
            </a:r>
          </a:p>
        </p:txBody>
      </p:sp>
      <p:sp>
        <p:nvSpPr>
          <p:cNvPr id="317" name="Text Placeholder 1">
            <a:extLst>
              <a:ext uri="{FF2B5EF4-FFF2-40B4-BE49-F238E27FC236}">
                <a16:creationId xmlns:a16="http://schemas.microsoft.com/office/drawing/2014/main" id="{B87C51C9-2B26-D3FA-3978-A27D05025411}"/>
              </a:ext>
            </a:extLst>
          </p:cNvPr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>
            <a:extLst>
              <a:ext uri="{FF2B5EF4-FFF2-40B4-BE49-F238E27FC236}">
                <a16:creationId xmlns:a16="http://schemas.microsoft.com/office/drawing/2014/main" id="{9E41365A-6235-992B-F77D-50B2DFA10122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>
            <a:extLst>
              <a:ext uri="{FF2B5EF4-FFF2-40B4-BE49-F238E27FC236}">
                <a16:creationId xmlns:a16="http://schemas.microsoft.com/office/drawing/2014/main" id="{264E0987-91CC-3F6B-7CFB-0910451BDE46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>
            <a:extLst>
              <a:ext uri="{FF2B5EF4-FFF2-40B4-BE49-F238E27FC236}">
                <a16:creationId xmlns:a16="http://schemas.microsoft.com/office/drawing/2014/main" id="{730F972D-F6CD-AEC4-DD67-30E314B0454B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233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812860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SzPct val="100000"/>
              <a:buNone/>
            </a:pPr>
            <a:r>
              <a:rPr lang="en-US" dirty="0"/>
              <a:t>Clone </a:t>
            </a:r>
            <a:r>
              <a:rPr lang="en-US" dirty="0">
                <a:hlinkClick r:id="rId3"/>
              </a:rPr>
              <a:t>https://git.aspp.school/ASPP/2025-plovdiv-ODD</a:t>
            </a:r>
            <a:endParaRPr lang="en-US" dirty="0"/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1a Local importing.md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769525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1b Unprotected code.md</a:t>
            </a:r>
          </a:p>
          <a:p>
            <a:pPr marL="0" indent="0">
              <a:buClrTx/>
              <a:buSzTx/>
              <a:buFontTx/>
              <a:buNone/>
            </a:pPr>
            <a:endParaRPr lang="en-US" dirty="0"/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(7 min)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pizza</a:t>
            </a:r>
            <a:endParaRPr dirty="0"/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cxnSpLocks/>
            <a:endCxn id="342" idx="0"/>
          </p:cNvCxnSpPr>
          <p:nvPr/>
        </p:nvCxnSpPr>
        <p:spPr>
          <a:xfrm flipH="1">
            <a:off x="5768860" y="1870332"/>
            <a:ext cx="101841" cy="15854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cxnSpLocks/>
            <a:endCxn id="333" idx="0"/>
          </p:cNvCxnSpPr>
          <p:nvPr/>
        </p:nvCxnSpPr>
        <p:spPr>
          <a:xfrm flipH="1">
            <a:off x="6816481" y="2730623"/>
            <a:ext cx="181404" cy="297051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baking</a:t>
            </a:r>
            <a:endParaRPr dirty="0"/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cxnSpLocks/>
            <a:endCxn id="363" idx="0"/>
          </p:cNvCxnSpPr>
          <p:nvPr/>
        </p:nvCxnSpPr>
        <p:spPr>
          <a:xfrm flipH="1">
            <a:off x="5768860" y="1923066"/>
            <a:ext cx="107833" cy="10581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cxnSpLocks/>
            <a:endCxn id="354" idx="0"/>
          </p:cNvCxnSpPr>
          <p:nvPr/>
        </p:nvCxnSpPr>
        <p:spPr>
          <a:xfrm flipH="1">
            <a:off x="6816481" y="2805276"/>
            <a:ext cx="153031" cy="222398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ETERNAL</a:t>
            </a:r>
            <a:r>
              <a:rPr dirty="0"/>
              <a:t>_</a:t>
            </a:r>
            <a:r>
              <a:rPr lang="en-US" dirty="0"/>
              <a:t>FLAME</a:t>
            </a:r>
            <a:r>
              <a:rPr dirty="0"/>
              <a:t> = “</a:t>
            </a:r>
            <a:r>
              <a:rPr dirty="0" err="1"/>
              <a:t>eternal_flame</a:t>
            </a:r>
            <a:r>
              <a:rPr dirty="0"/>
              <a:t>”</a:t>
            </a:r>
          </a:p>
        </p:txBody>
      </p:sp>
      <p:cxnSp>
        <p:nvCxnSpPr>
          <p:cNvPr id="372" name="Connection Line"/>
          <p:cNvCxnSpPr>
            <a:cxnSpLocks/>
          </p:cNvCxnSpPr>
          <p:nvPr/>
        </p:nvCxnSpPr>
        <p:spPr>
          <a:xfrm flipH="1" flipV="1">
            <a:off x="7266896" y="3717278"/>
            <a:ext cx="364903" cy="49939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desserts</a:t>
            </a:r>
            <a:endParaRPr dirty="0"/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cxnSpLocks/>
            <a:endCxn id="387" idx="0"/>
          </p:cNvCxnSpPr>
          <p:nvPr/>
        </p:nvCxnSpPr>
        <p:spPr>
          <a:xfrm flipH="1">
            <a:off x="5768860" y="1550020"/>
            <a:ext cx="476120" cy="47885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cxnSpLocks/>
            <a:endCxn id="378" idx="0"/>
          </p:cNvCxnSpPr>
          <p:nvPr/>
        </p:nvCxnSpPr>
        <p:spPr>
          <a:xfrm flipH="1">
            <a:off x="6816481" y="2652281"/>
            <a:ext cx="465265" cy="3753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stuff</a:t>
            </a:r>
          </a:p>
        </p:txBody>
      </p:sp>
      <p:cxnSp>
        <p:nvCxnSpPr>
          <p:cNvPr id="396" name="Connection Line"/>
          <p:cNvCxnSpPr>
            <a:cxnSpLocks/>
            <a:endCxn id="380" idx="0"/>
          </p:cNvCxnSpPr>
          <p:nvPr/>
        </p:nvCxnSpPr>
        <p:spPr>
          <a:xfrm flipH="1">
            <a:off x="6816482" y="3412273"/>
            <a:ext cx="571499" cy="11479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737070" cy="36781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Tx/>
              <a:buSzTx/>
              <a:buFontTx/>
              <a:buNone/>
            </a:pPr>
            <a:r>
              <a:rPr lang="da-DK" dirty="0"/>
              <a:t>Python </a:t>
            </a:r>
            <a:r>
              <a:rPr lang="da-DK" dirty="0" err="1"/>
              <a:t>executes</a:t>
            </a:r>
            <a:r>
              <a:rPr lang="da-DK" dirty="0"/>
              <a:t> all </a:t>
            </a:r>
            <a:r>
              <a:rPr lang="da-DK" dirty="0" err="1"/>
              <a:t>code</a:t>
            </a:r>
            <a:r>
              <a:rPr lang="da-DK" dirty="0"/>
              <a:t> in a </a:t>
            </a:r>
            <a:r>
              <a:rPr lang="da-DK" dirty="0" err="1"/>
              <a:t>module</a:t>
            </a:r>
            <a:r>
              <a:rPr lang="da-DK" dirty="0"/>
              <a:t> on import! </a:t>
            </a:r>
          </a:p>
          <a:p>
            <a:pPr marL="0" indent="0">
              <a:buClrTx/>
              <a:buSzTx/>
              <a:buFontTx/>
              <a:buNone/>
            </a:pPr>
            <a:endParaRPr lang="da-DK" dirty="0"/>
          </a:p>
          <a:p>
            <a:pPr marL="0" indent="0">
              <a:buClrTx/>
              <a:buSzTx/>
              <a:buFontTx/>
              <a:buNone/>
            </a:pPr>
            <a:r>
              <a:rPr lang="da-DK" dirty="0"/>
              <a:t>A</a:t>
            </a:r>
            <a:r>
              <a:rPr dirty="0" err="1"/>
              <a:t>ny</a:t>
            </a:r>
            <a:r>
              <a:rPr dirty="0"/>
              <a:t> code under </a:t>
            </a:r>
            <a:r>
              <a:rPr i="1"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:</a:t>
            </a:r>
          </a:p>
          <a:p>
            <a:r>
              <a:rPr dirty="0"/>
              <a:t>will be ignored when importing</a:t>
            </a:r>
          </a:p>
          <a:p>
            <a:r>
              <a:rPr dirty="0"/>
              <a:t>will be executed when the module is run as a script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i_will_not_be_imported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 lang="en-GB" dirty="0">
                <a:latin typeface="Courier"/>
                <a:ea typeface="Courier"/>
                <a:cs typeface="Courier"/>
                <a:sym typeface="Courier"/>
              </a:rPr>
              <a:t>)</a:t>
            </a:r>
            <a:endParaRPr dirty="0"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D3EF5D3-E85D-3B4F-58D9-529B33A49680}"/>
              </a:ext>
            </a:extLst>
          </p:cNvPr>
          <p:cNvSpPr/>
          <p:nvPr/>
        </p:nvSpPr>
        <p:spPr>
          <a:xfrm>
            <a:off x="1226634" y="2943922"/>
            <a:ext cx="6924907" cy="1579242"/>
          </a:xfrm>
          <a:prstGeom prst="rect">
            <a:avLst/>
          </a:prstGeom>
          <a:noFill/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6172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pPr lvl="1"/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7399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28684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1055</Words>
  <Application>Microsoft Office PowerPoint</Application>
  <PresentationFormat>Bildschirmpräsentation (16:9)</PresentationFormat>
  <Paragraphs>146</Paragraphs>
  <Slides>16</Slides>
  <Notes>10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PowerPoint-Präsentation</vt:lpstr>
      <vt:lpstr>Partner chat: simple imports</vt:lpstr>
      <vt:lpstr>Notes</vt:lpstr>
      <vt:lpstr>Importing modules</vt:lpstr>
      <vt:lpstr>Exercise 1a: Simple local imports</vt:lpstr>
      <vt:lpstr>Notes</vt:lpstr>
      <vt:lpstr>Exercise 1b: Unprotected code</vt:lpstr>
      <vt:lpstr>Notes</vt:lpstr>
      <vt:lpstr>Order of execution</vt:lpstr>
      <vt:lpstr>Order of execution</vt:lpstr>
      <vt:lpstr>Order of execution</vt:lpstr>
      <vt:lpstr>names &amp; mains</vt:lpstr>
      <vt:lpstr>Utility &amp; limitations</vt:lpstr>
      <vt:lpstr>Utility &amp; limitations</vt:lpstr>
      <vt:lpstr>PowerPoint-Präsentation</vt:lpstr>
      <vt:lpstr>Importing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56</cp:revision>
  <dcterms:modified xsi:type="dcterms:W3CDTF">2025-09-22T08:28:42Z</dcterms:modified>
</cp:coreProperties>
</file>