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332" r:id="rId3"/>
    <p:sldId id="339" r:id="rId4"/>
    <p:sldId id="340" r:id="rId5"/>
    <p:sldId id="261" r:id="rId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2D9"/>
    <a:srgbClr val="2D6391"/>
    <a:srgbClr val="244F72"/>
    <a:srgbClr val="3A81BA"/>
    <a:srgbClr val="8B81D2"/>
    <a:srgbClr val="B4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/>
    <p:restoredTop sz="63712"/>
  </p:normalViewPr>
  <p:slideViewPr>
    <p:cSldViewPr snapToGrid="0">
      <p:cViewPr varScale="1">
        <p:scale>
          <a:sx n="103" d="100"/>
          <a:sy n="103" d="100"/>
        </p:scale>
        <p:origin x="2112" y="176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5 </a:t>
            </a:r>
            <a:r>
              <a:rPr lang="de-DE" dirty="0" err="1"/>
              <a:t>statements</a:t>
            </a:r>
            <a:endParaRPr lang="de-DE" dirty="0"/>
          </a:p>
          <a:p>
            <a:endParaRPr lang="de-DE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</a:rPr>
              <a:t>“All of my project files are in one folder because if I move them the imports don’t work anymore.”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3A81BA"/>
              </a:solidFill>
            </a:endParaRP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</a:rPr>
              <a:t>“I moved my code to another laptop/HPC cluster/… and now I am getting errors while installing because of packaging conflicts and nothing works.”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</a:endParaRP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“I know I have written this function before but I could not find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/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</a:rPr>
              <a:t>“I know I have written this function before and I did find it, but I could not understand it, so I re-wrote it from scratch.”</a:t>
            </a:r>
          </a:p>
          <a:p>
            <a:pPr marL="0" indent="0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2D6391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“My project folders are full of so many files – code, data, figures, model weights, … - that I am afraid to show it to other people, let alone publish.”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moved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own code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server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a different </a:t>
            </a:r>
            <a:r>
              <a:rPr lang="de-DE" dirty="0" err="1"/>
              <a:t>laptop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else’s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) and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? 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de-DE" dirty="0"/>
              <a:t>, </a:t>
            </a:r>
            <a:r>
              <a:rPr lang="de-DE" dirty="0" err="1"/>
              <a:t>remembered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implemented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,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code, but </a:t>
            </a:r>
            <a:r>
              <a:rPr lang="de-DE" dirty="0" err="1"/>
              <a:t>couldn’t</a:t>
            </a:r>
            <a:r>
              <a:rPr lang="de-DE" dirty="0"/>
              <a:t> </a:t>
            </a:r>
            <a:r>
              <a:rPr lang="de-DE" dirty="0" err="1"/>
              <a:t>read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re-implementing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?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ever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trouble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? </a:t>
            </a:r>
          </a:p>
          <a:p>
            <a:r>
              <a:rPr lang="de-DE" dirty="0"/>
              <a:t>(</a:t>
            </a:r>
            <a:r>
              <a:rPr lang="de-DE" dirty="0" err="1"/>
              <a:t>it</a:t>
            </a:r>
            <a:r>
              <a:rPr lang="de-DE" dirty="0"/>
              <a:t> also </a:t>
            </a:r>
            <a:r>
              <a:rPr lang="de-DE" dirty="0" err="1"/>
              <a:t>counts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haven’t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on a </a:t>
            </a:r>
            <a:r>
              <a:rPr lang="de-DE" dirty="0" err="1"/>
              <a:t>piece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time and </a:t>
            </a:r>
            <a:r>
              <a:rPr lang="de-DE" dirty="0" err="1"/>
              <a:t>forgot</a:t>
            </a:r>
            <a:r>
              <a:rPr lang="de-DE" dirty="0"/>
              <a:t> all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so </a:t>
            </a:r>
            <a:r>
              <a:rPr lang="de-DE" dirty="0" err="1"/>
              <a:t>it’s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it.)</a:t>
            </a:r>
          </a:p>
          <a:p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hands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code </a:t>
            </a:r>
            <a:r>
              <a:rPr lang="de-DE" dirty="0" err="1"/>
              <a:t>usable</a:t>
            </a:r>
            <a:r>
              <a:rPr lang="de-DE" dirty="0"/>
              <a:t>?</a:t>
            </a:r>
          </a:p>
          <a:p>
            <a:r>
              <a:rPr lang="de-DE" dirty="0" err="1"/>
              <a:t>documentation</a:t>
            </a:r>
            <a:endParaRPr lang="de-DE" dirty="0"/>
          </a:p>
          <a:p>
            <a:r>
              <a:rPr lang="de-DE" dirty="0" err="1"/>
              <a:t>organisation</a:t>
            </a:r>
            <a:endParaRPr lang="de-DE" dirty="0"/>
          </a:p>
          <a:p>
            <a:r>
              <a:rPr lang="de-DE" dirty="0" err="1"/>
              <a:t>comments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903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D81C-23B4-948B-41EC-2B6CDB01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BB098E4-877A-ABC7-4106-DC9419FB8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86F2A9-0276-437D-B288-6719670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552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;p2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48725" y="3058624"/>
            <a:ext cx="4914001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60" r:id="rId5"/>
    <p:sldLayoutId id="2147483662" r:id="rId6"/>
    <p:sldLayoutId id="2147483663" r:id="rId7"/>
    <p:sldLayoutId id="2147483664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it.aspp.school/ASPP/2025-plovdiv-ODD" TargetMode="Externa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58;p12"/>
          <p:cNvSpPr txBox="1">
            <a:spLocks noGrp="1"/>
          </p:cNvSpPr>
          <p:nvPr>
            <p:ph type="title"/>
          </p:nvPr>
        </p:nvSpPr>
        <p:spPr>
          <a:xfrm>
            <a:off x="1048723" y="551074"/>
            <a:ext cx="7174271" cy="3218590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rPr dirty="0" err="1"/>
              <a:t>Organising</a:t>
            </a:r>
            <a:r>
              <a:rPr lang="en-US" dirty="0"/>
              <a:t> </a:t>
            </a:r>
            <a:r>
              <a:rPr dirty="0"/>
              <a:t>code</a:t>
            </a:r>
            <a:br>
              <a:rPr lang="en-US" dirty="0"/>
            </a:br>
            <a:endParaRPr dirty="0"/>
          </a:p>
        </p:txBody>
      </p:sp>
      <p:sp>
        <p:nvSpPr>
          <p:cNvPr id="200" name="Google Shape;58;p12"/>
          <p:cNvSpPr txBox="1"/>
          <p:nvPr/>
        </p:nvSpPr>
        <p:spPr>
          <a:xfrm>
            <a:off x="1048723" y="3519699"/>
            <a:ext cx="7429104" cy="1107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 anchor="b">
            <a:spAutoFit/>
          </a:bodyPr>
          <a:lstStyle>
            <a:lvl1pPr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n-US" dirty="0"/>
              <a:t>ASPP Plovdiv </a:t>
            </a:r>
            <a:r>
              <a:rPr dirty="0"/>
              <a:t>202</a:t>
            </a:r>
            <a:r>
              <a:rPr lang="en-US" dirty="0"/>
              <a:t>5</a:t>
            </a:r>
          </a:p>
          <a:p>
            <a:r>
              <a:rPr lang="de-DE" dirty="0"/>
              <a:t>Pamela Hathway &amp; Anna-Lena Eckert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thanks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Jenni </a:t>
            </a:r>
            <a:r>
              <a:rPr lang="de-DE" dirty="0" err="1"/>
              <a:t>Rinker</a:t>
            </a:r>
            <a:r>
              <a:rPr lang="de-DE"/>
              <a:t>, Cat </a:t>
            </a:r>
            <a:r>
              <a:rPr lang="de-DE" dirty="0" err="1"/>
              <a:t>Buizza</a:t>
            </a:r>
            <a:r>
              <a:rPr lang="de-DE" dirty="0"/>
              <a:t>)</a:t>
            </a:r>
            <a:endParaRPr dirty="0"/>
          </a:p>
        </p:txBody>
      </p:sp>
      <p:sp>
        <p:nvSpPr>
          <p:cNvPr id="202" name="= How to make your  code (more) usable"/>
          <p:cNvSpPr txBox="1"/>
          <p:nvPr/>
        </p:nvSpPr>
        <p:spPr>
          <a:xfrm>
            <a:off x="4510382" y="2704189"/>
            <a:ext cx="3584895" cy="9541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 i="1"/>
            </a:pPr>
            <a:r>
              <a:rPr dirty="0"/>
              <a:t>= </a:t>
            </a:r>
            <a:r>
              <a:rPr lang="en-US" dirty="0"/>
              <a:t>h</a:t>
            </a:r>
            <a:r>
              <a:rPr dirty="0"/>
              <a:t>ow to make your </a:t>
            </a:r>
            <a:br>
              <a:rPr dirty="0"/>
            </a:br>
            <a:r>
              <a:rPr dirty="0"/>
              <a:t>code (more) usable</a:t>
            </a:r>
          </a:p>
        </p:txBody>
      </p:sp>
      <p:pic>
        <p:nvPicPr>
          <p:cNvPr id="3" name="Grafik 2" descr="Ganze Pizza mit einfarbiger Füllung">
            <a:extLst>
              <a:ext uri="{FF2B5EF4-FFF2-40B4-BE49-F238E27FC236}">
                <a16:creationId xmlns:a16="http://schemas.microsoft.com/office/drawing/2014/main" id="{17946615-A525-DB1C-B9F8-CDC232B67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5476" y="551074"/>
            <a:ext cx="1582351" cy="15823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5211D7A-9C47-F269-4E54-A33393C56176}"/>
              </a:ext>
            </a:extLst>
          </p:cNvPr>
          <p:cNvSpPr txBox="1"/>
          <p:nvPr/>
        </p:nvSpPr>
        <p:spPr>
          <a:xfrm>
            <a:off x="666173" y="758211"/>
            <a:ext cx="457200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wait</a:t>
            </a:r>
            <a:r>
              <a:rPr lang="de-DE" dirty="0"/>
              <a:t>: </a:t>
            </a:r>
            <a:r>
              <a:rPr lang="de-DE" dirty="0" err="1"/>
              <a:t>clone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repository</a:t>
            </a:r>
            <a:br>
              <a:rPr lang="de-DE" dirty="0"/>
            </a:br>
            <a:r>
              <a:rPr lang="de-DE" dirty="0">
                <a:hlinkClick r:id="rId5"/>
              </a:rPr>
              <a:t>https://git.aspp.school/ASPP/2025-plovdiv-ODD</a:t>
            </a:r>
            <a:endParaRPr lang="de-DE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rug_girl_negative.gif" descr="shrug_girl_negative.gif">
            <a:extLst>
              <a:ext uri="{FF2B5EF4-FFF2-40B4-BE49-F238E27FC236}">
                <a16:creationId xmlns:a16="http://schemas.microsoft.com/office/drawing/2014/main" id="{4660E070-1EFD-BC58-6995-50D64CD6B68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9" y="2340861"/>
            <a:ext cx="3948282" cy="205310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AC7BB6-D24C-8FEA-21F9-4DB456E4B6EB}"/>
              </a:ext>
            </a:extLst>
          </p:cNvPr>
          <p:cNvSpPr txBox="1"/>
          <p:nvPr/>
        </p:nvSpPr>
        <p:spPr>
          <a:xfrm>
            <a:off x="2824981" y="1350717"/>
            <a:ext cx="3494038" cy="9123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defRPr sz="4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Why bother?</a:t>
            </a:r>
          </a:p>
        </p:txBody>
      </p:sp>
    </p:spTree>
    <p:extLst>
      <p:ext uri="{BB962C8B-B14F-4D97-AF65-F5344CB8AC3E}">
        <p14:creationId xmlns:p14="http://schemas.microsoft.com/office/powerpoint/2010/main" val="1546247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8B81D2"/>
              </a:solidFill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1DECF-FF11-92FD-2BC3-23FEDD8DD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87CB2D-2469-6647-39CE-02497EAE8C57}"/>
              </a:ext>
            </a:extLst>
          </p:cNvPr>
          <p:cNvSpPr txBox="1">
            <a:spLocks/>
          </p:cNvSpPr>
          <p:nvPr/>
        </p:nvSpPr>
        <p:spPr>
          <a:xfrm>
            <a:off x="869150" y="0"/>
            <a:ext cx="305827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Notes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0A622E8-0AF4-ABAA-3E4B-AA132C13CD2A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 lang="en-US" dirty="0">
              <a:solidFill>
                <a:srgbClr val="3A81BA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285750" indent="-285750" hangingPunct="1"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stickers</a:t>
            </a:r>
          </a:p>
          <a:p>
            <a:pPr marL="742938" lvl="1" indent="-285750" hangingPunct="1">
              <a:buFontTx/>
              <a:buChar char="-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put up the green sticker, if you are done with the main exercise. Keep working on the extra credit</a:t>
            </a:r>
            <a:endParaRPr lang="en-US" dirty="0">
              <a:solidFill>
                <a:srgbClr val="3A81BA"/>
              </a:solidFill>
              <a:latin typeface="Avenir Heavy"/>
              <a:ea typeface="Avenir Heavy"/>
              <a:cs typeface="Avenir Heavy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958935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376555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Importing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Macintosh PowerPoint</Application>
  <PresentationFormat>Bildschirmpräsentation (16:9)</PresentationFormat>
  <Paragraphs>66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Avenir Book</vt:lpstr>
      <vt:lpstr>Avenir Heavy</vt:lpstr>
      <vt:lpstr>Helvetica</vt:lpstr>
      <vt:lpstr>Wingdings</vt:lpstr>
      <vt:lpstr>Jacquenetta template</vt:lpstr>
      <vt:lpstr>Organising code 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51</cp:revision>
  <dcterms:modified xsi:type="dcterms:W3CDTF">2025-09-21T21:16:48Z</dcterms:modified>
</cp:coreProperties>
</file>