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1" r:id="rId2"/>
    <p:sldId id="340" r:id="rId3"/>
    <p:sldId id="339" r:id="rId4"/>
    <p:sldId id="341" r:id="rId5"/>
    <p:sldId id="342" r:id="rId6"/>
    <p:sldId id="324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52"/>
    <p:restoredTop sz="69875"/>
  </p:normalViewPr>
  <p:slideViewPr>
    <p:cSldViewPr snapToGrid="0">
      <p:cViewPr varScale="1">
        <p:scale>
          <a:sx n="96" d="100"/>
          <a:sy n="96" d="100"/>
        </p:scale>
        <p:origin x="832" y="4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815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28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907E-B4B1-AF38-1059-24D96D373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168DBAE-6921-112A-DB1B-B3306D15D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1E87EE-28DA-1AB7-C042-AB76FC6CB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organising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code in a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way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39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49;p10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8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6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/>
          <p:cNvSpPr txBox="1"/>
          <p:nvPr/>
        </p:nvSpPr>
        <p:spPr>
          <a:xfrm>
            <a:off x="1757197" y="2411358"/>
            <a:ext cx="7137423" cy="665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Summary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F55A61-5A3A-4F65-C032-0CA9DB96A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137425" cy="3753093"/>
          </a:xfrm>
          <a:prstGeom prst="rect">
            <a:avLst/>
          </a:prstGeom>
        </p:spPr>
        <p:txBody>
          <a:bodyPr/>
          <a:lstStyle/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setup a standard Python repository (what files are necessary)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do an editable installation on your repository and how to migrate your code to such a structure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organize </a:t>
            </a:r>
          </a:p>
          <a:p>
            <a:pPr marL="742938" lvl="1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the files in your repository (organize by function or topic)</a:t>
            </a:r>
          </a:p>
          <a:p>
            <a:pPr marL="742938" lvl="1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the code within one module (constants, functions, classes)</a:t>
            </a:r>
          </a:p>
          <a:p>
            <a:pPr marL="742938" lvl="1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the code into modules (by function or topic) 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write better code by detecting code smells and how to avoid them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how to setup an environment to save you future headaches with package errors</a:t>
            </a:r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endParaRPr lang="en-US" dirty="0"/>
          </a:p>
          <a:p>
            <a:pPr marL="285750" indent="-285750">
              <a:buSzTx/>
              <a:buFontTx/>
              <a:buChar char="-"/>
              <a:defRPr>
                <a:solidFill>
                  <a:srgbClr val="000003"/>
                </a:solidFill>
              </a:defRPr>
            </a:pPr>
            <a:r>
              <a:rPr lang="en-US" dirty="0"/>
              <a:t>that pair programming can be fun and helpful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D19362-9FA2-C235-F84D-B2FA39BF9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en-US" dirty="0"/>
              <a:t>Learnings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629912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5BC131-3AA8-1EF3-0ED4-DB05672DA6BF}"/>
              </a:ext>
            </a:extLst>
          </p:cNvPr>
          <p:cNvSpPr txBox="1">
            <a:spLocks/>
          </p:cNvSpPr>
          <p:nvPr/>
        </p:nvSpPr>
        <p:spPr>
          <a:xfrm>
            <a:off x="869151" y="0"/>
            <a:ext cx="2446543" cy="912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t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Avenir Heavy"/>
                <a:ea typeface="Avenir Heavy"/>
                <a:cs typeface="Avenir Heavy"/>
                <a:sym typeface="Avenir Heavy"/>
              </a:defRPr>
            </a:lvl9pPr>
          </a:lstStyle>
          <a:p>
            <a:pPr hangingPunct="1"/>
            <a:r>
              <a:rPr lang="en-US" dirty="0"/>
              <a:t>Our goal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616CC4D-C0E3-2A58-8FFF-530E6F16256E}"/>
              </a:ext>
            </a:extLst>
          </p:cNvPr>
          <p:cNvSpPr txBox="1">
            <a:spLocks/>
          </p:cNvSpPr>
          <p:nvPr/>
        </p:nvSpPr>
        <p:spPr>
          <a:xfrm>
            <a:off x="869151" y="845032"/>
            <a:ext cx="7707721" cy="375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57189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▪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1pPr>
            <a:lvl2pPr marL="914377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2pPr>
            <a:lvl3pPr marL="1371565" marR="0" indent="-317491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3pPr>
            <a:lvl4pPr marL="1828754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□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4pPr>
            <a:lvl5pPr marL="2285943" marR="0" indent="-317492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"/>
              <a:buChar char="○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5pPr>
            <a:lvl6pPr marL="2743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6pPr>
            <a:lvl7pPr marL="3200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●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7pPr>
            <a:lvl8pPr marL="36576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○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8pPr>
            <a:lvl9pPr marL="41148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"/>
              <a:buChar char="■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venir Book"/>
                <a:ea typeface="Avenir Book"/>
                <a:cs typeface="Avenir Book"/>
                <a:sym typeface="Avenir Book"/>
              </a:defRPr>
            </a:lvl9pPr>
          </a:lstStyle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Local importing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3A81BA"/>
                </a:solidFill>
                <a:latin typeface="Avenir Heavy"/>
                <a:ea typeface="Avenir Heavy"/>
                <a:cs typeface="Avenir Heavy"/>
                <a:sym typeface="Avenir Heavy"/>
              </a:rPr>
              <a:t> review and best practices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Packages and editable installations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rgbClr val="ED72D9"/>
                </a:solidFill>
                <a:latin typeface="Avenir Heavy"/>
                <a:ea typeface="Avenir Heavy"/>
                <a:cs typeface="Avenir Heavy"/>
                <a:sym typeface="Avenir Heavy"/>
              </a:rPr>
              <a:t> avoid importing errors</a:t>
            </a: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Repo structure</a:t>
            </a:r>
          </a:p>
          <a:p>
            <a:pPr marL="457188" lvl="1" indent="0" hangingPunct="1">
              <a:buNone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</a:t>
            </a:r>
            <a:r>
              <a:rPr lang="en-US" dirty="0"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rPr>
              <a:t> organize folders and files in a standardized way</a:t>
            </a:r>
          </a:p>
          <a:p>
            <a:pPr marL="342900" lvl="0" indent="-342900" hangingPunct="1">
              <a:buFont typeface="+mj-lt"/>
              <a:buAutoNum type="arabicPeriod"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sym typeface="Avenir Heavy"/>
              </a:rPr>
              <a:t>Accessibility</a:t>
            </a:r>
          </a:p>
          <a:p>
            <a:pPr marL="457188" lvl="1" indent="0" hangingPunct="1">
              <a:buNone/>
              <a:defRPr>
                <a:solidFill>
                  <a:srgbClr val="57A7B5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2D6391"/>
                </a:solidFill>
                <a:latin typeface="Avenir Heavy"/>
                <a:ea typeface="Avenir Heavy"/>
                <a:cs typeface="Avenir Heavy"/>
                <a:sym typeface="Wingdings" pitchFamily="2" charset="2"/>
              </a:rPr>
              <a:t> make code more readable, understandable and usable</a:t>
            </a:r>
            <a:endParaRPr lang="en-US" dirty="0">
              <a:solidFill>
                <a:srgbClr val="57A7B5"/>
              </a:solidFill>
              <a:latin typeface="Avenir Heavy"/>
              <a:ea typeface="Avenir Heavy"/>
              <a:cs typeface="Avenir Heavy"/>
              <a:sym typeface="Avenir Heavy"/>
            </a:endParaRPr>
          </a:p>
          <a:p>
            <a:pPr marL="342900" indent="-342900" hangingPunct="1">
              <a:buFont typeface="+mj-lt"/>
              <a:buAutoNum type="arabicPeriod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Environments</a:t>
            </a:r>
          </a:p>
          <a:p>
            <a:pPr marL="742938" lvl="1" indent="-285750" hangingPunct="1">
              <a:buFont typeface="Wingdings" pitchFamily="2" charset="2"/>
              <a:buChar char="à"/>
              <a:defRPr>
                <a:solidFill>
                  <a:schemeClr val="accent4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dirty="0">
                <a:solidFill>
                  <a:srgbClr val="8B81D2"/>
                </a:solidFill>
                <a:latin typeface="Avenir Heavy"/>
                <a:ea typeface="Avenir Heavy"/>
                <a:cs typeface="Avenir Heavy"/>
                <a:sym typeface="Avenir Heavy"/>
              </a:rPr>
              <a:t>avoid and alleviate package installation problems</a:t>
            </a:r>
          </a:p>
        </p:txBody>
      </p:sp>
      <p:pic>
        <p:nvPicPr>
          <p:cNvPr id="2" name="lets_do_it.gif" descr="lets_do_it.gif">
            <a:extLst>
              <a:ext uri="{FF2B5EF4-FFF2-40B4-BE49-F238E27FC236}">
                <a16:creationId xmlns:a16="http://schemas.microsoft.com/office/drawing/2014/main" id="{C846ED5E-EB1E-DB8F-EEBE-49B732E1FC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02907" y="2224584"/>
            <a:ext cx="2493156" cy="251040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3039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Buon </a:t>
            </a:r>
            <a:r>
              <a:rPr lang="en-US" dirty="0" err="1"/>
              <a:t>appetito</a:t>
            </a:r>
            <a:endParaRPr dirty="0"/>
          </a:p>
        </p:txBody>
      </p:sp>
      <p:sp>
        <p:nvSpPr>
          <p:cNvPr id="1045" name="Google Shape;319;p35"/>
          <p:cNvSpPr txBox="1">
            <a:spLocks noGrp="1"/>
          </p:cNvSpPr>
          <p:nvPr>
            <p:ph type="body" sz="quarter" idx="4294967295"/>
          </p:nvPr>
        </p:nvSpPr>
        <p:spPr>
          <a:xfrm>
            <a:off x="685801" y="2491572"/>
            <a:ext cx="4286101" cy="2015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None/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sz="3600" i="1" dirty="0"/>
              <a:t>Q</a:t>
            </a:r>
            <a:r>
              <a:rPr sz="3600" i="1" dirty="0" err="1"/>
              <a:t>uestions</a:t>
            </a:r>
            <a:r>
              <a:rPr sz="3600" i="1" dirty="0"/>
              <a:t>?</a:t>
            </a:r>
          </a:p>
        </p:txBody>
      </p:sp>
      <p:pic>
        <p:nvPicPr>
          <p:cNvPr id="2" name="Grafik 1" descr="Ganze Pizza mit einfarbiger Füllung">
            <a:extLst>
              <a:ext uri="{FF2B5EF4-FFF2-40B4-BE49-F238E27FC236}">
                <a16:creationId xmlns:a16="http://schemas.microsoft.com/office/drawing/2014/main" id="{D3575638-B761-78AA-5DF7-B7454F51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5476" y="551074"/>
            <a:ext cx="1582351" cy="15823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8A750-5DF2-AD00-6680-93FF9DEA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0B3B6C7-57EE-0B36-273C-B1D1748757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9151" y="845033"/>
            <a:ext cx="7839048" cy="3753093"/>
          </a:xfrm>
          <a:prstGeom prst="rect">
            <a:avLst/>
          </a:prstGeom>
        </p:spPr>
        <p:txBody>
          <a:bodyPr/>
          <a:lstStyle/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plosbiology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=10.1371/journal.pbio.1001745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journals.plos.org</a:t>
            </a:r>
            <a:r>
              <a:rPr dirty="0"/>
              <a:t>/</a:t>
            </a:r>
            <a:r>
              <a:rPr dirty="0" err="1"/>
              <a:t>ploscompbiol</a:t>
            </a:r>
            <a:r>
              <a:rPr dirty="0"/>
              <a:t>/</a:t>
            </a:r>
            <a:r>
              <a:rPr dirty="0" err="1"/>
              <a:t>article?id</a:t>
            </a:r>
            <a:r>
              <a:rPr dirty="0"/>
              <a:t>=10.1371/journal.pcbi.1005510#pcbi.1005510.ref001</a:t>
            </a:r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endParaRPr dirty="0"/>
          </a:p>
          <a:p>
            <a:pPr marL="0" indent="101598">
              <a:buSzTx/>
              <a:buNone/>
              <a:defRPr>
                <a:solidFill>
                  <a:srgbClr val="000003"/>
                </a:solidFill>
              </a:defRPr>
            </a:pPr>
            <a:r>
              <a:rPr dirty="0"/>
              <a:t>https://</a:t>
            </a:r>
            <a:r>
              <a:rPr dirty="0" err="1"/>
              <a:t>goodresearch.dev</a:t>
            </a:r>
            <a:r>
              <a:rPr dirty="0"/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6F31F7-41EF-7103-C63B-23F1C2A4C3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3005221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7325339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318;p35"/>
          <p:cNvSpPr txBox="1">
            <a:spLocks noGrp="1"/>
          </p:cNvSpPr>
          <p:nvPr>
            <p:ph type="title" idx="4294967295"/>
          </p:nvPr>
        </p:nvSpPr>
        <p:spPr>
          <a:xfrm>
            <a:off x="685800" y="1811950"/>
            <a:ext cx="7165427" cy="11598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questions?</a:t>
            </a:r>
            <a:endParaRPr dirty="0"/>
          </a:p>
        </p:txBody>
      </p:sp>
      <p:pic>
        <p:nvPicPr>
          <p:cNvPr id="104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12" y="493263"/>
            <a:ext cx="1625601" cy="162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Macintosh PowerPoint</Application>
  <PresentationFormat>Bildschirmpräsentation (16:9)</PresentationFormat>
  <Paragraphs>35</Paragraphs>
  <Slides>6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Avenir Heavy</vt:lpstr>
      <vt:lpstr>Helvetica</vt:lpstr>
      <vt:lpstr>Wingdings</vt:lpstr>
      <vt:lpstr>Jacquenetta template</vt:lpstr>
      <vt:lpstr>PowerPoint-Präsentation</vt:lpstr>
      <vt:lpstr>Learnings</vt:lpstr>
      <vt:lpstr>PowerPoint-Präsentation</vt:lpstr>
      <vt:lpstr>Buon appetito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25</cp:revision>
  <dcterms:modified xsi:type="dcterms:W3CDTF">2025-09-21T21:15:52Z</dcterms:modified>
</cp:coreProperties>
</file>