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8" r:id="rId2"/>
    <p:sldId id="295" r:id="rId3"/>
    <p:sldId id="387" r:id="rId4"/>
    <p:sldId id="302" r:id="rId5"/>
    <p:sldId id="298" r:id="rId6"/>
    <p:sldId id="355" r:id="rId7"/>
    <p:sldId id="385" r:id="rId8"/>
    <p:sldId id="357" r:id="rId9"/>
    <p:sldId id="306" r:id="rId10"/>
    <p:sldId id="301" r:id="rId11"/>
    <p:sldId id="304" r:id="rId12"/>
    <p:sldId id="388" r:id="rId13"/>
    <p:sldId id="303" r:id="rId1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391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24"/>
    <p:restoredTop sz="94404" autoAdjust="0"/>
  </p:normalViewPr>
  <p:slideViewPr>
    <p:cSldViewPr snapToGrid="0">
      <p:cViewPr varScale="1">
        <p:scale>
          <a:sx n="168" d="100"/>
          <a:sy n="168" d="100"/>
        </p:scale>
        <p:origin x="344" y="192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etuptools.pypa.io/en/latest/userguide/package_discovery.html#automatic-discovery" TargetMode="External"/><Relationship Id="rId2" Type="http://schemas.openxmlformats.org/officeDocument/2006/relationships/hyperlink" Target="https://packaging.python.org/en/latest/discussions/src-layout-vs-flat-layout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ocs.pytest.org/en/stable/explanation/goodpractices.html#choosing-a-test-layou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28C4E0-F3C4-D8F3-F185-C430027663E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19615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0ACAD4D-B515-9AA8-50AE-68178BB4D8ED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8" name="Pfeil nach rechts 7">
            <a:extLst>
              <a:ext uri="{FF2B5EF4-FFF2-40B4-BE49-F238E27FC236}">
                <a16:creationId xmlns:a16="http://schemas.microsoft.com/office/drawing/2014/main" id="{276E869E-6B40-B957-83FD-AF114F51290A}"/>
              </a:ext>
            </a:extLst>
          </p:cNvPr>
          <p:cNvSpPr/>
          <p:nvPr/>
        </p:nvSpPr>
        <p:spPr>
          <a:xfrm rot="9576828">
            <a:off x="2652558" y="1843712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repo</a:t>
            </a:r>
            <a:r>
              <a:rPr dirty="0"/>
              <a:t> structure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7C781-57CA-C951-119E-210732612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>
            <a:extLst>
              <a:ext uri="{FF2B5EF4-FFF2-40B4-BE49-F238E27FC236}">
                <a16:creationId xmlns:a16="http://schemas.microsoft.com/office/drawing/2014/main" id="{36FB9692-EC69-ED88-A75F-D6743A23EE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787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>
            <a:extLst>
              <a:ext uri="{FF2B5EF4-FFF2-40B4-BE49-F238E27FC236}">
                <a16:creationId xmlns:a16="http://schemas.microsoft.com/office/drawing/2014/main" id="{CCF700E4-7F9A-0358-229D-2D90973D28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We now know what a package is and how to install it.</a:t>
            </a:r>
          </a:p>
          <a:p>
            <a:endParaRPr lang="en-US" dirty="0"/>
          </a:p>
          <a:p>
            <a:r>
              <a:rPr lang="en-US" dirty="0"/>
              <a:t>But often there are additional files you want in a repo.</a:t>
            </a:r>
          </a:p>
          <a:p>
            <a:pPr lvl="1"/>
            <a:r>
              <a:rPr lang="en-US" dirty="0"/>
              <a:t>.gitignore, LICENSE, tests, examples, data, …</a:t>
            </a:r>
          </a:p>
          <a:p>
            <a:endParaRPr lang="en-US" dirty="0"/>
          </a:p>
          <a:p>
            <a:r>
              <a:rPr lang="en-US" dirty="0"/>
              <a:t>Where should the package code and everything else go?</a:t>
            </a:r>
          </a:p>
        </p:txBody>
      </p:sp>
      <p:sp>
        <p:nvSpPr>
          <p:cNvPr id="289" name="Slide Number Placeholder 3">
            <a:extLst>
              <a:ext uri="{FF2B5EF4-FFF2-40B4-BE49-F238E27FC236}">
                <a16:creationId xmlns:a16="http://schemas.microsoft.com/office/drawing/2014/main" id="{85DB1720-5561-8E6D-DBF0-65633F8DB5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969874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6343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things</a:t>
            </a:r>
            <a:r>
              <a:rPr lang="da-DK" dirty="0"/>
              <a:t> go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574259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There are no “rules”…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CE3F76E-61E0-7515-EF7E-0892D7714A10}"/>
              </a:ext>
            </a:extLst>
          </p:cNvPr>
          <p:cNvSpPr txBox="1">
            <a:spLocks/>
          </p:cNvSpPr>
          <p:nvPr/>
        </p:nvSpPr>
        <p:spPr>
          <a:xfrm>
            <a:off x="4833877" y="845033"/>
            <a:ext cx="3574259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r>
              <a:rPr lang="en-US" dirty="0"/>
              <a:t>…but there are guidelines. </a:t>
            </a:r>
            <a:endParaRPr lang="en-US" dirty="0">
              <a:highlight>
                <a:srgbClr val="FFFF00"/>
              </a:highlight>
            </a:endParaRPr>
          </a:p>
          <a:p>
            <a:pPr hangingPunct="1"/>
            <a:endParaRPr lang="en-US" dirty="0"/>
          </a:p>
          <a:p>
            <a:pPr hangingPunct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FC7A08-356D-2B9D-2E97-C07B75831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8" y="2681348"/>
            <a:ext cx="3960000" cy="2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ld west cowboy GIF by Morgan Creek">
            <a:extLst>
              <a:ext uri="{FF2B5EF4-FFF2-40B4-BE49-F238E27FC236}">
                <a16:creationId xmlns:a16="http://schemas.microsoft.com/office/drawing/2014/main" id="{BDE6D73B-E349-6917-DB67-311984FA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54" y="522005"/>
            <a:ext cx="3960000" cy="22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519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/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/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42581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</a:t>
            </a:r>
            <a:r>
              <a:rPr lang="en-US" dirty="0"/>
              <a:t>kitchen</a:t>
            </a:r>
            <a:br>
              <a:rPr lang="en-US" dirty="0"/>
            </a:br>
            <a:r>
              <a:rPr lang="en-US" dirty="0"/>
              <a:t>where would you look for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cutlery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pots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cleaning products</a:t>
            </a:r>
            <a:endParaRPr dirty="0"/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pic>
        <p:nvPicPr>
          <p:cNvPr id="1026" name="Picture 2" descr="nobilia elements Küchen Planung 04 | Schiefergrau - snabbroom">
            <a:extLst>
              <a:ext uri="{FF2B5EF4-FFF2-40B4-BE49-F238E27FC236}">
                <a16:creationId xmlns:a16="http://schemas.microsoft.com/office/drawing/2014/main" id="{7B8C91D6-23EE-0480-69F8-539E8CEAA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4" t="-1" r="13868" b="1380"/>
          <a:stretch>
            <a:fillRect/>
          </a:stretch>
        </p:blipFill>
        <p:spPr bwMode="auto">
          <a:xfrm>
            <a:off x="4436398" y="757482"/>
            <a:ext cx="4239251" cy="362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082227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Organizing files</a:t>
            </a:r>
            <a:endParaRPr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A83B871-EF1B-CA1C-6BC3-46E1A2C3D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package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indent="-330192">
              <a:spcBef>
                <a:spcPts val="1200"/>
              </a:spcBef>
              <a:buSzPts val="1700"/>
              <a:defRPr sz="1700"/>
            </a:pPr>
            <a:r>
              <a:rPr lang="en-US" dirty="0">
                <a:sym typeface="Wingdings" pitchFamily="2" charset="2"/>
              </a:rPr>
              <a:t>Note that tests can be in package OR outside [3].</a:t>
            </a:r>
            <a:endParaRPr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8FF1B07-F465-FB63-11A6-2A5A9B7995CD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9B5779B1-62A8-DCD7-DC1B-E3F463630F2F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.gitignore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notebooks_scripts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README.md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requirements.txt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src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tests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77832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84B5F-8919-53C7-2CC4-4F0A9AC96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2A4E04-2961-A91A-081F-C9942DB6FE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purpose</a:t>
            </a:r>
            <a:r>
              <a:rPr lang="en-US" dirty="0"/>
              <a:t> / </a:t>
            </a:r>
            <a:r>
              <a:rPr lang="en-US" b="1" i="1" dirty="0"/>
              <a:t>theme </a:t>
            </a:r>
            <a:r>
              <a:rPr lang="en-US" dirty="0"/>
              <a:t>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A0460A-EAF5-3291-F52C-B2873B599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085D77E3-E88A-2766-E773-6D1CE3E8F36C}"/>
              </a:ext>
            </a:extLst>
          </p:cNvPr>
          <p:cNvSpPr txBox="1"/>
          <p:nvPr/>
        </p:nvSpPr>
        <p:spPr>
          <a:xfrm>
            <a:off x="5324833" y="122667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</a:p>
        </p:txBody>
      </p:sp>
    </p:spTree>
    <p:extLst>
      <p:ext uri="{BB962C8B-B14F-4D97-AF65-F5344CB8AC3E}">
        <p14:creationId xmlns:p14="http://schemas.microsoft.com/office/powerpoint/2010/main" val="322056062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5568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Retrieval practice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B49E05C-D237-29C5-39FD-2ED3FFF42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4174590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Discuss briefly with your partner.</a:t>
            </a:r>
          </a:p>
          <a:p>
            <a:pPr lvl="1"/>
            <a:r>
              <a:rPr lang="en-US" sz="1800" dirty="0"/>
              <a:t>How do you structure your repos/code now?</a:t>
            </a:r>
          </a:p>
          <a:p>
            <a:pPr lvl="1"/>
            <a:r>
              <a:rPr lang="en-US" sz="1800" dirty="0"/>
              <a:t>What, if anything, would you change about your current structure?</a:t>
            </a:r>
          </a:p>
          <a:p>
            <a:pPr lvl="1"/>
            <a:r>
              <a:rPr lang="en-US" sz="1800" dirty="0"/>
              <a:t>What concerns/questions do you have about these guidelines for repo structure?</a:t>
            </a:r>
          </a:p>
          <a:p>
            <a:pPr marL="101599" indent="0">
              <a:buNone/>
            </a:pPr>
            <a:r>
              <a:rPr lang="en-US" i="1" dirty="0"/>
              <a:t>(5 min)</a:t>
            </a:r>
          </a:p>
        </p:txBody>
      </p:sp>
      <p:sp>
        <p:nvSpPr>
          <p:cNvPr id="3" name="Textfeld 4">
            <a:extLst>
              <a:ext uri="{FF2B5EF4-FFF2-40B4-BE49-F238E27FC236}">
                <a16:creationId xmlns:a16="http://schemas.microsoft.com/office/drawing/2014/main" id="{FD060C56-4594-FEDB-BCFF-C4FD46CE8796}"/>
              </a:ext>
            </a:extLst>
          </p:cNvPr>
          <p:cNvSpPr txBox="1"/>
          <p:nvPr/>
        </p:nvSpPr>
        <p:spPr>
          <a:xfrm>
            <a:off x="5324833" y="542579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recreate_paper_figures.py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09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Discussion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616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defend your code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9534-A792-559A-E635-DE5BFA7B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766EE-69CA-5402-31C7-65EBE052D97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558799" indent="-457200">
              <a:buFont typeface="+mj-lt"/>
              <a:buAutoNum type="arabicPeriod"/>
            </a:pPr>
            <a:r>
              <a:rPr lang="en-GB" sz="1600" dirty="0" err="1">
                <a:hlinkClick r:id="rId2"/>
              </a:rPr>
              <a:t>src</a:t>
            </a:r>
            <a:r>
              <a:rPr lang="en-GB" sz="1600" dirty="0">
                <a:hlinkClick r:id="rId2"/>
              </a:rPr>
              <a:t> layout vs flat layout - Python Packaging User Guide</a:t>
            </a:r>
            <a:endParaRPr lang="en-GB" sz="1600" dirty="0"/>
          </a:p>
          <a:p>
            <a:pPr marL="558799" indent="-457200">
              <a:buFont typeface="+mj-lt"/>
              <a:buAutoNum type="arabicPeriod"/>
            </a:pPr>
            <a:r>
              <a:rPr lang="en-US" sz="1600" dirty="0">
                <a:hlinkClick r:id="rId3"/>
              </a:rPr>
              <a:t>Package Discovery and Namespace Packages</a:t>
            </a:r>
            <a:endParaRPr lang="en-US" sz="1600" dirty="0"/>
          </a:p>
          <a:p>
            <a:pPr marL="558799" indent="-457200">
              <a:buFont typeface="+mj-lt"/>
              <a:buAutoNum type="arabicPeriod"/>
            </a:pPr>
            <a:r>
              <a:rPr lang="en-GB" sz="1400" dirty="0">
                <a:hlinkClick r:id="rId4"/>
              </a:rPr>
              <a:t>Good Integration Practices - </a:t>
            </a:r>
            <a:r>
              <a:rPr lang="en-GB" sz="1400" dirty="0" err="1">
                <a:hlinkClick r:id="rId4"/>
              </a:rPr>
              <a:t>pytest</a:t>
            </a:r>
            <a:r>
              <a:rPr lang="en-GB" sz="1400" dirty="0">
                <a:hlinkClick r:id="rId4"/>
              </a:rPr>
              <a:t> documentation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619335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7022EEC-3CFC-9655-87C9-98B33D4BE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>
            <a:extLst>
              <a:ext uri="{FF2B5EF4-FFF2-40B4-BE49-F238E27FC236}">
                <a16:creationId xmlns:a16="http://schemas.microsoft.com/office/drawing/2014/main" id="{C41F072D-A42D-C4B3-518E-619F3CBBB1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>
            <a:extLst>
              <a:ext uri="{FF2B5EF4-FFF2-40B4-BE49-F238E27FC236}">
                <a16:creationId xmlns:a16="http://schemas.microsoft.com/office/drawing/2014/main" id="{85A0E82C-E31B-3488-92FD-ED6EF48C8D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42581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>
            <a:extLst>
              <a:ext uri="{FF2B5EF4-FFF2-40B4-BE49-F238E27FC236}">
                <a16:creationId xmlns:a16="http://schemas.microsoft.com/office/drawing/2014/main" id="{96FECFB1-5763-231B-C919-F067F757441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wardrobe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suit, shirts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towels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socks</a:t>
            </a:r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>
            <a:extLst>
              <a:ext uri="{FF2B5EF4-FFF2-40B4-BE49-F238E27FC236}">
                <a16:creationId xmlns:a16="http://schemas.microsoft.com/office/drawing/2014/main" id="{BAABABC8-C4C5-AE61-8A22-DB5656923B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772" name="Picture 2" descr="Picture 2">
            <a:extLst>
              <a:ext uri="{FF2B5EF4-FFF2-40B4-BE49-F238E27FC236}">
                <a16:creationId xmlns:a16="http://schemas.microsoft.com/office/drawing/2014/main" id="{72ADD545-1462-19F1-D50A-99CA0C6F8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79" y="456186"/>
            <a:ext cx="4258120" cy="42581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089686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Guidelines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58799" indent="-457200">
              <a:buFont typeface="+mj-lt"/>
              <a:buAutoNum type="arabicPeriod"/>
            </a:pPr>
            <a:r>
              <a:rPr lang="en-US" dirty="0"/>
              <a:t>Nest package in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/>
              <a:t> folder.</a:t>
            </a:r>
          </a:p>
          <a:p>
            <a:pPr lvl="1"/>
            <a:r>
              <a:rPr lang="en-US" sz="1800" dirty="0"/>
              <a:t>Recommended by Python Packaging Authority</a:t>
            </a:r>
            <a:br>
              <a:rPr lang="en-US" sz="1800" dirty="0"/>
            </a:br>
            <a:r>
              <a:rPr lang="en-US" sz="1800" dirty="0"/>
              <a:t>[1]. Reduces accidental imports + other benefits.</a:t>
            </a:r>
          </a:p>
          <a:p>
            <a:pPr lvl="1"/>
            <a:r>
              <a:rPr lang="en-US" sz="1800" dirty="0"/>
              <a:t>No need to modify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r>
              <a:rPr lang="en-US" sz="1800" dirty="0"/>
              <a:t> to include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800" dirty="0"/>
              <a:t>, package will be auto-discovered [2].</a:t>
            </a:r>
            <a:endParaRPr lang="en-US" dirty="0"/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Only ship reusable code in your package.</a:t>
            </a:r>
          </a:p>
          <a:p>
            <a:pPr lvl="1"/>
            <a:r>
              <a:rPr lang="en-US" sz="1800" dirty="0"/>
              <a:t>User-specific settings, examples, data, etc., should go elsewhere.</a:t>
            </a:r>
          </a:p>
          <a:p>
            <a:pPr lvl="1"/>
            <a:r>
              <a:rPr lang="en-US" sz="1800" dirty="0"/>
              <a:t>Tests may or may not be shipped with your package. Depends on what you want. [3]</a:t>
            </a:r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Everything else should be…elsewhere.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64D86-8CD7-689C-799E-B58F0E72A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187" y="456186"/>
            <a:ext cx="2977124" cy="7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100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757</Words>
  <Application>Microsoft Macintosh PowerPoint</Application>
  <PresentationFormat>Bildschirmpräsentation (16:9)</PresentationFormat>
  <Paragraphs>148</Paragraphs>
  <Slides>13</Slides>
  <Notes>0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Avenir Book</vt:lpstr>
      <vt:lpstr>Avenir Heavy</vt:lpstr>
      <vt:lpstr>Courier New</vt:lpstr>
      <vt:lpstr>Helvetica</vt:lpstr>
      <vt:lpstr>Wingdings</vt:lpstr>
      <vt:lpstr>Jacquenetta template</vt:lpstr>
      <vt:lpstr>PowerPoint-Präsentation</vt:lpstr>
      <vt:lpstr>PowerPoint-Präsentation</vt:lpstr>
      <vt:lpstr>Motivation</vt:lpstr>
      <vt:lpstr>Where things go</vt:lpstr>
      <vt:lpstr>Why you should care</vt:lpstr>
      <vt:lpstr>Organizing files</vt:lpstr>
      <vt:lpstr>Organising file contents</vt:lpstr>
      <vt:lpstr>Retrieval practice</vt:lpstr>
      <vt:lpstr>Discussion</vt:lpstr>
      <vt:lpstr>PowerPoint-Präsentation</vt:lpstr>
      <vt:lpstr>References</vt:lpstr>
      <vt:lpstr>Why you should care</vt:lpstr>
      <vt:lpstr>Guidelines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39</cp:revision>
  <dcterms:modified xsi:type="dcterms:W3CDTF">2025-09-21T21:08:56Z</dcterms:modified>
</cp:coreProperties>
</file>