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72" r:id="rId2"/>
    <p:sldId id="377" r:id="rId3"/>
    <p:sldId id="382" r:id="rId4"/>
    <p:sldId id="281" r:id="rId5"/>
    <p:sldId id="296" r:id="rId6"/>
    <p:sldId id="280" r:id="rId7"/>
    <p:sldId id="278" r:id="rId8"/>
    <p:sldId id="356" r:id="rId9"/>
    <p:sldId id="357" r:id="rId10"/>
    <p:sldId id="293" r:id="rId11"/>
    <p:sldId id="359" r:id="rId12"/>
    <p:sldId id="360" r:id="rId13"/>
    <p:sldId id="371" r:id="rId14"/>
    <p:sldId id="373" r:id="rId15"/>
    <p:sldId id="294" r:id="rId16"/>
    <p:sldId id="346" r:id="rId17"/>
    <p:sldId id="297" r:id="rId18"/>
    <p:sldId id="304" r:id="rId19"/>
    <p:sldId id="385" r:id="rId20"/>
    <p:sldId id="386" r:id="rId21"/>
    <p:sldId id="387" r:id="rId22"/>
    <p:sldId id="388" r:id="rId23"/>
    <p:sldId id="390" r:id="rId24"/>
    <p:sldId id="384" r:id="rId25"/>
    <p:sldId id="383" r:id="rId26"/>
    <p:sldId id="392" r:id="rId27"/>
    <p:sldId id="391" r:id="rId28"/>
    <p:sldId id="339" r:id="rId29"/>
    <p:sldId id="368" r:id="rId30"/>
    <p:sldId id="362" r:id="rId3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1BA"/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2"/>
    <p:restoredTop sz="90447" autoAdjust="0"/>
  </p:normalViewPr>
  <p:slideViewPr>
    <p:cSldViewPr snapToGrid="0">
      <p:cViewPr varScale="1">
        <p:scale>
          <a:sx n="116" d="100"/>
          <a:sy n="116" d="100"/>
        </p:scale>
        <p:origin x="1482" y="32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85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27E7-3E4E-0C47-3251-09C433F3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FAC31-BD17-FB9B-4FE8-1955ADE8F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558D71-DCB6-012E-3383-B9063B051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14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code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always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</a:t>
            </a:r>
            <a:r>
              <a:rPr lang="de-DE" dirty="0" err="1"/>
              <a:t>don't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, just </a:t>
            </a:r>
            <a:r>
              <a:rPr lang="de-DE" dirty="0" err="1"/>
              <a:t>write</a:t>
            </a:r>
            <a:r>
              <a:rPr lang="de-DE" dirty="0"/>
              <a:t>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and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6" r:id="rId5"/>
    <p:sldLayoutId id="2147483657" r:id="rId6"/>
    <p:sldLayoutId id="2147483658" r:id="rId7"/>
    <p:sldLayoutId id="2147483660" r:id="rId8"/>
    <p:sldLayoutId id="2147483662" r:id="rId9"/>
    <p:sldLayoutId id="2147483663" r:id="rId10"/>
    <p:sldLayoutId id="2147483664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78E3-3FAB-54CF-6F20-B21029A0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lide Number Placeholder 3">
            <a:extLst>
              <a:ext uri="{FF2B5EF4-FFF2-40B4-BE49-F238E27FC236}">
                <a16:creationId xmlns:a16="http://schemas.microsoft.com/office/drawing/2014/main" id="{74D5B657-365C-16E1-4AB6-F324C2125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>
            <a:extLst>
              <a:ext uri="{FF2B5EF4-FFF2-40B4-BE49-F238E27FC236}">
                <a16:creationId xmlns:a16="http://schemas.microsoft.com/office/drawing/2014/main" id="{AACA3201-5692-2B0A-508A-E6C247AC80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Editable install</a:t>
            </a:r>
            <a:endParaRPr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F1DEB4A-EFFF-C642-D1EB-D7E4AB56E71B}"/>
              </a:ext>
            </a:extLst>
          </p:cNvPr>
          <p:cNvSpPr txBox="1">
            <a:spLocks/>
          </p:cNvSpPr>
          <p:nvPr/>
        </p:nvSpPr>
        <p:spPr>
          <a:xfrm>
            <a:off x="869150" y="846000"/>
            <a:ext cx="7405697" cy="3825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▪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301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○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402326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sz="1879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e.g. time, </a:t>
            </a:r>
            <a:r>
              <a:rPr lang="de-DE" sz="1879" dirty="0" err="1"/>
              <a:t>math</a:t>
            </a:r>
            <a:r>
              <a:rPr lang="de-DE" sz="1879" dirty="0"/>
              <a:t>, </a:t>
            </a:r>
            <a:r>
              <a:rPr lang="de-DE" sz="1879" dirty="0" err="1"/>
              <a:t>os</a:t>
            </a:r>
            <a:r>
              <a:rPr lang="de-DE" sz="1879" dirty="0"/>
              <a:t>, …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</a:t>
            </a:r>
            <a:br>
              <a:rPr lang="de-DE" sz="1879" dirty="0"/>
            </a:br>
            <a:r>
              <a:rPr lang="de-DE" sz="1879" dirty="0"/>
              <a:t>e.g. </a:t>
            </a:r>
            <a:r>
              <a:rPr lang="de-DE" sz="1879" dirty="0" err="1"/>
              <a:t>numpy</a:t>
            </a:r>
            <a:r>
              <a:rPr lang="de-DE" sz="1879" dirty="0"/>
              <a:t>, </a:t>
            </a:r>
            <a:r>
              <a:rPr lang="de-DE" sz="1879" dirty="0" err="1"/>
              <a:t>scipy</a:t>
            </a:r>
            <a:r>
              <a:rPr lang="de-DE" sz="1879" dirty="0"/>
              <a:t>, … </a:t>
            </a:r>
            <a:r>
              <a:rPr lang="de-DE" sz="1879" dirty="0" err="1"/>
              <a:t>installed</a:t>
            </a:r>
            <a:r>
              <a:rPr lang="de-DE" sz="1879" dirty="0"/>
              <a:t> via </a:t>
            </a:r>
            <a:r>
              <a:rPr lang="de-DE" sz="1879" dirty="0" err="1"/>
              <a:t>pip</a:t>
            </a:r>
            <a:r>
              <a:rPr lang="de-DE" sz="1879" dirty="0"/>
              <a:t> / </a:t>
            </a:r>
            <a:r>
              <a:rPr lang="de-DE" sz="1879" dirty="0" err="1"/>
              <a:t>conda</a:t>
            </a:r>
            <a:r>
              <a:rPr lang="de-DE" sz="1879" dirty="0"/>
              <a:t> / …</a:t>
            </a:r>
            <a:br>
              <a:rPr lang="de-DE" sz="1879" dirty="0"/>
            </a:br>
            <a:r>
              <a:rPr lang="de-DE" sz="1879" dirty="0"/>
              <a:t>(</a:t>
            </a:r>
            <a:r>
              <a:rPr lang="de-DE" sz="1879" dirty="0" err="1"/>
              <a:t>saved</a:t>
            </a:r>
            <a:r>
              <a:rPr lang="de-DE" sz="1879" dirty="0"/>
              <a:t> in </a:t>
            </a:r>
            <a:r>
              <a:rPr lang="de-DE" sz="1879" dirty="0" err="1"/>
              <a:t>system</a:t>
            </a:r>
            <a:r>
              <a:rPr lang="de-DE" sz="1879" dirty="0"/>
              <a:t> </a:t>
            </a:r>
            <a:r>
              <a:rPr lang="de-DE" sz="1879" dirty="0" err="1"/>
              <a:t>location</a:t>
            </a:r>
            <a:r>
              <a:rPr lang="de-DE" sz="1879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sz="1879" dirty="0"/>
            </a:br>
            <a:r>
              <a:rPr lang="de-DE" sz="1879" dirty="0"/>
              <a:t>on </a:t>
            </a:r>
            <a:r>
              <a:rPr lang="de-DE" sz="1879" dirty="0" err="1"/>
              <a:t>Pythonpath</a:t>
            </a:r>
            <a:r>
              <a:rPr lang="de-DE" sz="1879" dirty="0"/>
              <a:t> =&gt; Python </a:t>
            </a:r>
            <a:r>
              <a:rPr lang="de-DE" sz="1879" dirty="0" err="1"/>
              <a:t>can</a:t>
            </a:r>
            <a:r>
              <a:rPr lang="de-DE" sz="1879" dirty="0"/>
              <a:t> find </a:t>
            </a:r>
            <a:r>
              <a:rPr lang="de-DE" sz="1879" dirty="0" err="1"/>
              <a:t>it</a:t>
            </a:r>
            <a:r>
              <a:rPr lang="de-DE" sz="1879" dirty="0"/>
              <a:t>)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sz="1879" b="1" dirty="0" err="1">
                <a:solidFill>
                  <a:srgbClr val="0070C0"/>
                </a:solidFill>
              </a:rPr>
              <a:t>editable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installation</a:t>
            </a:r>
            <a:r>
              <a:rPr lang="de-DE" sz="1879" b="1" dirty="0">
                <a:solidFill>
                  <a:srgbClr val="0070C0"/>
                </a:solidFill>
              </a:rPr>
              <a:t> = </a:t>
            </a:r>
            <a:r>
              <a:rPr lang="de-DE" sz="1879" b="1" dirty="0" err="1">
                <a:solidFill>
                  <a:srgbClr val="0070C0"/>
                </a:solidFill>
              </a:rPr>
              <a:t>our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project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is</a:t>
            </a:r>
            <a:r>
              <a:rPr lang="de-DE" sz="1879" b="1" dirty="0">
                <a:solidFill>
                  <a:srgbClr val="0070C0"/>
                </a:solidFill>
              </a:rPr>
              <a:t> in </a:t>
            </a:r>
            <a:r>
              <a:rPr lang="de-DE" sz="1879" b="1" dirty="0" err="1">
                <a:solidFill>
                  <a:srgbClr val="0070C0"/>
                </a:solidFill>
              </a:rPr>
              <a:t>the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current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directory</a:t>
            </a:r>
            <a:r>
              <a:rPr lang="de-DE" sz="1879" b="1" dirty="0">
                <a:solidFill>
                  <a:srgbClr val="0070C0"/>
                </a:solidFill>
              </a:rPr>
              <a:t>, but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as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would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any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other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package</a:t>
            </a:r>
            <a:endParaRPr lang="de-DE" b="1" dirty="0">
              <a:solidFill>
                <a:srgbClr val="0070C0"/>
              </a:solidFill>
            </a:endParaRPr>
          </a:p>
          <a:p>
            <a:pPr marL="0" indent="0" hangingPunct="1">
              <a:buClrTx/>
              <a:buSzTx/>
              <a:buFontTx/>
              <a:buNone/>
            </a:pPr>
            <a:endParaRPr lang="de-DE" dirty="0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5355C6C9-360B-CC1E-6793-31876FDA3F22}"/>
              </a:ext>
            </a:extLst>
          </p:cNvPr>
          <p:cNvSpPr/>
          <p:nvPr/>
        </p:nvSpPr>
        <p:spPr>
          <a:xfrm rot="10800000">
            <a:off x="869147" y="1437505"/>
            <a:ext cx="838465" cy="2187043"/>
          </a:xfrm>
          <a:prstGeom prst="arc">
            <a:avLst>
              <a:gd name="adj1" fmla="val 16192875"/>
              <a:gd name="adj2" fmla="val 5568790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510ABD81-107F-A08B-3105-F8294EB5A445}"/>
              </a:ext>
            </a:extLst>
          </p:cNvPr>
          <p:cNvSpPr/>
          <p:nvPr/>
        </p:nvSpPr>
        <p:spPr>
          <a:xfrm rot="10800000">
            <a:off x="1065613" y="2115238"/>
            <a:ext cx="838465" cy="1509308"/>
          </a:xfrm>
          <a:prstGeom prst="arc">
            <a:avLst>
              <a:gd name="adj1" fmla="val 16192875"/>
              <a:gd name="adj2" fmla="val 5162764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42912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2566828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189078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2025-TAM-retreat/ODD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>
                <a:latin typeface="Courier"/>
              </a:rPr>
              <a:t>run_italian_restaurant.py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make_margarita_pizza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r>
              <a:rPr lang="de-DE" dirty="0"/>
              <a:t>(5 min)</a:t>
            </a:r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  <a:r>
              <a:rPr lang="en-US" dirty="0"/>
              <a:t>. You can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keep your project in your current directory</a:t>
            </a:r>
            <a:r>
              <a:rPr lang="en-US" dirty="0"/>
              <a:t> and </a:t>
            </a:r>
            <a:r>
              <a:rPr lang="en-US" b="1" dirty="0"/>
              <a:t>all changes are immediately available</a:t>
            </a:r>
            <a:r>
              <a:rPr lang="en-US" dirty="0"/>
              <a:t>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endParaRPr lang="de-DE" dirty="0"/>
          </a:p>
          <a:p>
            <a:pPr marL="126996" indent="0">
              <a:buNone/>
            </a:pPr>
            <a:r>
              <a:rPr lang="de-DE" dirty="0"/>
              <a:t>Import </a:t>
            </a:r>
            <a:r>
              <a:rPr lang="de-DE" dirty="0" err="1"/>
              <a:t>statements</a:t>
            </a:r>
            <a:r>
              <a:rPr lang="de-DE" dirty="0"/>
              <a:t> in all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from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your_package.module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import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function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  <a:sym typeface="Wingdings" pitchFamily="2" charset="2"/>
            </a:endParaRPr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, since importing from notebooks can be tricky)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dirty="0"/>
              <a:t>Write </a:t>
            </a:r>
            <a:r>
              <a:rPr lang="en-US" dirty="0"/>
              <a:t>a new function that makes another pizza with your choice of toppings</a:t>
            </a:r>
            <a:br>
              <a:rPr dirty="0"/>
            </a:br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2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 function to </a:t>
            </a:r>
            <a:r>
              <a:rPr lang="en-US" dirty="0"/>
              <a:t>bake your </a:t>
            </a:r>
            <a:r>
              <a:rPr lang="en-US" dirty="0" err="1"/>
              <a:t>favourite</a:t>
            </a:r>
            <a:r>
              <a:rPr lang="en-US" dirty="0"/>
              <a:t> pizza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(10 min)</a:t>
            </a:r>
            <a:endParaRPr dirty="0"/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90709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 (1-2 short files),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837165"/>
            <a:chOff x="887777" y="1275714"/>
            <a:chExt cx="1221232" cy="837165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special</a:t>
              </a:r>
              <a:r>
                <a:rPr lang="de-DE" sz="800" dirty="0"/>
                <a:t> </a:t>
              </a:r>
              <a:r>
                <a:rPr lang="de-DE" sz="800" dirty="0" err="1"/>
                <a:t>files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141516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Github</a:t>
            </a:r>
            <a:r>
              <a:rPr dirty="0"/>
              <a:t>/Gitlab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 dirty="0"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PyPi</a:t>
            </a:r>
            <a:r>
              <a:rPr dirty="0"/>
              <a:t>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If you want others to use your library, you must have your code on </a:t>
            </a:r>
            <a:r>
              <a:rPr dirty="0" err="1"/>
              <a:t>PyPi</a:t>
            </a:r>
            <a:r>
              <a:rPr dirty="0"/>
              <a:t>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81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F73032-B86F-E3D2-C374-3D1771454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539DB4-AFE8-2BDF-F329-EE38A41B5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D8A200-4910-1FF6-93FE-A84285F3794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47CB-5BE1-4994-5701-F37FA86A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292B618-7622-4B2D-6BE8-B00FBBB7BE35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61428BA9-71E0-AAF5-08C7-8FC017B9A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A5A6FDF-8A5C-117F-5376-58E5F370904E}"/>
              </a:ext>
            </a:extLst>
          </p:cNvPr>
          <p:cNvSpPr txBox="1"/>
          <p:nvPr/>
        </p:nvSpPr>
        <p:spPr>
          <a:xfrm>
            <a:off x="8274851" y="4348065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340D1B5-9568-31E0-9E43-1167F999D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87FCB9EC-60D9-EF6E-2134-DB216EF1EDE5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569189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558-812E-D37C-3FA5-FE083352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1CDD867-6737-EB90-0F51-EB3BAAED07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F1C1D9-5A93-743B-2EEF-9B005434D8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2B09BA-51B5-8FA1-F4C1-BEB26D2FA3F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general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build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dependencies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00C52-E3AD-954A-983A-C0C90F1BF952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2080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8D53-BB55-6812-DA83-712B8825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883DDBC-4293-5897-34B6-FC7C1E6509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9D8C84-74F6-31DB-EAD4-14F726B80F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FD5264C-AEB6-A503-D4B5-2E160378959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DD5A96F1-ED6F-5AC7-1BEF-C366DADA80E4}"/>
              </a:ext>
            </a:extLst>
          </p:cNvPr>
          <p:cNvSpPr/>
          <p:nvPr/>
        </p:nvSpPr>
        <p:spPr>
          <a:xfrm>
            <a:off x="4463751" y="3095376"/>
            <a:ext cx="4063304" cy="518157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41D25-A723-E8EA-95BF-9F92E77F3EA8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0484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B097-EBE1-CE1D-8AA7-D68FF404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E058EF7-83D7-60B4-81AE-6DD4E7C3D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31282ED-84A0-67FB-A96A-1D809E960210}"/>
              </a:ext>
            </a:extLst>
          </p:cNvPr>
          <p:cNvSpPr txBox="1"/>
          <p:nvPr/>
        </p:nvSpPr>
        <p:spPr>
          <a:xfrm>
            <a:off x="8274851" y="444411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49C3CC0-D473-58B6-4255-A74B70BFB0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D47EAF-9D8A-6FD6-5A78-4D1E64731AA6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3336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B5CB3-6951-122A-D14D-2D64DCEB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74F2AD-8DFA-069B-A2E0-ABBC472B1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7631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53653B-FAAE-03D9-9C66-7D8494E83C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3FA0878-02E0-22CF-4B33-5246B3971C7C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3" name="Textfeld 4">
            <a:extLst>
              <a:ext uri="{FF2B5EF4-FFF2-40B4-BE49-F238E27FC236}">
                <a16:creationId xmlns:a16="http://schemas.microsoft.com/office/drawing/2014/main" id="{7BE33F41-7EEB-D921-CC46-F2F3C2C53540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14" name="* pick one from choosealicense.com">
            <a:extLst>
              <a:ext uri="{FF2B5EF4-FFF2-40B4-BE49-F238E27FC236}">
                <a16:creationId xmlns:a16="http://schemas.microsoft.com/office/drawing/2014/main" id="{A217F41E-137F-04B6-2B29-EE5FDF2A28A3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15" name="Rectangle 63">
            <a:extLst>
              <a:ext uri="{FF2B5EF4-FFF2-40B4-BE49-F238E27FC236}">
                <a16:creationId xmlns:a16="http://schemas.microsoft.com/office/drawing/2014/main" id="{11C26039-4A36-240D-DD6F-998ECD2EC38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16" name="Straight Arrow Connector 64">
            <a:extLst>
              <a:ext uri="{FF2B5EF4-FFF2-40B4-BE49-F238E27FC236}">
                <a16:creationId xmlns:a16="http://schemas.microsoft.com/office/drawing/2014/main" id="{242D55AE-7649-19E7-9F8D-70DD8E2D2CF9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AA4D21B1-F8FC-A783-4E96-C49EB69A352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8" name="Straight Arrow Connector 64">
            <a:extLst>
              <a:ext uri="{FF2B5EF4-FFF2-40B4-BE49-F238E27FC236}">
                <a16:creationId xmlns:a16="http://schemas.microsoft.com/office/drawing/2014/main" id="{0E38F6BE-BD09-70E2-6FFA-7DA027659C1F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F06A5019-3582-CCA2-63DC-17A072EC03E3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0782FA6-607A-636A-D472-220AEBEF4C12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21" name="Straight Arrow Connector 64">
            <a:extLst>
              <a:ext uri="{FF2B5EF4-FFF2-40B4-BE49-F238E27FC236}">
                <a16:creationId xmlns:a16="http://schemas.microsoft.com/office/drawing/2014/main" id="{11B38E17-FB62-5D1F-CC38-EEB2EE34081E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traight Arrow Connector 64">
            <a:extLst>
              <a:ext uri="{FF2B5EF4-FFF2-40B4-BE49-F238E27FC236}">
                <a16:creationId xmlns:a16="http://schemas.microsoft.com/office/drawing/2014/main" id="{593D4136-9A83-7294-5E02-F5CB37B0C04E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1198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128F-D9EB-5297-B2C0-24563E99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C10E0B6C-AFBF-C82A-1FA1-48B3F0A73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3E66DD-05FE-DE9F-45E0-4E92CD2328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551B5D-6066-2E39-03D6-0295C3A9AD8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379729187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C32B-C1CD-2E3A-6145-09909CD28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8108FC66-B3C1-CD99-460B-15D9B64E2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have a large repo with messy imports </a:t>
            </a:r>
            <a:r>
              <a:rPr lang="en-US" b="1" dirty="0" err="1">
                <a:solidFill>
                  <a:schemeClr val="accent1"/>
                </a:solidFill>
              </a:rPr>
              <a:t>etc</a:t>
            </a:r>
            <a:r>
              <a:rPr lang="en-US" b="1" dirty="0">
                <a:solidFill>
                  <a:schemeClr val="accent1"/>
                </a:solidFill>
              </a:rPr>
              <a:t> – start from scratch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in a new directory, create the folder structure (with `</a:t>
            </a:r>
            <a:r>
              <a:rPr lang="en-US" dirty="0" err="1"/>
              <a:t>src</a:t>
            </a:r>
            <a:r>
              <a:rPr lang="en-US" dirty="0"/>
              <a:t>`), create a </a:t>
            </a:r>
            <a:r>
              <a:rPr lang="en-US" dirty="0" err="1"/>
              <a:t>pyproject.toml</a:t>
            </a:r>
            <a:r>
              <a:rPr lang="en-US" dirty="0"/>
              <a:t> file and upload to git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fill </a:t>
            </a:r>
            <a:r>
              <a:rPr lang="en-US" dirty="0" err="1"/>
              <a:t>pyproject.toml</a:t>
            </a:r>
            <a:r>
              <a:rPr lang="en-US" dirty="0"/>
              <a:t>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copy over the code function by function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if necessary, make new files modules that structure the repo better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fix the imports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Tip: use one file that runs your project code start to finish and always re-run this until the code work after copying</a:t>
            </a: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your code is well-structured 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add a </a:t>
            </a:r>
            <a:r>
              <a:rPr lang="en-US" dirty="0" err="1"/>
              <a:t>pyproject.toml</a:t>
            </a:r>
            <a:r>
              <a:rPr lang="en-US" dirty="0"/>
              <a:t> file,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make the imports consistent</a:t>
            </a:r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4D82FA-3EE5-F142-C144-59F9A68CBE5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C91678-58FE-0E29-4A1C-B1C6A38F36FD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74056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Make existing code installable</a:t>
            </a:r>
          </a:p>
        </p:txBody>
      </p:sp>
    </p:spTree>
    <p:extLst>
      <p:ext uri="{BB962C8B-B14F-4D97-AF65-F5344CB8AC3E}">
        <p14:creationId xmlns:p14="http://schemas.microsoft.com/office/powerpoint/2010/main" val="382976295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20CA446-BEB3-EF01-0C4F-3B4DEFB12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933"/>
          <a:stretch>
            <a:fillRect/>
          </a:stretch>
        </p:blipFill>
        <p:spPr>
          <a:xfrm>
            <a:off x="483773" y="1072696"/>
            <a:ext cx="2836076" cy="299810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9703F6-8C8D-BCCA-C6FC-B532D1BF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84" y="1072696"/>
            <a:ext cx="3309343" cy="3089791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EDCA4A71-09BF-8F3D-8CF4-8840BDE40F35}"/>
              </a:ext>
            </a:extLst>
          </p:cNvPr>
          <p:cNvSpPr/>
          <p:nvPr/>
        </p:nvSpPr>
        <p:spPr>
          <a:xfrm>
            <a:off x="3443416" y="2571750"/>
            <a:ext cx="1907468" cy="443299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8E2DA7C-30F6-C5D7-E97C-DC02B4FBF672}"/>
              </a:ext>
            </a:extLst>
          </p:cNvPr>
          <p:cNvSpPr txBox="1"/>
          <p:nvPr/>
        </p:nvSpPr>
        <p:spPr>
          <a:xfrm>
            <a:off x="3898937" y="2298357"/>
            <a:ext cx="996425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4:30 hours</a:t>
            </a:r>
          </a:p>
        </p:txBody>
      </p:sp>
    </p:spTree>
    <p:extLst>
      <p:ext uri="{BB962C8B-B14F-4D97-AF65-F5344CB8AC3E}">
        <p14:creationId xmlns:p14="http://schemas.microsoft.com/office/powerpoint/2010/main" val="378931806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273180-899B-3B9A-0EC1-9E499861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97" y="449712"/>
            <a:ext cx="4971195" cy="21313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 descr="Ein Bild, das Person, Menschliches Gesicht, Kleidung, Kehle enthält.&#10;&#10;KI-generierte Inhalte können fehlerhaft sein.">
            <a:extLst>
              <a:ext uri="{FF2B5EF4-FFF2-40B4-BE49-F238E27FC236}">
                <a16:creationId xmlns:a16="http://schemas.microsoft.com/office/drawing/2014/main" id="{DC34302D-84B0-F494-9B02-8A08B4E71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0" r="12578"/>
          <a:stretch>
            <a:fillRect/>
          </a:stretch>
        </p:blipFill>
        <p:spPr>
          <a:xfrm>
            <a:off x="6005382" y="697926"/>
            <a:ext cx="1786839" cy="1634928"/>
          </a:xfrm>
          <a:prstGeom prst="rect">
            <a:avLst/>
          </a:prstGeom>
        </p:spPr>
      </p:pic>
      <p:pic>
        <p:nvPicPr>
          <p:cNvPr id="9" name="Grafik 8" descr="Ein Bild, das Person, Schleife, Menschliches Gesicht, Mann enthält.&#10;&#10;KI-generierte Inhalte können fehlerhaft sein.">
            <a:extLst>
              <a:ext uri="{FF2B5EF4-FFF2-40B4-BE49-F238E27FC236}">
                <a16:creationId xmlns:a16="http://schemas.microsoft.com/office/drawing/2014/main" id="{FF537F30-6A1E-095E-F826-FC2DD10E9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82" y="2810646"/>
            <a:ext cx="1786839" cy="178683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86DF4CE-809B-CAE1-9BFF-E07D960A4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97" y="3315411"/>
            <a:ext cx="4961050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52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2449</Words>
  <Application>Microsoft Office PowerPoint</Application>
  <PresentationFormat>Bildschirmpräsentation (16:9)</PresentationFormat>
  <Paragraphs>347</Paragraphs>
  <Slides>30</Slides>
  <Notes>13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8" baseType="lpstr">
      <vt:lpstr>Arial</vt:lpstr>
      <vt:lpstr>Avenir Book</vt:lpstr>
      <vt:lpstr>Avenir Heavy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Editable install</vt:lpstr>
      <vt:lpstr>PowerPoint-Präsentation</vt:lpstr>
      <vt:lpstr>Pip editable installation</vt:lpstr>
      <vt:lpstr>Pip editable install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PowerPoint-Präsentation</vt:lpstr>
      <vt:lpstr>Package structure</vt:lpstr>
      <vt:lpstr>Notes</vt:lpstr>
      <vt:lpstr>Python package structure</vt:lpstr>
      <vt:lpstr>pyproject.toml</vt:lpstr>
      <vt:lpstr>pyproject.toml</vt:lpstr>
      <vt:lpstr>src and __init__.py</vt:lpstr>
      <vt:lpstr>Other notable files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break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111</cp:revision>
  <dcterms:modified xsi:type="dcterms:W3CDTF">2025-09-17T14:51:08Z</dcterms:modified>
</cp:coreProperties>
</file>