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78" r:id="rId2"/>
    <p:sldId id="295" r:id="rId3"/>
    <p:sldId id="387" r:id="rId4"/>
    <p:sldId id="302" r:id="rId5"/>
    <p:sldId id="298" r:id="rId6"/>
    <p:sldId id="388" r:id="rId7"/>
    <p:sldId id="303" r:id="rId8"/>
    <p:sldId id="355" r:id="rId9"/>
    <p:sldId id="385" r:id="rId10"/>
    <p:sldId id="357" r:id="rId11"/>
    <p:sldId id="306" r:id="rId12"/>
    <p:sldId id="301" r:id="rId13"/>
    <p:sldId id="304" r:id="rId14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6391"/>
    <a:srgbClr val="57A7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24"/>
    <p:restoredTop sz="94404" autoAdjust="0"/>
  </p:normalViewPr>
  <p:slideViewPr>
    <p:cSldViewPr snapToGrid="0">
      <p:cViewPr varScale="1">
        <p:scale>
          <a:sx n="133" d="100"/>
          <a:sy n="133" d="100"/>
        </p:scale>
        <p:origin x="888" y="480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19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2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53" r:id="rId3"/>
    <p:sldLayoutId id="2147483658" r:id="rId4"/>
    <p:sldLayoutId id="2147483659" r:id="rId5"/>
    <p:sldLayoutId id="2147483660" r:id="rId6"/>
    <p:sldLayoutId id="2147483662" r:id="rId7"/>
    <p:sldLayoutId id="2147483663" r:id="rId8"/>
    <p:sldLayoutId id="2147483664" r:id="rId9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setuptools.pypa.io/en/latest/userguide/package_discovery.html#automatic-discovery" TargetMode="External"/><Relationship Id="rId2" Type="http://schemas.openxmlformats.org/officeDocument/2006/relationships/hyperlink" Target="https://packaging.python.org/en/latest/discussions/src-layout-vs-flat-layout/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docs.pytest.org/en/stable/explanation/goodpractices.html#choosing-a-test-layou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F28C4E0-F3C4-D8F3-F185-C430027663E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1961597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t>Outline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0ACAD4D-B515-9AA8-50AE-68178BB4D8ED}"/>
              </a:ext>
            </a:extLst>
          </p:cNvPr>
          <p:cNvSpPr txBox="1">
            <a:spLocks/>
          </p:cNvSpPr>
          <p:nvPr/>
        </p:nvSpPr>
        <p:spPr>
          <a:xfrm>
            <a:off x="869151" y="845032"/>
            <a:ext cx="770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Local importing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 review and best practices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Packages and editable installations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 avoid importing errors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Repo structure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 organize folders and files in a standardized way</a:t>
            </a:r>
          </a:p>
          <a:p>
            <a:pPr marL="342900" lvl="0" indent="-342900" hangingPunct="1">
              <a:buFont typeface="+mj-lt"/>
              <a:buAutoNum type="arabicPeriod"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sym typeface="Avenir Heavy"/>
              </a:rPr>
              <a:t>Accessibility</a:t>
            </a:r>
          </a:p>
          <a:p>
            <a:pPr marL="457188" lvl="1" indent="0" hangingPunct="1">
              <a:buNone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 make code more readable, understandable and usable</a:t>
            </a:r>
            <a:endParaRPr lang="en-US" dirty="0">
              <a:solidFill>
                <a:srgbClr val="57A7B5"/>
              </a:solidFill>
              <a:latin typeface="Avenir Heavy"/>
              <a:ea typeface="Avenir Heavy"/>
              <a:cs typeface="Avenir Heavy"/>
              <a:sym typeface="Avenir Heavy"/>
            </a:endParaRP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Environments</a:t>
            </a:r>
          </a:p>
          <a:p>
            <a:pPr marL="742938" lvl="1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avoid and alleviate package installation problems</a:t>
            </a:r>
          </a:p>
        </p:txBody>
      </p:sp>
      <p:sp>
        <p:nvSpPr>
          <p:cNvPr id="8" name="Pfeil nach rechts 7">
            <a:extLst>
              <a:ext uri="{FF2B5EF4-FFF2-40B4-BE49-F238E27FC236}">
                <a16:creationId xmlns:a16="http://schemas.microsoft.com/office/drawing/2014/main" id="{276E869E-6B40-B957-83FD-AF114F51290A}"/>
              </a:ext>
            </a:extLst>
          </p:cNvPr>
          <p:cNvSpPr/>
          <p:nvPr/>
        </p:nvSpPr>
        <p:spPr>
          <a:xfrm rot="9576828">
            <a:off x="2652558" y="1843712"/>
            <a:ext cx="573137" cy="431647"/>
          </a:xfrm>
          <a:prstGeom prst="rightArrow">
            <a:avLst>
              <a:gd name="adj1" fmla="val 28570"/>
              <a:gd name="adj2" fmla="val 50000"/>
            </a:avLst>
          </a:prstGeom>
          <a:solidFill>
            <a:srgbClr val="57A7B5"/>
          </a:solidFill>
          <a:ln w="25400" cap="flat">
            <a:solidFill>
              <a:srgbClr val="57A7B5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4780664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da-DK" dirty="0" err="1"/>
              <a:t>repo</a:t>
            </a:r>
            <a:r>
              <a:rPr dirty="0"/>
              <a:t> structure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7C781-57CA-C951-119E-210732612A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>
            <a:extLst>
              <a:ext uri="{FF2B5EF4-FFF2-40B4-BE49-F238E27FC236}">
                <a16:creationId xmlns:a16="http://schemas.microsoft.com/office/drawing/2014/main" id="{36FB9692-EC69-ED88-A75F-D6743A23EE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77872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/>
              <a:t>Motivation</a:t>
            </a:r>
            <a:endParaRPr dirty="0"/>
          </a:p>
        </p:txBody>
      </p:sp>
      <p:sp>
        <p:nvSpPr>
          <p:cNvPr id="288" name="Text Placeholder 2">
            <a:extLst>
              <a:ext uri="{FF2B5EF4-FFF2-40B4-BE49-F238E27FC236}">
                <a16:creationId xmlns:a16="http://schemas.microsoft.com/office/drawing/2014/main" id="{CCF700E4-7F9A-0358-229D-2D90973D28E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  <a:p>
            <a:r>
              <a:rPr lang="en-US" dirty="0"/>
              <a:t>We now know what a package is and how to install it.</a:t>
            </a:r>
          </a:p>
          <a:p>
            <a:endParaRPr lang="en-US" dirty="0"/>
          </a:p>
          <a:p>
            <a:r>
              <a:rPr lang="en-US" dirty="0"/>
              <a:t>But often there are additional files you want in a repo.</a:t>
            </a:r>
          </a:p>
          <a:p>
            <a:pPr lvl="1"/>
            <a:r>
              <a:rPr lang="en-US" dirty="0"/>
              <a:t>.gitignore, LICENSE, tests, examples, data, …</a:t>
            </a:r>
          </a:p>
          <a:p>
            <a:endParaRPr lang="en-US" dirty="0"/>
          </a:p>
          <a:p>
            <a:r>
              <a:rPr lang="en-US" dirty="0"/>
              <a:t>Where should the package code and everything else go?</a:t>
            </a:r>
          </a:p>
        </p:txBody>
      </p:sp>
      <p:sp>
        <p:nvSpPr>
          <p:cNvPr id="289" name="Slide Number Placeholder 3">
            <a:extLst>
              <a:ext uri="{FF2B5EF4-FFF2-40B4-BE49-F238E27FC236}">
                <a16:creationId xmlns:a16="http://schemas.microsoft.com/office/drawing/2014/main" id="{85DB1720-5561-8E6D-DBF0-65633F8DB59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1969874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4163436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 err="1"/>
              <a:t>Where</a:t>
            </a:r>
            <a:r>
              <a:rPr lang="da-DK" dirty="0"/>
              <a:t> </a:t>
            </a:r>
            <a:r>
              <a:rPr lang="da-DK" dirty="0" err="1"/>
              <a:t>things</a:t>
            </a:r>
            <a:r>
              <a:rPr lang="da-DK" dirty="0"/>
              <a:t> go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3574259" cy="36058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  <a:p>
            <a:r>
              <a:rPr lang="en-US" dirty="0"/>
              <a:t>There are no “rules”…</a:t>
            </a:r>
            <a:endParaRPr lang="en-US" dirty="0">
              <a:highlight>
                <a:srgbClr val="FFFF00"/>
              </a:highlight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FCE3F76E-61E0-7515-EF7E-0892D7714A10}"/>
              </a:ext>
            </a:extLst>
          </p:cNvPr>
          <p:cNvSpPr txBox="1">
            <a:spLocks/>
          </p:cNvSpPr>
          <p:nvPr/>
        </p:nvSpPr>
        <p:spPr>
          <a:xfrm>
            <a:off x="4833877" y="845033"/>
            <a:ext cx="3574259" cy="36058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▪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555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hangingPunct="1"/>
            <a:endParaRPr lang="en-US" dirty="0"/>
          </a:p>
          <a:p>
            <a:pPr hangingPunct="1"/>
            <a:endParaRPr lang="en-US" dirty="0"/>
          </a:p>
          <a:p>
            <a:pPr hangingPunct="1"/>
            <a:endParaRPr lang="en-US" dirty="0"/>
          </a:p>
          <a:p>
            <a:pPr hangingPunct="1"/>
            <a:endParaRPr lang="en-US" dirty="0"/>
          </a:p>
          <a:p>
            <a:pPr hangingPunct="1"/>
            <a:endParaRPr lang="en-US" dirty="0"/>
          </a:p>
          <a:p>
            <a:pPr hangingPunct="1"/>
            <a:endParaRPr lang="en-US" dirty="0"/>
          </a:p>
          <a:p>
            <a:pPr hangingPunct="1"/>
            <a:r>
              <a:rPr lang="en-US" dirty="0"/>
              <a:t>…but there are guidelines. </a:t>
            </a:r>
            <a:endParaRPr lang="en-US" dirty="0">
              <a:highlight>
                <a:srgbClr val="FFFF00"/>
              </a:highlight>
            </a:endParaRPr>
          </a:p>
          <a:p>
            <a:pPr hangingPunct="1"/>
            <a:endParaRPr lang="en-US" dirty="0"/>
          </a:p>
          <a:p>
            <a:pPr hangingPunct="1"/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DFC7A08-356D-2B9D-2E97-C07B75831F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478" y="2681348"/>
            <a:ext cx="3960000" cy="2043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ild west cowboy GIF by Morgan Creek">
            <a:extLst>
              <a:ext uri="{FF2B5EF4-FFF2-40B4-BE49-F238E27FC236}">
                <a16:creationId xmlns:a16="http://schemas.microsoft.com/office/drawing/2014/main" id="{BDE6D73B-E349-6917-DB67-311984FA50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1554" y="522005"/>
            <a:ext cx="3960000" cy="221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551925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" grpId="0" uiExpand="1" build="p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3" name="12502671.jpg" descr="12502671.jpg"/>
          <p:cNvPicPr>
            <a:picLocks noChangeAspect="1"/>
          </p:cNvPicPr>
          <p:nvPr/>
        </p:nvPicPr>
        <p:blipFill>
          <a:blip r:embed="rId2"/>
          <a:srcRect l="17624"/>
          <a:stretch>
            <a:fillRect/>
          </a:stretch>
        </p:blipFill>
        <p:spPr>
          <a:xfrm>
            <a:off x="3220121" y="3282585"/>
            <a:ext cx="1089454" cy="1322553"/>
          </a:xfrm>
          <a:prstGeom prst="rect">
            <a:avLst/>
          </a:prstGeom>
          <a:ln w="12700">
            <a:miter lim="400000"/>
          </a:ln>
        </p:spPr>
      </p:pic>
      <p:sp>
        <p:nvSpPr>
          <p:cNvPr id="769" name="Title 1"/>
          <p:cNvSpPr txBox="1">
            <a:spLocks noGrp="1"/>
          </p:cNvSpPr>
          <p:nvPr>
            <p:ph type="title"/>
          </p:nvPr>
        </p:nvSpPr>
        <p:spPr>
          <a:xfrm>
            <a:off x="521547" y="0"/>
            <a:ext cx="4258120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Autofit/>
          </a:bodyPr>
          <a:lstStyle/>
          <a:p>
            <a:r>
              <a:rPr lang="da-DK" sz="3200" dirty="0" err="1"/>
              <a:t>Why</a:t>
            </a:r>
            <a:r>
              <a:rPr lang="da-DK" sz="3200" dirty="0"/>
              <a:t> </a:t>
            </a:r>
            <a:r>
              <a:rPr lang="da-DK" sz="3200" dirty="0" err="1"/>
              <a:t>you</a:t>
            </a:r>
            <a:r>
              <a:rPr lang="da-DK" sz="3200" dirty="0"/>
              <a:t> </a:t>
            </a:r>
            <a:r>
              <a:rPr lang="da-DK" sz="3200" dirty="0" err="1"/>
              <a:t>should</a:t>
            </a:r>
            <a:r>
              <a:rPr lang="da-DK" sz="3200" dirty="0"/>
              <a:t> </a:t>
            </a:r>
            <a:r>
              <a:rPr lang="da-DK" sz="3200" dirty="0" err="1"/>
              <a:t>care</a:t>
            </a:r>
            <a:endParaRPr sz="3200" dirty="0"/>
          </a:p>
        </p:txBody>
      </p:sp>
      <p:sp>
        <p:nvSpPr>
          <p:cNvPr id="770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048" y="845033"/>
            <a:ext cx="3363319" cy="348042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dirty="0"/>
              <a:t>—&gt; know where to find items</a:t>
            </a:r>
            <a:r>
              <a:rPr lang="da-DK" dirty="0"/>
              <a:t> in </a:t>
            </a:r>
            <a:r>
              <a:rPr lang="da-DK" dirty="0" err="1"/>
              <a:t>someone</a:t>
            </a:r>
            <a:r>
              <a:rPr lang="da-DK" dirty="0"/>
              <a:t> </a:t>
            </a:r>
            <a:r>
              <a:rPr lang="da-DK" dirty="0" err="1"/>
              <a:t>else’s</a:t>
            </a:r>
            <a:r>
              <a:rPr lang="da-DK" dirty="0"/>
              <a:t> </a:t>
            </a:r>
            <a:r>
              <a:rPr lang="da-DK" dirty="0" err="1"/>
              <a:t>code</a:t>
            </a:r>
            <a:endParaRPr dirty="0"/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dirty="0"/>
              <a:t>e.g. </a:t>
            </a:r>
            <a:r>
              <a:rPr lang="en-US" dirty="0"/>
              <a:t>kitchen</a:t>
            </a:r>
            <a:br>
              <a:rPr lang="en-US" dirty="0"/>
            </a:br>
            <a:r>
              <a:rPr lang="en-US" dirty="0"/>
              <a:t>where would you look for</a:t>
            </a:r>
            <a:endParaRPr dirty="0"/>
          </a:p>
          <a:p>
            <a:pPr marL="850370" lvl="1" indent="-330699" defTabSz="850391">
              <a:spcBef>
                <a:spcPts val="0"/>
              </a:spcBef>
              <a:buSzPts val="1800"/>
              <a:defRPr sz="1860"/>
            </a:pPr>
            <a:r>
              <a:rPr lang="en-US" dirty="0"/>
              <a:t>cutlery</a:t>
            </a:r>
            <a:endParaRPr dirty="0"/>
          </a:p>
          <a:p>
            <a:pPr marL="850370" lvl="1" indent="-330699" defTabSz="850391">
              <a:spcBef>
                <a:spcPts val="0"/>
              </a:spcBef>
              <a:buSzPts val="1800"/>
              <a:defRPr sz="1860"/>
            </a:pPr>
            <a:r>
              <a:rPr lang="en-US" dirty="0"/>
              <a:t>pots</a:t>
            </a:r>
            <a:endParaRPr dirty="0"/>
          </a:p>
          <a:p>
            <a:pPr marL="850370" lvl="1" indent="-330699" defTabSz="850391">
              <a:spcBef>
                <a:spcPts val="0"/>
              </a:spcBef>
              <a:buSzPts val="1800"/>
              <a:defRPr sz="1860"/>
            </a:pPr>
            <a:r>
              <a:rPr lang="en-US" dirty="0"/>
              <a:t>cleaning products</a:t>
            </a:r>
            <a:endParaRPr dirty="0"/>
          </a:p>
          <a:p>
            <a:pPr marL="0" indent="0" defTabSz="850391">
              <a:spcBef>
                <a:spcPts val="0"/>
              </a:spcBef>
              <a:buClrTx/>
              <a:buSzTx/>
              <a:buFontTx/>
              <a:buNone/>
              <a:defRPr sz="1860"/>
            </a:pPr>
            <a:endParaRPr dirty="0"/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dirty="0"/>
              <a:t>—&gt; </a:t>
            </a:r>
            <a:r>
              <a:rPr lang="da-DK" dirty="0"/>
              <a:t>science/</a:t>
            </a:r>
            <a:r>
              <a:rPr lang="da-DK" dirty="0" err="1"/>
              <a:t>engineering</a:t>
            </a:r>
            <a:r>
              <a:rPr lang="da-DK" dirty="0"/>
              <a:t> is</a:t>
            </a:r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lang="da-DK" dirty="0" err="1"/>
              <a:t>collaborative</a:t>
            </a:r>
            <a:r>
              <a:rPr lang="da-DK" dirty="0"/>
              <a:t> problem</a:t>
            </a:r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lang="da-DK" dirty="0" err="1"/>
              <a:t>solving</a:t>
            </a:r>
            <a:r>
              <a:rPr lang="da-DK" dirty="0"/>
              <a:t>. </a:t>
            </a:r>
            <a:r>
              <a:rPr lang="da-DK" dirty="0" err="1"/>
              <a:t>Facilitate</a:t>
            </a:r>
            <a:endParaRPr lang="da-DK" dirty="0"/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lang="da-DK" dirty="0" err="1"/>
              <a:t>collaboration</a:t>
            </a:r>
            <a:r>
              <a:rPr lang="da-DK" dirty="0"/>
              <a:t>.</a:t>
            </a:r>
            <a:endParaRPr dirty="0"/>
          </a:p>
        </p:txBody>
      </p:sp>
      <p:sp>
        <p:nvSpPr>
          <p:cNvPr id="77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  <p:pic>
        <p:nvPicPr>
          <p:cNvPr id="1026" name="Picture 2" descr="nobilia elements Küchen Planung 04 | Schiefergrau - snabbroom">
            <a:extLst>
              <a:ext uri="{FF2B5EF4-FFF2-40B4-BE49-F238E27FC236}">
                <a16:creationId xmlns:a16="http://schemas.microsoft.com/office/drawing/2014/main" id="{7B8C91D6-23EE-0480-69F8-539E8CEAA0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04" t="-1" r="13868" b="1380"/>
          <a:stretch>
            <a:fillRect/>
          </a:stretch>
        </p:blipFill>
        <p:spPr bwMode="auto">
          <a:xfrm>
            <a:off x="4436398" y="757482"/>
            <a:ext cx="4239251" cy="3628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0" grpId="0" uiExpand="1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7022EEC-3CFC-9655-87C9-98B33D4BE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3" name="12502671.jpg" descr="12502671.jpg">
            <a:extLst>
              <a:ext uri="{FF2B5EF4-FFF2-40B4-BE49-F238E27FC236}">
                <a16:creationId xmlns:a16="http://schemas.microsoft.com/office/drawing/2014/main" id="{C41F072D-A42D-C4B3-518E-619F3CBBB1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624"/>
          <a:stretch>
            <a:fillRect/>
          </a:stretch>
        </p:blipFill>
        <p:spPr>
          <a:xfrm>
            <a:off x="3220121" y="3282585"/>
            <a:ext cx="1089454" cy="1322553"/>
          </a:xfrm>
          <a:prstGeom prst="rect">
            <a:avLst/>
          </a:prstGeom>
          <a:ln w="12700">
            <a:miter lim="400000"/>
          </a:ln>
        </p:spPr>
      </p:pic>
      <p:sp>
        <p:nvSpPr>
          <p:cNvPr id="769" name="Title 1">
            <a:extLst>
              <a:ext uri="{FF2B5EF4-FFF2-40B4-BE49-F238E27FC236}">
                <a16:creationId xmlns:a16="http://schemas.microsoft.com/office/drawing/2014/main" id="{85A0E82C-E31B-3488-92FD-ED6EF48C8DF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1547" y="0"/>
            <a:ext cx="4258120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Autofit/>
          </a:bodyPr>
          <a:lstStyle/>
          <a:p>
            <a:r>
              <a:rPr lang="da-DK" sz="3200" dirty="0" err="1"/>
              <a:t>Why</a:t>
            </a:r>
            <a:r>
              <a:rPr lang="da-DK" sz="3200" dirty="0"/>
              <a:t> </a:t>
            </a:r>
            <a:r>
              <a:rPr lang="da-DK" sz="3200" dirty="0" err="1"/>
              <a:t>you</a:t>
            </a:r>
            <a:r>
              <a:rPr lang="da-DK" sz="3200" dirty="0"/>
              <a:t> </a:t>
            </a:r>
            <a:r>
              <a:rPr lang="da-DK" sz="3200" dirty="0" err="1"/>
              <a:t>should</a:t>
            </a:r>
            <a:r>
              <a:rPr lang="da-DK" sz="3200" dirty="0"/>
              <a:t> </a:t>
            </a:r>
            <a:r>
              <a:rPr lang="da-DK" sz="3200" dirty="0" err="1"/>
              <a:t>care</a:t>
            </a:r>
            <a:endParaRPr sz="3200" dirty="0"/>
          </a:p>
        </p:txBody>
      </p:sp>
      <p:sp>
        <p:nvSpPr>
          <p:cNvPr id="770" name="Text Placeholder 2">
            <a:extLst>
              <a:ext uri="{FF2B5EF4-FFF2-40B4-BE49-F238E27FC236}">
                <a16:creationId xmlns:a16="http://schemas.microsoft.com/office/drawing/2014/main" id="{96FECFB1-5763-231B-C919-F067F7574417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048" y="845033"/>
            <a:ext cx="3363319" cy="348042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dirty="0"/>
              <a:t>—&gt; know where to find items</a:t>
            </a:r>
            <a:r>
              <a:rPr lang="da-DK" dirty="0"/>
              <a:t> in </a:t>
            </a:r>
            <a:r>
              <a:rPr lang="da-DK" dirty="0" err="1"/>
              <a:t>someone</a:t>
            </a:r>
            <a:r>
              <a:rPr lang="da-DK" dirty="0"/>
              <a:t> </a:t>
            </a:r>
            <a:r>
              <a:rPr lang="da-DK" dirty="0" err="1"/>
              <a:t>else’s</a:t>
            </a:r>
            <a:r>
              <a:rPr lang="da-DK" dirty="0"/>
              <a:t> </a:t>
            </a:r>
            <a:r>
              <a:rPr lang="da-DK" dirty="0" err="1"/>
              <a:t>code</a:t>
            </a:r>
            <a:endParaRPr dirty="0"/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dirty="0"/>
              <a:t>e.g. wardrobe</a:t>
            </a:r>
          </a:p>
          <a:p>
            <a:pPr marL="850370" lvl="1" indent="-330699" defTabSz="850391">
              <a:spcBef>
                <a:spcPts val="0"/>
              </a:spcBef>
              <a:buSzPts val="1800"/>
              <a:defRPr sz="1860"/>
            </a:pPr>
            <a:r>
              <a:rPr dirty="0"/>
              <a:t>suit, shirts</a:t>
            </a:r>
          </a:p>
          <a:p>
            <a:pPr marL="850370" lvl="1" indent="-330699" defTabSz="850391">
              <a:spcBef>
                <a:spcPts val="0"/>
              </a:spcBef>
              <a:buSzPts val="1800"/>
              <a:defRPr sz="1860"/>
            </a:pPr>
            <a:r>
              <a:rPr dirty="0"/>
              <a:t>towels</a:t>
            </a:r>
          </a:p>
          <a:p>
            <a:pPr marL="850370" lvl="1" indent="-330699" defTabSz="850391">
              <a:spcBef>
                <a:spcPts val="0"/>
              </a:spcBef>
              <a:buSzPts val="1800"/>
              <a:defRPr sz="1860"/>
            </a:pPr>
            <a:r>
              <a:rPr dirty="0"/>
              <a:t>socks</a:t>
            </a:r>
          </a:p>
          <a:p>
            <a:pPr marL="0" indent="0" defTabSz="850391">
              <a:spcBef>
                <a:spcPts val="0"/>
              </a:spcBef>
              <a:buClrTx/>
              <a:buSzTx/>
              <a:buFontTx/>
              <a:buNone/>
              <a:defRPr sz="1860"/>
            </a:pPr>
            <a:endParaRPr dirty="0"/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dirty="0"/>
              <a:t>—&gt; </a:t>
            </a:r>
            <a:r>
              <a:rPr lang="da-DK" dirty="0"/>
              <a:t>science/</a:t>
            </a:r>
            <a:r>
              <a:rPr lang="da-DK" dirty="0" err="1"/>
              <a:t>engineering</a:t>
            </a:r>
            <a:r>
              <a:rPr lang="da-DK" dirty="0"/>
              <a:t> is</a:t>
            </a:r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lang="da-DK" dirty="0" err="1"/>
              <a:t>collaborative</a:t>
            </a:r>
            <a:r>
              <a:rPr lang="da-DK" dirty="0"/>
              <a:t> problem</a:t>
            </a:r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lang="da-DK" dirty="0" err="1"/>
              <a:t>solving</a:t>
            </a:r>
            <a:r>
              <a:rPr lang="da-DK" dirty="0"/>
              <a:t>. </a:t>
            </a:r>
            <a:r>
              <a:rPr lang="da-DK" dirty="0" err="1"/>
              <a:t>Facilitate</a:t>
            </a:r>
            <a:endParaRPr lang="da-DK" dirty="0"/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lang="da-DK" dirty="0" err="1"/>
              <a:t>collaboration</a:t>
            </a:r>
            <a:r>
              <a:rPr lang="da-DK" dirty="0"/>
              <a:t>.</a:t>
            </a:r>
            <a:endParaRPr dirty="0"/>
          </a:p>
        </p:txBody>
      </p:sp>
      <p:sp>
        <p:nvSpPr>
          <p:cNvPr id="771" name="Slide Number Placeholder 3">
            <a:extLst>
              <a:ext uri="{FF2B5EF4-FFF2-40B4-BE49-F238E27FC236}">
                <a16:creationId xmlns:a16="http://schemas.microsoft.com/office/drawing/2014/main" id="{BAABABC8-C4C5-AE61-8A22-DB5656923B7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  <p:pic>
        <p:nvPicPr>
          <p:cNvPr id="772" name="Picture 2" descr="Picture 2">
            <a:extLst>
              <a:ext uri="{FF2B5EF4-FFF2-40B4-BE49-F238E27FC236}">
                <a16:creationId xmlns:a16="http://schemas.microsoft.com/office/drawing/2014/main" id="{72ADD545-1462-19F1-D50A-99CA0C6F85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0079" y="456186"/>
            <a:ext cx="4258120" cy="425812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90896860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0" grpId="0" uiExpand="1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285618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/>
              <a:t>Guidelines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558799" indent="-457200">
              <a:buFont typeface="+mj-lt"/>
              <a:buAutoNum type="arabicPeriod"/>
            </a:pPr>
            <a:r>
              <a:rPr lang="en-US" dirty="0"/>
              <a:t>Nest package in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dirty="0"/>
              <a:t> folder.</a:t>
            </a:r>
          </a:p>
          <a:p>
            <a:pPr lvl="1"/>
            <a:r>
              <a:rPr lang="en-US" sz="1800" dirty="0"/>
              <a:t>Recommended by Python Packaging Authority</a:t>
            </a:r>
            <a:br>
              <a:rPr lang="en-US" sz="1800" dirty="0"/>
            </a:br>
            <a:r>
              <a:rPr lang="en-US" sz="1800" dirty="0"/>
              <a:t>[1]. Reduces accidental imports + other benefits.</a:t>
            </a:r>
          </a:p>
          <a:p>
            <a:pPr lvl="1"/>
            <a:r>
              <a:rPr lang="en-US" sz="1800" dirty="0"/>
              <a:t>No need to modify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r>
              <a:rPr lang="en-US" sz="1800" dirty="0"/>
              <a:t> to include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1800" dirty="0"/>
              <a:t>, package will be auto-discovered [2].</a:t>
            </a:r>
            <a:endParaRPr lang="en-US" dirty="0"/>
          </a:p>
          <a:p>
            <a:pPr marL="558799" indent="-457200">
              <a:buFont typeface="+mj-lt"/>
              <a:buAutoNum type="arabicPeriod"/>
            </a:pPr>
            <a:r>
              <a:rPr lang="en-US" dirty="0"/>
              <a:t>Only ship reusable code in your package.</a:t>
            </a:r>
          </a:p>
          <a:p>
            <a:pPr lvl="1"/>
            <a:r>
              <a:rPr lang="en-US" sz="1800" dirty="0"/>
              <a:t>User-specific settings, examples, data, etc., should go elsewhere.</a:t>
            </a:r>
          </a:p>
          <a:p>
            <a:pPr lvl="1"/>
            <a:r>
              <a:rPr lang="en-US" sz="1800" dirty="0"/>
              <a:t>Tests may or may not be shipped with your package. Depends on what you want. [3]</a:t>
            </a:r>
          </a:p>
          <a:p>
            <a:pPr marL="558799" indent="-457200">
              <a:buFont typeface="+mj-lt"/>
              <a:buAutoNum type="arabicPeriod"/>
            </a:pPr>
            <a:r>
              <a:rPr lang="en-US" dirty="0"/>
              <a:t>Everything else should be…elsewhere.</a:t>
            </a:r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7</a:t>
            </a:fld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764D86-8CD7-689C-799E-B58F0E72A0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2187" y="456186"/>
            <a:ext cx="2977124" cy="790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81004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4082227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Organizing files</a:t>
            </a:r>
            <a:endParaRPr dirty="0"/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A83B871-EF1B-CA1C-6BC3-46E1A2C3D4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548497" cy="3775947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Separate folders:</a:t>
            </a:r>
          </a:p>
          <a:p>
            <a:pPr lvl="1" indent="-330192">
              <a:buSzPts val="1700"/>
              <a:defRPr sz="1700"/>
            </a:pPr>
            <a:r>
              <a:rPr lang="en-US" b="1" i="1" dirty="0" err="1"/>
              <a:t>src</a:t>
            </a:r>
            <a:r>
              <a:rPr lang="en-US" dirty="0"/>
              <a:t> - package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scripts and notebooks </a:t>
            </a:r>
            <a:r>
              <a:rPr lang="en-US" dirty="0"/>
              <a:t>– for demonstrations, teaching, examples, accompanying papers</a:t>
            </a:r>
          </a:p>
          <a:p>
            <a:pPr indent="-330192">
              <a:spcBef>
                <a:spcPts val="1200"/>
              </a:spcBef>
              <a:buSzPts val="1700"/>
              <a:defRPr sz="1700"/>
            </a:pPr>
            <a:r>
              <a:rPr lang="en-US" dirty="0">
                <a:sym typeface="Wingdings" pitchFamily="2" charset="2"/>
              </a:rPr>
              <a:t>Note that tests can be in package OR outside [3].</a:t>
            </a:r>
            <a:endParaRPr dirty="0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58FF1B07-F465-FB63-11A6-2A5A9B7995CD}"/>
              </a:ext>
            </a:extLst>
          </p:cNvPr>
          <p:cNvSpPr txBox="1">
            <a:spLocks/>
          </p:cNvSpPr>
          <p:nvPr/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24" tIns="91424" rIns="91424" bIns="91424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fld id="{86CB4B4D-7CA3-9044-876B-883B54F8677D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6" name="Textfeld 4">
            <a:extLst>
              <a:ext uri="{FF2B5EF4-FFF2-40B4-BE49-F238E27FC236}">
                <a16:creationId xmlns:a16="http://schemas.microsoft.com/office/drawing/2014/main" id="{9B5779B1-62A8-DCD7-DC1B-E3F463630F2F}"/>
              </a:ext>
            </a:extLst>
          </p:cNvPr>
          <p:cNvSpPr txBox="1"/>
          <p:nvPr/>
        </p:nvSpPr>
        <p:spPr>
          <a:xfrm>
            <a:off x="5324833" y="867695"/>
            <a:ext cx="3331029" cy="38164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my_project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.gitignore</a:t>
            </a:r>
          </a:p>
          <a:p>
            <a:pPr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LICENSE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notebooks_scripts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highlight>
                <a:srgbClr val="008000"/>
              </a:highlight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demo.ipynb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recreate_paper_figures.py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pyproject.toml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README.md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requirements.txt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src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package_name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__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init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__.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analysis.py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constants.py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data_preprocessing.py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data_visualization.py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file_io.py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models.py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tests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test_analysis.py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test_data_processing.py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test_models.py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17783277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884B5F-8919-53C7-2CC4-4F0A9AC96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C2A4E04-2961-A91A-081F-C9942DB6FE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Like in many other areas in life, </a:t>
            </a:r>
            <a:br>
              <a:rPr lang="en-US" dirty="0"/>
            </a:br>
            <a:r>
              <a:rPr lang="en-US" dirty="0"/>
              <a:t>code is often organized </a:t>
            </a:r>
            <a:r>
              <a:rPr lang="en-US" b="1" i="1" dirty="0"/>
              <a:t>by purpose or thematically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Separate code into files/folders by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purpose</a:t>
            </a:r>
            <a:r>
              <a:rPr lang="en-US" dirty="0"/>
              <a:t> / </a:t>
            </a:r>
            <a:r>
              <a:rPr lang="en-US" b="1" i="1" dirty="0"/>
              <a:t>theme </a:t>
            </a:r>
            <a:r>
              <a:rPr lang="en-US" dirty="0"/>
              <a:t>– data handling, </a:t>
            </a:r>
            <a:br>
              <a:rPr lang="en-US" dirty="0"/>
            </a:br>
            <a:r>
              <a:rPr lang="en-US" dirty="0"/>
              <a:t>preprocessing, plotting, …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type</a:t>
            </a:r>
            <a:r>
              <a:rPr lang="en-US" dirty="0"/>
              <a:t> – </a:t>
            </a:r>
            <a:r>
              <a:rPr lang="en-US" dirty="0" err="1"/>
              <a:t>i</a:t>
            </a:r>
            <a:r>
              <a:rPr lang="en-US" dirty="0"/>
              <a:t>/o config, parameters, </a:t>
            </a:r>
            <a:br>
              <a:rPr lang="en-US" dirty="0"/>
            </a:br>
            <a:r>
              <a:rPr lang="en-US" dirty="0"/>
              <a:t>functions</a:t>
            </a:r>
          </a:p>
          <a:p>
            <a:pPr lvl="1"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b="1" dirty="0"/>
              <a:t>Single responsibility principle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5A0460A-EAF5-3291-F52C-B2873B5991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085D77E3-E88A-2766-E773-6D1CE3E8F36C}"/>
              </a:ext>
            </a:extLst>
          </p:cNvPr>
          <p:cNvSpPr txBox="1"/>
          <p:nvPr/>
        </p:nvSpPr>
        <p:spPr>
          <a:xfrm>
            <a:off x="5324833" y="1226679"/>
            <a:ext cx="3331029" cy="19543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</a:p>
        </p:txBody>
      </p:sp>
    </p:spTree>
    <p:extLst>
      <p:ext uri="{BB962C8B-B14F-4D97-AF65-F5344CB8AC3E}">
        <p14:creationId xmlns:p14="http://schemas.microsoft.com/office/powerpoint/2010/main" val="3220560621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10</a:t>
            </a:fld>
            <a:endParaRPr/>
          </a:p>
        </p:txBody>
      </p:sp>
      <p:sp>
        <p:nvSpPr>
          <p:cNvPr id="789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455682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en-US" dirty="0"/>
              <a:t>Retrieval practice</a:t>
            </a:r>
          </a:p>
        </p:txBody>
      </p:sp>
      <p:sp>
        <p:nvSpPr>
          <p:cNvPr id="807" name="Slide Number Placeholder 3"/>
          <p:cNvSpPr txBox="1"/>
          <p:nvPr/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rPr/>
              <a:t>10</a:t>
            </a:fld>
            <a:endParaRPr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6B49E05C-D237-29C5-39FD-2ED3FFF4236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4174590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Discuss briefly with your partner.</a:t>
            </a:r>
          </a:p>
          <a:p>
            <a:pPr lvl="1"/>
            <a:r>
              <a:rPr lang="en-US" sz="1800" dirty="0"/>
              <a:t>How do you structure your repos/code now?</a:t>
            </a:r>
          </a:p>
          <a:p>
            <a:pPr lvl="1"/>
            <a:r>
              <a:rPr lang="en-US" sz="1800" dirty="0"/>
              <a:t>What, if anything, would you change about your current structure?</a:t>
            </a:r>
          </a:p>
          <a:p>
            <a:pPr lvl="1"/>
            <a:r>
              <a:rPr lang="en-US" sz="1800" dirty="0"/>
              <a:t>What concerns/questions do you have about these guidelines for repo structure?</a:t>
            </a:r>
          </a:p>
          <a:p>
            <a:pPr marL="101599" indent="0">
              <a:buNone/>
            </a:pPr>
            <a:r>
              <a:rPr lang="en-US" i="1" dirty="0"/>
              <a:t>(5 min)</a:t>
            </a:r>
          </a:p>
        </p:txBody>
      </p:sp>
      <p:sp>
        <p:nvSpPr>
          <p:cNvPr id="3" name="Textfeld 4">
            <a:extLst>
              <a:ext uri="{FF2B5EF4-FFF2-40B4-BE49-F238E27FC236}">
                <a16:creationId xmlns:a16="http://schemas.microsoft.com/office/drawing/2014/main" id="{FD060C56-4594-FEDB-BCFF-C4FD46CE8796}"/>
              </a:ext>
            </a:extLst>
          </p:cNvPr>
          <p:cNvSpPr txBox="1"/>
          <p:nvPr/>
        </p:nvSpPr>
        <p:spPr>
          <a:xfrm>
            <a:off x="5324833" y="542579"/>
            <a:ext cx="3331029" cy="38164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my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pPr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.gitignore</a:t>
            </a:r>
          </a:p>
          <a:p>
            <a:pPr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LICENSE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notebooks_scripts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demo.ipynb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recreate_paper_figures.py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0" eaLnBrk="1"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README.md</a:t>
            </a:r>
          </a:p>
          <a:p>
            <a:pPr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requirements.txt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_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name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__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init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__.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analysis.py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constants.py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data_preprocessing.py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data_visualization.py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file_io.py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models.py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test_analysis.py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test_data_processing.py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test_models.py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500925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285618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 err="1"/>
              <a:t>Discussion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9461619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Title 2"/>
          <p:cNvSpPr txBox="1"/>
          <p:nvPr/>
        </p:nvSpPr>
        <p:spPr>
          <a:xfrm>
            <a:off x="1757197" y="2411358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defend your code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D9534-A792-559A-E635-DE5BFA7BE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E766EE-69CA-5402-31C7-65EBE052D972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>
            <a:normAutofit/>
          </a:bodyPr>
          <a:lstStyle/>
          <a:p>
            <a:pPr marL="558799" indent="-457200">
              <a:buFont typeface="+mj-lt"/>
              <a:buAutoNum type="arabicPeriod"/>
            </a:pPr>
            <a:r>
              <a:rPr lang="en-GB" sz="1600" dirty="0" err="1">
                <a:hlinkClick r:id="rId2"/>
              </a:rPr>
              <a:t>src</a:t>
            </a:r>
            <a:r>
              <a:rPr lang="en-GB" sz="1600" dirty="0">
                <a:hlinkClick r:id="rId2"/>
              </a:rPr>
              <a:t> layout vs flat layout - Python Packaging User Guide</a:t>
            </a:r>
            <a:endParaRPr lang="en-GB" sz="1600" dirty="0"/>
          </a:p>
          <a:p>
            <a:pPr marL="558799" indent="-457200">
              <a:buFont typeface="+mj-lt"/>
              <a:buAutoNum type="arabicPeriod"/>
            </a:pPr>
            <a:r>
              <a:rPr lang="en-US" sz="1600" dirty="0">
                <a:hlinkClick r:id="rId3"/>
              </a:rPr>
              <a:t>Package Discovery and Namespace Packages</a:t>
            </a:r>
            <a:endParaRPr lang="en-US" sz="1600" dirty="0"/>
          </a:p>
          <a:p>
            <a:pPr marL="558799" indent="-457200">
              <a:buFont typeface="+mj-lt"/>
              <a:buAutoNum type="arabicPeriod"/>
            </a:pPr>
            <a:r>
              <a:rPr lang="en-GB" sz="1400" dirty="0">
                <a:hlinkClick r:id="rId4"/>
              </a:rPr>
              <a:t>Good Integration Practices - </a:t>
            </a:r>
            <a:r>
              <a:rPr lang="en-GB" sz="1400" dirty="0" err="1">
                <a:hlinkClick r:id="rId4"/>
              </a:rPr>
              <a:t>pytest</a:t>
            </a:r>
            <a:r>
              <a:rPr lang="en-GB" sz="1400" dirty="0">
                <a:hlinkClick r:id="rId4"/>
              </a:rPr>
              <a:t> documentation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6193354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760</Words>
  <Application>Microsoft Macintosh PowerPoint</Application>
  <PresentationFormat>Bildschirmpräsentation (16:9)</PresentationFormat>
  <Paragraphs>150</Paragraphs>
  <Slides>13</Slides>
  <Notes>0</Notes>
  <HiddenSlides>2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20" baseType="lpstr">
      <vt:lpstr>Arial</vt:lpstr>
      <vt:lpstr>Avenir Book</vt:lpstr>
      <vt:lpstr>Avenir Heavy</vt:lpstr>
      <vt:lpstr>Courier New</vt:lpstr>
      <vt:lpstr>Helvetica</vt:lpstr>
      <vt:lpstr>Wingdings</vt:lpstr>
      <vt:lpstr>Jacquenetta template</vt:lpstr>
      <vt:lpstr>PowerPoint-Präsentation</vt:lpstr>
      <vt:lpstr>PowerPoint-Präsentation</vt:lpstr>
      <vt:lpstr>Motivation</vt:lpstr>
      <vt:lpstr>Where things go</vt:lpstr>
      <vt:lpstr>Why you should care</vt:lpstr>
      <vt:lpstr>Why you should care</vt:lpstr>
      <vt:lpstr>Guidelines</vt:lpstr>
      <vt:lpstr>Organizing files</vt:lpstr>
      <vt:lpstr>Organising file contents</vt:lpstr>
      <vt:lpstr>Retrieval practice</vt:lpstr>
      <vt:lpstr>Discussion</vt:lpstr>
      <vt:lpstr>PowerPoint-Präsentation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Pamela Hathway</cp:lastModifiedBy>
  <cp:revision>37</cp:revision>
  <dcterms:modified xsi:type="dcterms:W3CDTF">2025-07-01T17:06:17Z</dcterms:modified>
</cp:coreProperties>
</file>