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377" r:id="rId2"/>
    <p:sldId id="272" r:id="rId3"/>
    <p:sldId id="394" r:id="rId4"/>
    <p:sldId id="382" r:id="rId5"/>
    <p:sldId id="281" r:id="rId6"/>
    <p:sldId id="296" r:id="rId7"/>
    <p:sldId id="280" r:id="rId8"/>
    <p:sldId id="278" r:id="rId9"/>
    <p:sldId id="356" r:id="rId10"/>
    <p:sldId id="357" r:id="rId11"/>
    <p:sldId id="293" r:id="rId12"/>
    <p:sldId id="359" r:id="rId13"/>
    <p:sldId id="360" r:id="rId14"/>
    <p:sldId id="371" r:id="rId15"/>
    <p:sldId id="373" r:id="rId16"/>
    <p:sldId id="294" r:id="rId17"/>
    <p:sldId id="346" r:id="rId18"/>
    <p:sldId id="297" r:id="rId19"/>
    <p:sldId id="304" r:id="rId20"/>
    <p:sldId id="385" r:id="rId21"/>
    <p:sldId id="386" r:id="rId22"/>
    <p:sldId id="387" r:id="rId23"/>
    <p:sldId id="388" r:id="rId24"/>
    <p:sldId id="390" r:id="rId25"/>
    <p:sldId id="384" r:id="rId26"/>
    <p:sldId id="383" r:id="rId27"/>
    <p:sldId id="392" r:id="rId28"/>
    <p:sldId id="391" r:id="rId29"/>
    <p:sldId id="339" r:id="rId30"/>
    <p:sldId id="368" r:id="rId31"/>
    <p:sldId id="362" r:id="rId32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2D9"/>
    <a:srgbClr val="3A81BA"/>
    <a:srgbClr val="57A7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619"/>
    <p:restoredTop sz="90427" autoAdjust="0"/>
  </p:normalViewPr>
  <p:slideViewPr>
    <p:cSldViewPr snapToGrid="0">
      <p:cViewPr varScale="1">
        <p:scale>
          <a:sx n="104" d="100"/>
          <a:sy n="104" d="100"/>
        </p:scale>
        <p:origin x="208" y="616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just </a:t>
            </a:r>
            <a:r>
              <a:rPr lang="de-DE" dirty="0" err="1"/>
              <a:t>now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and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reach</a:t>
            </a:r>
            <a:r>
              <a:rPr lang="de-DE" dirty="0"/>
              <a:t> </a:t>
            </a:r>
            <a:r>
              <a:rPr lang="de-DE" dirty="0" err="1"/>
              <a:t>limits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quickly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outside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But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</a:t>
            </a:r>
            <a:r>
              <a:rPr lang="de-DE" dirty="0" err="1"/>
              <a:t>place</a:t>
            </a:r>
            <a:r>
              <a:rPr lang="de-DE" dirty="0"/>
              <a:t> on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computer</a:t>
            </a:r>
            <a:r>
              <a:rPr lang="de-DE" dirty="0"/>
              <a:t>,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not matter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.</a:t>
            </a:r>
          </a:p>
          <a:p>
            <a:r>
              <a:rPr lang="de-DE" dirty="0"/>
              <a:t>Like </a:t>
            </a:r>
            <a:r>
              <a:rPr lang="de-DE" dirty="0" err="1"/>
              <a:t>core</a:t>
            </a:r>
            <a:r>
              <a:rPr lang="de-DE" dirty="0"/>
              <a:t> </a:t>
            </a:r>
            <a:r>
              <a:rPr lang="de-DE" dirty="0" err="1"/>
              <a:t>packages</a:t>
            </a:r>
            <a:endParaRPr lang="de-DE" dirty="0"/>
          </a:p>
          <a:p>
            <a:r>
              <a:rPr lang="de-DE" dirty="0"/>
              <a:t>and </a:t>
            </a:r>
            <a:r>
              <a:rPr lang="de-DE" dirty="0" err="1"/>
              <a:t>installed</a:t>
            </a:r>
            <a:r>
              <a:rPr lang="de-DE" dirty="0"/>
              <a:t> </a:t>
            </a:r>
            <a:r>
              <a:rPr lang="de-DE" dirty="0" err="1"/>
              <a:t>packages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logical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tried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code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treated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accessed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anywhere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I </a:t>
            </a:r>
            <a:r>
              <a:rPr lang="de-DE" dirty="0" err="1"/>
              <a:t>wouldn‘t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problems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errors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I </a:t>
            </a:r>
            <a:r>
              <a:rPr lang="de-DE" dirty="0" err="1"/>
              <a:t>try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my</a:t>
            </a:r>
            <a:r>
              <a:rPr lang="de-DE" dirty="0"/>
              <a:t> code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directories</a:t>
            </a:r>
            <a:r>
              <a:rPr lang="de-DE" dirty="0"/>
              <a:t>. 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0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71857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4DD01-CB8C-EBDC-5A04-55EB623D1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4CEEEFA-C0FA-6066-C3BA-0FAB9A12BB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147D546-F910-1F4C-C53B-D2E31640AC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just </a:t>
            </a:r>
            <a:r>
              <a:rPr lang="de-DE" dirty="0" err="1"/>
              <a:t>now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and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reach</a:t>
            </a:r>
            <a:r>
              <a:rPr lang="de-DE" dirty="0"/>
              <a:t> </a:t>
            </a:r>
            <a:r>
              <a:rPr lang="de-DE" dirty="0" err="1"/>
              <a:t>limits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quickly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outside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But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</a:t>
            </a:r>
            <a:r>
              <a:rPr lang="de-DE" dirty="0" err="1"/>
              <a:t>place</a:t>
            </a:r>
            <a:r>
              <a:rPr lang="de-DE" dirty="0"/>
              <a:t> on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computer</a:t>
            </a:r>
            <a:r>
              <a:rPr lang="de-DE" dirty="0"/>
              <a:t>,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not matter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.</a:t>
            </a:r>
          </a:p>
          <a:p>
            <a:r>
              <a:rPr lang="de-DE" dirty="0"/>
              <a:t>Like </a:t>
            </a:r>
            <a:r>
              <a:rPr lang="de-DE" dirty="0" err="1"/>
              <a:t>core</a:t>
            </a:r>
            <a:r>
              <a:rPr lang="de-DE" dirty="0"/>
              <a:t> </a:t>
            </a:r>
            <a:r>
              <a:rPr lang="de-DE" dirty="0" err="1"/>
              <a:t>packages</a:t>
            </a:r>
            <a:endParaRPr lang="de-DE" dirty="0"/>
          </a:p>
          <a:p>
            <a:r>
              <a:rPr lang="de-DE" dirty="0"/>
              <a:t>and </a:t>
            </a:r>
            <a:r>
              <a:rPr lang="de-DE" dirty="0" err="1"/>
              <a:t>installed</a:t>
            </a:r>
            <a:r>
              <a:rPr lang="de-DE" dirty="0"/>
              <a:t> </a:t>
            </a:r>
            <a:r>
              <a:rPr lang="de-DE" dirty="0" err="1"/>
              <a:t>packages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logical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tried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code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treated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accessed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anywhere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I </a:t>
            </a:r>
            <a:r>
              <a:rPr lang="de-DE" dirty="0" err="1"/>
              <a:t>wouldn‘t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problems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errors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I </a:t>
            </a:r>
            <a:r>
              <a:rPr lang="de-DE" dirty="0" err="1"/>
              <a:t>try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my</a:t>
            </a:r>
            <a:r>
              <a:rPr lang="de-DE" dirty="0"/>
              <a:t> code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directories</a:t>
            </a:r>
            <a:r>
              <a:rPr lang="de-DE" dirty="0"/>
              <a:t>. 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973853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F27E7-3E4E-0C47-3251-09C433F37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80FAC31-BD17-FB9B-4FE8-1955ADE8F8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8558D71-DCB6-012E-3383-B9063B0510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just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Jenni.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and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reach</a:t>
            </a:r>
            <a:r>
              <a:rPr lang="de-DE" dirty="0"/>
              <a:t> </a:t>
            </a:r>
            <a:r>
              <a:rPr lang="de-DE" dirty="0" err="1"/>
              <a:t>limits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quickly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outside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But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</a:t>
            </a:r>
            <a:r>
              <a:rPr lang="de-DE" dirty="0" err="1"/>
              <a:t>place</a:t>
            </a:r>
            <a:r>
              <a:rPr lang="de-DE" dirty="0"/>
              <a:t> on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computer</a:t>
            </a:r>
            <a:r>
              <a:rPr lang="de-DE" dirty="0"/>
              <a:t>,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not matter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.</a:t>
            </a:r>
          </a:p>
          <a:p>
            <a:r>
              <a:rPr lang="de-DE" dirty="0"/>
              <a:t>Like </a:t>
            </a:r>
            <a:r>
              <a:rPr lang="de-DE" dirty="0" err="1"/>
              <a:t>core</a:t>
            </a:r>
            <a:r>
              <a:rPr lang="de-DE" dirty="0"/>
              <a:t> </a:t>
            </a:r>
            <a:r>
              <a:rPr lang="de-DE" dirty="0" err="1"/>
              <a:t>packages</a:t>
            </a:r>
            <a:endParaRPr lang="de-DE" dirty="0"/>
          </a:p>
          <a:p>
            <a:r>
              <a:rPr lang="de-DE" dirty="0"/>
              <a:t>and </a:t>
            </a:r>
            <a:r>
              <a:rPr lang="de-DE" dirty="0" err="1"/>
              <a:t>installed</a:t>
            </a:r>
            <a:r>
              <a:rPr lang="de-DE" dirty="0"/>
              <a:t> </a:t>
            </a:r>
            <a:r>
              <a:rPr lang="de-DE" dirty="0" err="1"/>
              <a:t>packages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logical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tried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code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treated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accessed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anywhere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I </a:t>
            </a:r>
            <a:r>
              <a:rPr lang="de-DE" dirty="0" err="1"/>
              <a:t>wouldn‘t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problems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errors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I </a:t>
            </a:r>
            <a:r>
              <a:rPr lang="de-DE" dirty="0" err="1"/>
              <a:t>try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my</a:t>
            </a:r>
            <a:r>
              <a:rPr lang="de-DE" dirty="0"/>
              <a:t> code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directories</a:t>
            </a:r>
            <a:r>
              <a:rPr lang="de-DE" dirty="0"/>
              <a:t>. 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671496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815837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Shape 44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5" name="Shape 44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rPr lang="en-US" dirty="0"/>
              <a:t>A bit like buying a desk or wardrobe at Ikea vs a more high end furniture shop.</a:t>
            </a:r>
          </a:p>
          <a:p>
            <a:pPr>
              <a:defRPr sz="1100"/>
            </a:pPr>
            <a:endParaRPr lang="en-US" dirty="0"/>
          </a:p>
          <a:p>
            <a:pPr>
              <a:defRPr sz="1100"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So I </a:t>
            </a:r>
            <a:r>
              <a:rPr lang="de-DE" dirty="0" err="1"/>
              <a:t>told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not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change</a:t>
            </a:r>
            <a:r>
              <a:rPr lang="de-DE" dirty="0"/>
              <a:t> </a:t>
            </a:r>
            <a:r>
              <a:rPr lang="de-DE" dirty="0" err="1"/>
              <a:t>anything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workflow</a:t>
            </a:r>
            <a:r>
              <a:rPr lang="de-DE" dirty="0"/>
              <a:t>, but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believe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? I </a:t>
            </a:r>
            <a:r>
              <a:rPr lang="de-DE" dirty="0" err="1"/>
              <a:t>mean</a:t>
            </a:r>
            <a:r>
              <a:rPr lang="de-DE" dirty="0"/>
              <a:t> I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understand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don't</a:t>
            </a:r>
            <a:r>
              <a:rPr lang="de-DE" dirty="0"/>
              <a:t> :).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Indeed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none</a:t>
            </a:r>
            <a:r>
              <a:rPr lang="de-DE" dirty="0"/>
              <a:t>,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caveat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cannot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functions</a:t>
            </a:r>
            <a:r>
              <a:rPr lang="de-DE" dirty="0"/>
              <a:t> and code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notebooks</a:t>
            </a:r>
            <a:r>
              <a:rPr lang="de-DE" dirty="0"/>
              <a:t> and I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advise</a:t>
            </a:r>
            <a:r>
              <a:rPr lang="de-DE" dirty="0"/>
              <a:t> </a:t>
            </a:r>
            <a:r>
              <a:rPr lang="de-DE" dirty="0" err="1"/>
              <a:t>against</a:t>
            </a:r>
            <a:r>
              <a:rPr lang="de-DE" dirty="0"/>
              <a:t> it.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writing</a:t>
            </a:r>
            <a:r>
              <a:rPr lang="de-DE" dirty="0"/>
              <a:t> code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complicated</a:t>
            </a:r>
            <a:r>
              <a:rPr lang="de-DE" dirty="0"/>
              <a:t> </a:t>
            </a:r>
            <a:r>
              <a:rPr lang="de-DE" dirty="0" err="1"/>
              <a:t>enough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files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may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well</a:t>
            </a:r>
            <a:r>
              <a:rPr lang="de-DE" dirty="0"/>
              <a:t> switch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modules</a:t>
            </a:r>
            <a:r>
              <a:rPr lang="de-DE" dirty="0"/>
              <a:t>. </a:t>
            </a:r>
            <a:r>
              <a:rPr lang="de-DE" dirty="0" err="1"/>
              <a:t>Please</a:t>
            </a:r>
            <a:r>
              <a:rPr lang="de-DE" dirty="0"/>
              <a:t> </a:t>
            </a:r>
            <a:r>
              <a:rPr lang="de-DE" dirty="0" err="1"/>
              <a:t>contact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anyone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faculty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know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an IDE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another</a:t>
            </a:r>
            <a:r>
              <a:rPr lang="de-DE" dirty="0"/>
              <a:t> </a:t>
            </a:r>
            <a:r>
              <a:rPr lang="de-DE" dirty="0" err="1"/>
              <a:t>setup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37038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 </a:t>
            </a:r>
            <a:r>
              <a:rPr lang="de-DE" dirty="0" err="1"/>
              <a:t>don't</a:t>
            </a:r>
            <a:r>
              <a:rPr lang="de-DE" dirty="0"/>
              <a:t> just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believe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,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experience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nothing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. So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do a </a:t>
            </a:r>
            <a:r>
              <a:rPr lang="de-DE" dirty="0" err="1"/>
              <a:t>very</a:t>
            </a:r>
            <a:r>
              <a:rPr lang="de-DE" dirty="0"/>
              <a:t> quick </a:t>
            </a:r>
            <a:r>
              <a:rPr lang="de-DE" dirty="0" err="1"/>
              <a:t>exercise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play</a:t>
            </a:r>
            <a:r>
              <a:rPr lang="de-DE" dirty="0"/>
              <a:t> </a:t>
            </a:r>
            <a:r>
              <a:rPr lang="de-DE" dirty="0" err="1"/>
              <a:t>around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brewing</a:t>
            </a:r>
            <a:r>
              <a:rPr lang="de-DE" dirty="0"/>
              <a:t>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just </a:t>
            </a:r>
            <a:r>
              <a:rPr lang="de-DE" dirty="0" err="1"/>
              <a:t>installed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details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Exercise</a:t>
            </a:r>
            <a:r>
              <a:rPr lang="de-DE" dirty="0"/>
              <a:t> 3</a:t>
            </a:r>
          </a:p>
          <a:p>
            <a:endParaRPr lang="de-DE" dirty="0"/>
          </a:p>
          <a:p>
            <a:r>
              <a:rPr lang="de-DE" dirty="0" err="1"/>
              <a:t>Let's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look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brew_potions</a:t>
            </a:r>
            <a:r>
              <a:rPr lang="de-DE" dirty="0"/>
              <a:t>,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 and </a:t>
            </a:r>
            <a:r>
              <a:rPr lang="de-DE" dirty="0" err="1"/>
              <a:t>you</a:t>
            </a:r>
            <a:r>
              <a:rPr lang="de-DE" dirty="0"/>
              <a:t> ran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before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also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python_expert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write</a:t>
            </a:r>
            <a:r>
              <a:rPr lang="de-DE" dirty="0"/>
              <a:t>. </a:t>
            </a:r>
          </a:p>
          <a:p>
            <a:r>
              <a:rPr lang="de-DE" dirty="0"/>
              <a:t>Spoiler alert,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similar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 == </a:t>
            </a:r>
            <a:r>
              <a:rPr lang="de-DE" dirty="0" err="1"/>
              <a:t>main</a:t>
            </a:r>
            <a:r>
              <a:rPr lang="de-DE" dirty="0"/>
              <a:t> block,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and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an extra </a:t>
            </a:r>
            <a:r>
              <a:rPr lang="de-DE" dirty="0" err="1"/>
              <a:t>line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checked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Professor </a:t>
            </a:r>
            <a:r>
              <a:rPr lang="de-DE" dirty="0" err="1"/>
              <a:t>Snoope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let's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ahead</a:t>
            </a:r>
            <a:r>
              <a:rPr lang="de-DE" dirty="0"/>
              <a:t> an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inspection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Remember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main</a:t>
            </a:r>
            <a:r>
              <a:rPr lang="de-DE" dirty="0"/>
              <a:t> </a:t>
            </a:r>
            <a:r>
              <a:rPr lang="de-DE" dirty="0" err="1"/>
              <a:t>purpose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exercise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write</a:t>
            </a:r>
            <a:r>
              <a:rPr lang="de-DE" dirty="0"/>
              <a:t> code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do </a:t>
            </a:r>
            <a:r>
              <a:rPr lang="de-DE" dirty="0" err="1"/>
              <a:t>always</a:t>
            </a:r>
            <a:r>
              <a:rPr lang="de-DE" dirty="0"/>
              <a:t>.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not </a:t>
            </a:r>
            <a:r>
              <a:rPr lang="de-DE" dirty="0" err="1"/>
              <a:t>supposed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understand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code, </a:t>
            </a:r>
            <a:r>
              <a:rPr lang="de-DE" dirty="0" err="1"/>
              <a:t>don't</a:t>
            </a:r>
            <a:r>
              <a:rPr lang="de-DE" dirty="0"/>
              <a:t> </a:t>
            </a:r>
            <a:r>
              <a:rPr lang="de-DE" dirty="0" err="1"/>
              <a:t>think</a:t>
            </a:r>
            <a:r>
              <a:rPr lang="de-DE" dirty="0"/>
              <a:t> </a:t>
            </a:r>
            <a:r>
              <a:rPr lang="de-DE" dirty="0" err="1"/>
              <a:t>too</a:t>
            </a:r>
            <a:r>
              <a:rPr lang="de-DE" dirty="0"/>
              <a:t> </a:t>
            </a:r>
            <a:r>
              <a:rPr lang="de-DE" dirty="0" err="1"/>
              <a:t>much</a:t>
            </a:r>
            <a:r>
              <a:rPr lang="de-DE" dirty="0"/>
              <a:t>, just </a:t>
            </a:r>
            <a:r>
              <a:rPr lang="de-DE" dirty="0" err="1"/>
              <a:t>write</a:t>
            </a:r>
            <a:r>
              <a:rPr lang="de-DE" dirty="0"/>
              <a:t> a </a:t>
            </a:r>
            <a:r>
              <a:rPr lang="de-DE" dirty="0" err="1"/>
              <a:t>few</a:t>
            </a:r>
            <a:r>
              <a:rPr lang="de-DE" dirty="0"/>
              <a:t> </a:t>
            </a:r>
            <a:r>
              <a:rPr lang="de-DE" dirty="0" err="1"/>
              <a:t>lines</a:t>
            </a:r>
            <a:r>
              <a:rPr lang="de-DE" dirty="0"/>
              <a:t> and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complete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exercise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018886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Go </a:t>
            </a:r>
            <a:r>
              <a:rPr lang="de-DE" dirty="0" err="1"/>
              <a:t>over</a:t>
            </a:r>
            <a:r>
              <a:rPr lang="de-DE" dirty="0"/>
              <a:t> a pull </a:t>
            </a:r>
            <a:r>
              <a:rPr lang="de-DE" dirty="0" err="1"/>
              <a:t>request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did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?</a:t>
            </a:r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working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an </a:t>
            </a:r>
            <a:r>
              <a:rPr lang="de-DE" dirty="0" err="1"/>
              <a:t>editable</a:t>
            </a:r>
            <a:r>
              <a:rPr lang="de-DE" dirty="0"/>
              <a:t> </a:t>
            </a:r>
            <a:r>
              <a:rPr lang="de-DE" dirty="0" err="1"/>
              <a:t>installation</a:t>
            </a:r>
            <a:r>
              <a:rPr lang="de-DE" dirty="0"/>
              <a:t> – </a:t>
            </a:r>
            <a:r>
              <a:rPr lang="de-DE" dirty="0" err="1"/>
              <a:t>did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feel</a:t>
            </a:r>
            <a:r>
              <a:rPr lang="de-DE" dirty="0"/>
              <a:t> </a:t>
            </a:r>
            <a:r>
              <a:rPr lang="de-DE" dirty="0" err="1"/>
              <a:t>anything</a:t>
            </a:r>
            <a:r>
              <a:rPr lang="de-DE" dirty="0"/>
              <a:t> different?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48552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, </a:t>
            </a:r>
            <a:r>
              <a:rPr lang="de-DE" dirty="0" err="1"/>
              <a:t>since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cannot</a:t>
            </a:r>
            <a:r>
              <a:rPr lang="de-DE" dirty="0"/>
              <a:t> just </a:t>
            </a:r>
            <a:r>
              <a:rPr lang="de-DE" dirty="0" err="1"/>
              <a:t>install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code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pip</a:t>
            </a:r>
            <a:r>
              <a:rPr lang="de-DE" dirty="0"/>
              <a:t>,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needs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certain</a:t>
            </a:r>
            <a:r>
              <a:rPr lang="de-DE" dirty="0"/>
              <a:t> </a:t>
            </a:r>
            <a:r>
              <a:rPr lang="de-DE" dirty="0" err="1"/>
              <a:t>format</a:t>
            </a:r>
            <a:r>
              <a:rPr lang="de-DE" dirty="0"/>
              <a:t>.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will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in a </a:t>
            </a:r>
            <a:r>
              <a:rPr lang="de-DE" dirty="0" err="1"/>
              <a:t>minute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438149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41825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82359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27210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6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9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9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4" r:id="rId4"/>
    <p:sldLayoutId id="2147483656" r:id="rId5"/>
    <p:sldLayoutId id="2147483657" r:id="rId6"/>
    <p:sldLayoutId id="2147483658" r:id="rId7"/>
    <p:sldLayoutId id="2147483660" r:id="rId8"/>
    <p:sldLayoutId id="2147483662" r:id="rId9"/>
    <p:sldLayoutId id="2147483663" r:id="rId10"/>
    <p:sldLayoutId id="2147483664" r:id="rId11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ADA157C-ECD8-83FD-784D-6094ABD98B6E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1961597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t>Outline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A98A3B9-4174-75C0-7982-3DC1F61C5B86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lvl="0" indent="-342900" hangingPunct="1">
              <a:buFont typeface="+mj-lt"/>
              <a:buAutoNum type="arabicPeriod"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sym typeface="Avenir Heavy"/>
              </a:rPr>
              <a:t>Accessibility</a:t>
            </a:r>
          </a:p>
          <a:p>
            <a:pPr marL="457188" lvl="1" indent="0" hangingPunct="1">
              <a:buNone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readable, understandable and usable</a:t>
            </a:r>
            <a:endParaRPr lang="en-US" dirty="0">
              <a:solidFill>
                <a:srgbClr val="57A7B5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</p:txBody>
      </p:sp>
      <p:sp>
        <p:nvSpPr>
          <p:cNvPr id="12" name="Pfeil nach rechts 11">
            <a:extLst>
              <a:ext uri="{FF2B5EF4-FFF2-40B4-BE49-F238E27FC236}">
                <a16:creationId xmlns:a16="http://schemas.microsoft.com/office/drawing/2014/main" id="{7A452233-1D9A-C9F3-DC53-89644A635291}"/>
              </a:ext>
            </a:extLst>
          </p:cNvPr>
          <p:cNvSpPr/>
          <p:nvPr/>
        </p:nvSpPr>
        <p:spPr>
          <a:xfrm rot="9576828">
            <a:off x="4285432" y="1201162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ED72D9"/>
          </a:solidFill>
          <a:ln w="25400" cap="flat">
            <a:solidFill>
              <a:srgbClr val="ED72D9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5978349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dirty="0" err="1"/>
              <a:t>packages</a:t>
            </a:r>
            <a:r>
              <a:rPr lang="da-DK" dirty="0"/>
              <a:t> and </a:t>
            </a:r>
            <a:r>
              <a:rPr dirty="0"/>
              <a:t>editable installation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7B583-32EE-73A2-0BB1-CB6A20380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>
            <a:extLst>
              <a:ext uri="{FF2B5EF4-FFF2-40B4-BE49-F238E27FC236}">
                <a16:creationId xmlns:a16="http://schemas.microsoft.com/office/drawing/2014/main" id="{0BAF1072-1778-C110-49A2-6932A3F439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910783" cy="329529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Code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that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we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can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import</a:t>
            </a:r>
            <a:endParaRPr lang="de-DE" dirty="0">
              <a:latin typeface="Avenir Book" panose="02000503020000020003" pitchFamily="2" charset="0"/>
              <a:ea typeface="Avenir Heavy"/>
              <a:cs typeface="Avenir Heavy"/>
              <a:sym typeface="Avenir Heavy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current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directory</a:t>
            </a:r>
            <a:endParaRPr lang="de-DE" dirty="0"/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core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e.g. time, </a:t>
            </a:r>
            <a:r>
              <a:rPr lang="de-DE" dirty="0" err="1"/>
              <a:t>math</a:t>
            </a:r>
            <a:r>
              <a:rPr lang="de-DE" dirty="0"/>
              <a:t>, </a:t>
            </a:r>
            <a:r>
              <a:rPr lang="de-DE" dirty="0" err="1"/>
              <a:t>os</a:t>
            </a:r>
            <a:r>
              <a:rPr lang="de-DE" dirty="0"/>
              <a:t>, …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installed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e.g. </a:t>
            </a:r>
            <a:r>
              <a:rPr lang="de-DE" dirty="0" err="1"/>
              <a:t>numpy</a:t>
            </a:r>
            <a:r>
              <a:rPr lang="de-DE" dirty="0"/>
              <a:t>, </a:t>
            </a:r>
            <a:r>
              <a:rPr lang="de-DE" dirty="0" err="1"/>
              <a:t>scipy</a:t>
            </a:r>
            <a:r>
              <a:rPr lang="de-DE" dirty="0"/>
              <a:t>, … </a:t>
            </a:r>
            <a:r>
              <a:rPr lang="de-DE" dirty="0" err="1"/>
              <a:t>installed</a:t>
            </a:r>
            <a:r>
              <a:rPr lang="de-DE" dirty="0"/>
              <a:t> via </a:t>
            </a:r>
            <a:r>
              <a:rPr lang="de-DE" dirty="0" err="1"/>
              <a:t>pip</a:t>
            </a:r>
            <a:r>
              <a:rPr lang="de-DE" dirty="0"/>
              <a:t> / </a:t>
            </a:r>
            <a:r>
              <a:rPr lang="de-DE" dirty="0" err="1"/>
              <a:t>conda</a:t>
            </a:r>
            <a:r>
              <a:rPr lang="de-DE" dirty="0"/>
              <a:t> / …</a:t>
            </a:r>
            <a:br>
              <a:rPr lang="de-DE" dirty="0"/>
            </a:br>
            <a:r>
              <a:rPr lang="de-DE" dirty="0"/>
              <a:t>		</a:t>
            </a:r>
            <a:r>
              <a:rPr lang="de-DE" sz="1300" b="1" dirty="0" err="1"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sz="1300" b="1" dirty="0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sz="1300" b="1" dirty="0" err="1">
                <a:latin typeface="Courier"/>
                <a:ea typeface="Courier"/>
                <a:cs typeface="Courier"/>
                <a:sym typeface="Courier"/>
              </a:rPr>
              <a:t>install</a:t>
            </a:r>
            <a:r>
              <a:rPr lang="de-DE" sz="1300" b="1" dirty="0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sz="1300" b="1" dirty="0" err="1">
                <a:latin typeface="Courier"/>
                <a:ea typeface="Courier"/>
                <a:cs typeface="Courier"/>
                <a:sym typeface="Courier"/>
              </a:rPr>
              <a:t>numpy</a:t>
            </a:r>
            <a:br>
              <a:rPr lang="de-DE" dirty="0"/>
            </a:b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VCS like </a:t>
            </a:r>
            <a:r>
              <a:rPr lang="de-DE" dirty="0" err="1"/>
              <a:t>git</a:t>
            </a:r>
            <a:br>
              <a:rPr lang="de-DE" dirty="0"/>
            </a:br>
            <a:r>
              <a:rPr lang="de-DE" dirty="0"/>
              <a:t>		</a:t>
            </a:r>
            <a:r>
              <a:rPr lang="de-DE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pip</a:t>
            </a:r>
            <a:r>
              <a:rPr lang="de-DE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install</a:t>
            </a:r>
            <a:r>
              <a:rPr lang="de-DE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git+https</a:t>
            </a:r>
            <a:r>
              <a:rPr lang="de-DE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://</a:t>
            </a:r>
            <a:r>
              <a:rPr lang="de-DE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github.com</a:t>
            </a:r>
            <a:r>
              <a:rPr lang="de-DE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/&lt;</a:t>
            </a:r>
            <a:r>
              <a:rPr lang="de-DE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user</a:t>
            </a:r>
            <a:r>
              <a:rPr lang="de-DE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&gt;/&lt;</a:t>
            </a:r>
            <a:r>
              <a:rPr lang="de-DE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package</a:t>
            </a:r>
            <a:r>
              <a:rPr lang="de-DE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-name&gt;.</a:t>
            </a:r>
            <a:r>
              <a:rPr lang="de-DE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git</a:t>
            </a:r>
            <a:br>
              <a:rPr lang="de-DE" dirty="0"/>
            </a:br>
            <a:r>
              <a:rPr lang="de-DE" dirty="0"/>
              <a:t>	(</a:t>
            </a:r>
            <a:r>
              <a:rPr lang="de-DE" dirty="0" err="1"/>
              <a:t>saved</a:t>
            </a:r>
            <a:r>
              <a:rPr lang="de-DE" dirty="0"/>
              <a:t> in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sz="1400" dirty="0"/>
              <a:t>e.g. /</a:t>
            </a:r>
            <a:r>
              <a:rPr lang="de-DE" sz="1400" dirty="0" err="1"/>
              <a:t>usr</a:t>
            </a:r>
            <a:r>
              <a:rPr lang="de-DE" sz="1400" dirty="0"/>
              <a:t>/lib64/python3.11/site-</a:t>
            </a:r>
            <a:r>
              <a:rPr lang="de-DE" sz="1400" dirty="0" err="1"/>
              <a:t>packages</a:t>
            </a:r>
            <a:r>
              <a:rPr lang="de-DE" sz="1400" dirty="0"/>
              <a:t>/</a:t>
            </a:r>
            <a:br>
              <a:rPr lang="de-DE" dirty="0"/>
            </a:br>
            <a:r>
              <a:rPr lang="de-DE" dirty="0"/>
              <a:t>	on </a:t>
            </a:r>
            <a:r>
              <a:rPr lang="de-DE" dirty="0" err="1"/>
              <a:t>Pythonpath</a:t>
            </a:r>
            <a:r>
              <a:rPr lang="de-DE" dirty="0"/>
              <a:t> =&gt; Python </a:t>
            </a:r>
            <a:r>
              <a:rPr lang="de-DE" dirty="0" err="1"/>
              <a:t>can</a:t>
            </a:r>
            <a:r>
              <a:rPr lang="de-DE" dirty="0"/>
              <a:t> find </a:t>
            </a:r>
            <a:r>
              <a:rPr lang="de-DE" dirty="0" err="1"/>
              <a:t>it</a:t>
            </a:r>
            <a:r>
              <a:rPr lang="de-DE" dirty="0"/>
              <a:t>)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endParaRPr lang="de-DE" dirty="0"/>
          </a:p>
          <a:p>
            <a:pPr marL="126997" indent="0">
              <a:buNone/>
            </a:pPr>
            <a:endParaRPr lang="de-DE" b="1" dirty="0">
              <a:solidFill>
                <a:srgbClr val="FFC000"/>
              </a:solidFill>
            </a:endParaRPr>
          </a:p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>
            <a:extLst>
              <a:ext uri="{FF2B5EF4-FFF2-40B4-BE49-F238E27FC236}">
                <a16:creationId xmlns:a16="http://schemas.microsoft.com/office/drawing/2014/main" id="{83839F2E-BA27-BBBF-4A15-4E43879467A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454" name="Title 4">
            <a:extLst>
              <a:ext uri="{FF2B5EF4-FFF2-40B4-BE49-F238E27FC236}">
                <a16:creationId xmlns:a16="http://schemas.microsoft.com/office/drawing/2014/main" id="{D87DBA47-9E9B-2E93-DBC7-07D3103AEE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4041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Importable code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087036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778E3-3FAB-54CF-6F20-B21029A07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Slide Number Placeholder 3">
            <a:extLst>
              <a:ext uri="{FF2B5EF4-FFF2-40B4-BE49-F238E27FC236}">
                <a16:creationId xmlns:a16="http://schemas.microsoft.com/office/drawing/2014/main" id="{74D5B657-365C-16E1-4AB6-F324C2125B3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454" name="Title 4">
            <a:extLst>
              <a:ext uri="{FF2B5EF4-FFF2-40B4-BE49-F238E27FC236}">
                <a16:creationId xmlns:a16="http://schemas.microsoft.com/office/drawing/2014/main" id="{AACA3201-5692-2B0A-508A-E6C247AC80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4041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Editable install</a:t>
            </a:r>
            <a:endParaRPr dirty="0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BF1DEB4A-EFFF-C642-D1EB-D7E4AB56E71B}"/>
              </a:ext>
            </a:extLst>
          </p:cNvPr>
          <p:cNvSpPr txBox="1">
            <a:spLocks/>
          </p:cNvSpPr>
          <p:nvPr/>
        </p:nvSpPr>
        <p:spPr>
          <a:xfrm>
            <a:off x="869150" y="846000"/>
            <a:ext cx="7405697" cy="3825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301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▪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301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□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301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□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301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□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301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○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402326" indent="-334255" defTabSz="859536" hangingPunct="1">
              <a:spcBef>
                <a:spcPts val="500"/>
              </a:spcBef>
              <a:buSzPts val="1800"/>
              <a:defRPr sz="1879"/>
            </a:pPr>
            <a:r>
              <a:rPr lang="de-DE" sz="1879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Code </a:t>
            </a:r>
            <a:r>
              <a:rPr lang="de-DE" sz="1879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that</a:t>
            </a:r>
            <a:r>
              <a:rPr lang="de-DE" sz="1879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we</a:t>
            </a:r>
            <a:r>
              <a:rPr lang="de-DE" sz="1879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can</a:t>
            </a:r>
            <a:r>
              <a:rPr lang="de-DE" sz="1879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import</a:t>
            </a:r>
            <a:endParaRPr lang="de-DE" sz="1879" dirty="0">
              <a:latin typeface="Avenir Book" panose="02000503020000020003" pitchFamily="2" charset="0"/>
              <a:ea typeface="Avenir Heavy"/>
              <a:cs typeface="Avenir Heavy"/>
              <a:sym typeface="Avenir Heavy"/>
            </a:endParaRPr>
          </a:p>
          <a:p>
            <a:pPr marL="859514" lvl="1" indent="-334255" defTabSz="859536" hangingPunct="1">
              <a:spcBef>
                <a:spcPts val="500"/>
              </a:spcBef>
              <a:buSzPts val="1800"/>
              <a:defRPr sz="1879"/>
            </a:pP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current</a:t>
            </a:r>
            <a:r>
              <a:rPr lang="de-DE" sz="1879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directory</a:t>
            </a:r>
            <a:endParaRPr lang="de-DE" sz="1879" dirty="0"/>
          </a:p>
          <a:p>
            <a:pPr marL="859514" lvl="1" indent="-334255" defTabSz="859536" hangingPunct="1">
              <a:spcBef>
                <a:spcPts val="500"/>
              </a:spcBef>
              <a:buSzPts val="1800"/>
              <a:defRPr sz="1879"/>
            </a:pP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core</a:t>
            </a:r>
            <a:r>
              <a:rPr lang="de-DE" sz="1879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sz="1879" dirty="0"/>
              <a:t> e.g. time, </a:t>
            </a:r>
            <a:r>
              <a:rPr lang="de-DE" sz="1879" dirty="0" err="1"/>
              <a:t>math</a:t>
            </a:r>
            <a:r>
              <a:rPr lang="de-DE" sz="1879" dirty="0"/>
              <a:t>, </a:t>
            </a:r>
            <a:r>
              <a:rPr lang="de-DE" sz="1879" dirty="0" err="1"/>
              <a:t>os</a:t>
            </a:r>
            <a:r>
              <a:rPr lang="de-DE" sz="1879" dirty="0"/>
              <a:t>, …</a:t>
            </a:r>
          </a:p>
          <a:p>
            <a:pPr marL="859514" lvl="1" indent="-334255" defTabSz="859536" hangingPunct="1">
              <a:spcBef>
                <a:spcPts val="500"/>
              </a:spcBef>
              <a:buSzPts val="1800"/>
              <a:defRPr sz="1879"/>
            </a:pP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installed</a:t>
            </a:r>
            <a:r>
              <a:rPr lang="de-DE" sz="1879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sz="1879" dirty="0"/>
              <a:t> </a:t>
            </a:r>
            <a:br>
              <a:rPr lang="de-DE" sz="1879" dirty="0"/>
            </a:br>
            <a:r>
              <a:rPr lang="de-DE" sz="1879" dirty="0"/>
              <a:t>e.g. </a:t>
            </a:r>
            <a:r>
              <a:rPr lang="de-DE" sz="1879" dirty="0" err="1"/>
              <a:t>numpy</a:t>
            </a:r>
            <a:r>
              <a:rPr lang="de-DE" sz="1879" dirty="0"/>
              <a:t>, </a:t>
            </a:r>
            <a:r>
              <a:rPr lang="de-DE" sz="1879" dirty="0" err="1"/>
              <a:t>scipy</a:t>
            </a:r>
            <a:r>
              <a:rPr lang="de-DE" sz="1879" dirty="0"/>
              <a:t>, … </a:t>
            </a:r>
            <a:r>
              <a:rPr lang="de-DE" sz="1879" dirty="0" err="1"/>
              <a:t>installed</a:t>
            </a:r>
            <a:r>
              <a:rPr lang="de-DE" sz="1879" dirty="0"/>
              <a:t> via </a:t>
            </a:r>
            <a:r>
              <a:rPr lang="de-DE" sz="1879" dirty="0" err="1"/>
              <a:t>pip</a:t>
            </a:r>
            <a:r>
              <a:rPr lang="de-DE" sz="1879" dirty="0"/>
              <a:t> / </a:t>
            </a:r>
            <a:r>
              <a:rPr lang="de-DE" sz="1879" dirty="0" err="1"/>
              <a:t>conda</a:t>
            </a:r>
            <a:r>
              <a:rPr lang="de-DE" sz="1879" dirty="0"/>
              <a:t> / …</a:t>
            </a:r>
            <a:br>
              <a:rPr lang="de-DE" sz="1879" dirty="0"/>
            </a:br>
            <a:r>
              <a:rPr lang="de-DE" sz="1879" dirty="0"/>
              <a:t>(</a:t>
            </a:r>
            <a:r>
              <a:rPr lang="de-DE" sz="1879" dirty="0" err="1"/>
              <a:t>saved</a:t>
            </a:r>
            <a:r>
              <a:rPr lang="de-DE" sz="1879" dirty="0"/>
              <a:t> in </a:t>
            </a:r>
            <a:r>
              <a:rPr lang="de-DE" sz="1879" dirty="0" err="1"/>
              <a:t>system</a:t>
            </a:r>
            <a:r>
              <a:rPr lang="de-DE" sz="1879" dirty="0"/>
              <a:t> </a:t>
            </a:r>
            <a:r>
              <a:rPr lang="de-DE" sz="1879" dirty="0" err="1"/>
              <a:t>location</a:t>
            </a:r>
            <a:r>
              <a:rPr lang="de-DE" sz="1879" dirty="0"/>
              <a:t> </a:t>
            </a:r>
            <a:r>
              <a:rPr lang="de-DE" sz="1400" dirty="0"/>
              <a:t>e.g. /</a:t>
            </a:r>
            <a:r>
              <a:rPr lang="de-DE" sz="1400" dirty="0" err="1"/>
              <a:t>usr</a:t>
            </a:r>
            <a:r>
              <a:rPr lang="de-DE" sz="1400" dirty="0"/>
              <a:t>/lib64/python3.11/site-</a:t>
            </a:r>
            <a:r>
              <a:rPr lang="de-DE" sz="1400" dirty="0" err="1"/>
              <a:t>packages</a:t>
            </a:r>
            <a:r>
              <a:rPr lang="de-DE" sz="1400" dirty="0"/>
              <a:t>/</a:t>
            </a:r>
            <a:br>
              <a:rPr lang="de-DE" sz="1879" dirty="0"/>
            </a:br>
            <a:r>
              <a:rPr lang="de-DE" sz="1879" dirty="0"/>
              <a:t>on </a:t>
            </a:r>
            <a:r>
              <a:rPr lang="de-DE" sz="1879" dirty="0" err="1"/>
              <a:t>Pythonpath</a:t>
            </a:r>
            <a:r>
              <a:rPr lang="de-DE" sz="1879" dirty="0"/>
              <a:t> =&gt; Python </a:t>
            </a:r>
            <a:r>
              <a:rPr lang="de-DE" sz="1879" dirty="0" err="1"/>
              <a:t>can</a:t>
            </a:r>
            <a:r>
              <a:rPr lang="de-DE" sz="1879" dirty="0"/>
              <a:t> find </a:t>
            </a:r>
            <a:r>
              <a:rPr lang="de-DE" sz="1879" dirty="0" err="1"/>
              <a:t>it</a:t>
            </a:r>
            <a:r>
              <a:rPr lang="de-DE" sz="1879" dirty="0"/>
              <a:t>)</a:t>
            </a:r>
          </a:p>
          <a:p>
            <a:pPr marL="859514" lvl="1" indent="-334255" defTabSz="859536" hangingPunct="1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endParaRPr lang="de-DE" sz="1879" dirty="0"/>
          </a:p>
          <a:p>
            <a:pPr marL="859514" lvl="1" indent="-334255" defTabSz="859536" hangingPunct="1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r>
              <a:rPr lang="de-DE" sz="1879" b="1" dirty="0" err="1">
                <a:solidFill>
                  <a:srgbClr val="0070C0"/>
                </a:solidFill>
              </a:rPr>
              <a:t>editable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installation</a:t>
            </a:r>
            <a:r>
              <a:rPr lang="de-DE" sz="1879" b="1" dirty="0">
                <a:solidFill>
                  <a:srgbClr val="0070C0"/>
                </a:solidFill>
              </a:rPr>
              <a:t> = </a:t>
            </a:r>
            <a:r>
              <a:rPr lang="de-DE" sz="1879" b="1" dirty="0" err="1">
                <a:solidFill>
                  <a:srgbClr val="0070C0"/>
                </a:solidFill>
              </a:rPr>
              <a:t>our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project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is</a:t>
            </a:r>
            <a:r>
              <a:rPr lang="de-DE" sz="1879" b="1" dirty="0">
                <a:solidFill>
                  <a:srgbClr val="0070C0"/>
                </a:solidFill>
              </a:rPr>
              <a:t> in </a:t>
            </a:r>
            <a:r>
              <a:rPr lang="de-DE" sz="1879" b="1" dirty="0" err="1">
                <a:solidFill>
                  <a:srgbClr val="0070C0"/>
                </a:solidFill>
              </a:rPr>
              <a:t>the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current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directory</a:t>
            </a:r>
            <a:r>
              <a:rPr lang="de-DE" sz="1879" b="1" dirty="0">
                <a:solidFill>
                  <a:srgbClr val="0070C0"/>
                </a:solidFill>
              </a:rPr>
              <a:t>, but </a:t>
            </a:r>
            <a:r>
              <a:rPr lang="de-DE" sz="1879" b="1" dirty="0" err="1">
                <a:solidFill>
                  <a:srgbClr val="0070C0"/>
                </a:solidFill>
              </a:rPr>
              <a:t>we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install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it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as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we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would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any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other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package</a:t>
            </a:r>
            <a:endParaRPr lang="de-DE" b="1" dirty="0">
              <a:solidFill>
                <a:srgbClr val="0070C0"/>
              </a:solidFill>
            </a:endParaRPr>
          </a:p>
          <a:p>
            <a:pPr marL="0" indent="0" hangingPunct="1">
              <a:buClrTx/>
              <a:buSzTx/>
              <a:buFontTx/>
              <a:buNone/>
            </a:pPr>
            <a:endParaRPr lang="de-DE" dirty="0"/>
          </a:p>
        </p:txBody>
      </p:sp>
      <p:sp>
        <p:nvSpPr>
          <p:cNvPr id="10" name="Bogen 9">
            <a:extLst>
              <a:ext uri="{FF2B5EF4-FFF2-40B4-BE49-F238E27FC236}">
                <a16:creationId xmlns:a16="http://schemas.microsoft.com/office/drawing/2014/main" id="{5355C6C9-360B-CC1E-6793-31876FDA3F22}"/>
              </a:ext>
            </a:extLst>
          </p:cNvPr>
          <p:cNvSpPr/>
          <p:nvPr/>
        </p:nvSpPr>
        <p:spPr>
          <a:xfrm rot="10800000">
            <a:off x="869147" y="1437505"/>
            <a:ext cx="838465" cy="2187043"/>
          </a:xfrm>
          <a:prstGeom prst="arc">
            <a:avLst>
              <a:gd name="adj1" fmla="val 16192875"/>
              <a:gd name="adj2" fmla="val 5568790"/>
            </a:avLst>
          </a:prstGeom>
          <a:noFill/>
          <a:ln w="25400" cap="flat">
            <a:solidFill>
              <a:srgbClr val="0070C0"/>
            </a:solidFill>
            <a:prstDash val="solid"/>
            <a:round/>
            <a:headEnd type="triangle" w="med" len="med"/>
            <a:tailEnd type="none" w="med" len="med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1" name="Bogen 10">
            <a:extLst>
              <a:ext uri="{FF2B5EF4-FFF2-40B4-BE49-F238E27FC236}">
                <a16:creationId xmlns:a16="http://schemas.microsoft.com/office/drawing/2014/main" id="{510ABD81-107F-A08B-3105-F8294EB5A445}"/>
              </a:ext>
            </a:extLst>
          </p:cNvPr>
          <p:cNvSpPr/>
          <p:nvPr/>
        </p:nvSpPr>
        <p:spPr>
          <a:xfrm rot="10800000">
            <a:off x="1065613" y="2115238"/>
            <a:ext cx="838465" cy="1509308"/>
          </a:xfrm>
          <a:prstGeom prst="arc">
            <a:avLst>
              <a:gd name="adj1" fmla="val 16192875"/>
              <a:gd name="adj2" fmla="val 5162764"/>
            </a:avLst>
          </a:prstGeom>
          <a:noFill/>
          <a:ln w="25400" cap="flat">
            <a:solidFill>
              <a:srgbClr val="0070C0"/>
            </a:solidFill>
            <a:prstDash val="solid"/>
            <a:round/>
            <a:headEnd type="triangle" w="med" len="med"/>
            <a:tailEnd type="none" w="med" len="med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9429121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Text Placeholder 8"/>
          <p:cNvSpPr txBox="1"/>
          <p:nvPr/>
        </p:nvSpPr>
        <p:spPr>
          <a:xfrm>
            <a:off x="710043" y="1165959"/>
            <a:ext cx="7723914" cy="1154666"/>
          </a:xfrm>
          <a:prstGeom prst="rect">
            <a:avLst/>
          </a:prstGeom>
          <a:ln w="28575">
            <a:solidFill>
              <a:srgbClr val="FF4712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 indent="139696">
              <a:spcBef>
                <a:spcPts val="600"/>
              </a:spcBef>
              <a:buClr>
                <a:srgbClr val="000000"/>
              </a:buClr>
              <a:buFont typeface="Helvetica"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Editable installation</a:t>
            </a:r>
            <a:r>
              <a:rPr dirty="0"/>
              <a:t>: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your package with -e  (--editable) option</a:t>
            </a:r>
          </a:p>
          <a:p>
            <a:pPr algn="ctr">
              <a:spcBef>
                <a:spcPts val="600"/>
              </a:spcBef>
              <a:buClr>
                <a:srgbClr val="000000"/>
              </a:buClr>
              <a:buFont typeface="Helvetica"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-e &lt;path-to-package&gt;</a:t>
            </a:r>
          </a:p>
          <a:p>
            <a:pPr algn="ctr" defTabSz="457200">
              <a:defRPr>
                <a:solidFill>
                  <a:srgbClr val="66666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de-DE" dirty="0"/>
              <a:t>(</a:t>
            </a:r>
            <a:r>
              <a:rPr lang="de-DE" b="1" dirty="0">
                <a:latin typeface="Courier"/>
                <a:ea typeface="Courier"/>
                <a:cs typeface="Courier"/>
                <a:sym typeface="Courier"/>
              </a:rPr>
              <a:t>cd &lt;</a:t>
            </a:r>
            <a:r>
              <a:rPr lang="de-DE" b="1" dirty="0" err="1">
                <a:latin typeface="Courier"/>
                <a:ea typeface="Courier"/>
                <a:cs typeface="Courier"/>
                <a:sym typeface="Courier"/>
              </a:rPr>
              <a:t>path-to-package</a:t>
            </a:r>
            <a:r>
              <a:rPr lang="de-DE" b="1" dirty="0">
                <a:latin typeface="Courier"/>
                <a:ea typeface="Courier"/>
                <a:cs typeface="Courier"/>
                <a:sym typeface="Courier"/>
              </a:rPr>
              <a:t>&gt;; </a:t>
            </a:r>
            <a:r>
              <a:rPr lang="de-DE" b="1" dirty="0" err="1"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latin typeface="Courier"/>
                <a:ea typeface="Courier"/>
                <a:cs typeface="Courier"/>
                <a:sym typeface="Courier"/>
              </a:rPr>
              <a:t>install</a:t>
            </a:r>
            <a:r>
              <a:rPr lang="de-DE" b="1" dirty="0">
                <a:latin typeface="Courier"/>
                <a:ea typeface="Courier"/>
                <a:cs typeface="Courier"/>
                <a:sym typeface="Courier"/>
              </a:rPr>
              <a:t> -</a:t>
            </a:r>
            <a:r>
              <a:rPr lang="de-DE" b="1" dirty="0" err="1">
                <a:latin typeface="Courier"/>
                <a:ea typeface="Courier"/>
                <a:cs typeface="Courier"/>
                <a:sym typeface="Courier"/>
              </a:rPr>
              <a:t>e</a:t>
            </a:r>
            <a:r>
              <a:rPr lang="de-DE" b="1" dirty="0">
                <a:latin typeface="Courier"/>
                <a:ea typeface="Courier"/>
                <a:cs typeface="Courier"/>
                <a:sym typeface="Courier"/>
              </a:rPr>
              <a:t> .</a:t>
            </a:r>
            <a:r>
              <a:rPr lang="de-DE" dirty="0"/>
              <a:t>)</a:t>
            </a:r>
            <a:br>
              <a:rPr lang="de-DE" dirty="0"/>
            </a:br>
            <a:r>
              <a:rPr lang="de-DE" dirty="0"/>
              <a:t>(</a:t>
            </a:r>
            <a:r>
              <a:rPr lang="de-DE" b="1" dirty="0">
                <a:latin typeface="Courier"/>
                <a:ea typeface="Courier"/>
                <a:cs typeface="Courier"/>
                <a:sym typeface="Courier"/>
              </a:rPr>
              <a:t>cd &lt;</a:t>
            </a:r>
            <a:r>
              <a:rPr lang="de-DE" b="1" dirty="0" err="1">
                <a:latin typeface="Courier"/>
                <a:ea typeface="Courier"/>
                <a:cs typeface="Courier"/>
                <a:sym typeface="Courier"/>
              </a:rPr>
              <a:t>path-to-package</a:t>
            </a:r>
            <a:r>
              <a:rPr lang="de-DE" b="1" dirty="0">
                <a:latin typeface="Courier"/>
                <a:ea typeface="Courier"/>
                <a:cs typeface="Courier"/>
                <a:sym typeface="Courier"/>
              </a:rPr>
              <a:t>&gt;; </a:t>
            </a:r>
            <a:r>
              <a:rPr lang="de-DE" b="1" dirty="0" err="1">
                <a:latin typeface="Courier"/>
                <a:ea typeface="Courier"/>
                <a:cs typeface="Courier"/>
                <a:sym typeface="Courier"/>
              </a:rPr>
              <a:t>conda</a:t>
            </a:r>
            <a:r>
              <a:rPr lang="de-DE" b="1" dirty="0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latin typeface="Courier"/>
                <a:ea typeface="Courier"/>
                <a:cs typeface="Courier"/>
                <a:sym typeface="Courier"/>
              </a:rPr>
              <a:t>develop</a:t>
            </a:r>
            <a:r>
              <a:rPr lang="de-DE" b="1" dirty="0">
                <a:latin typeface="Courier"/>
                <a:ea typeface="Courier"/>
                <a:cs typeface="Courier"/>
                <a:sym typeface="Courier"/>
              </a:rPr>
              <a:t> .</a:t>
            </a:r>
            <a:r>
              <a:rPr lang="de-DE" dirty="0"/>
              <a:t>)</a:t>
            </a:r>
          </a:p>
          <a:p>
            <a:pPr algn="ctr" defTabSz="457200">
              <a:defRPr>
                <a:solidFill>
                  <a:srgbClr val="66666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lang="de-DE" dirty="0"/>
          </a:p>
        </p:txBody>
      </p:sp>
      <p:sp>
        <p:nvSpPr>
          <p:cNvPr id="456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459" name="Text Placeholder 1"/>
          <p:cNvSpPr txBox="1"/>
          <p:nvPr/>
        </p:nvSpPr>
        <p:spPr>
          <a:xfrm>
            <a:off x="869150" y="846000"/>
            <a:ext cx="7290349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 dirty="0"/>
              <a:t>Options to install a package using </a:t>
            </a:r>
            <a:r>
              <a:rPr dirty="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pip</a:t>
            </a:r>
          </a:p>
        </p:txBody>
      </p:sp>
      <p:grpSp>
        <p:nvGrpSpPr>
          <p:cNvPr id="462" name="Title 4"/>
          <p:cNvGrpSpPr/>
          <p:nvPr/>
        </p:nvGrpSpPr>
        <p:grpSpPr>
          <a:xfrm>
            <a:off x="869150" y="-1"/>
            <a:ext cx="6062229" cy="767051"/>
            <a:chOff x="0" y="0"/>
            <a:chExt cx="6062227" cy="767049"/>
          </a:xfrm>
        </p:grpSpPr>
        <p:sp>
          <p:nvSpPr>
            <p:cNvPr id="460" name="Rectangle"/>
            <p:cNvSpPr/>
            <p:nvPr/>
          </p:nvSpPr>
          <p:spPr>
            <a:xfrm>
              <a:off x="0" y="0"/>
              <a:ext cx="6062228" cy="6550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pPr>
              <a:endParaRPr/>
            </a:p>
          </p:txBody>
        </p:sp>
        <p:sp>
          <p:nvSpPr>
            <p:cNvPr id="461" name="Importing own project"/>
            <p:cNvSpPr txBox="1"/>
            <p:nvPr/>
          </p:nvSpPr>
          <p:spPr>
            <a:xfrm>
              <a:off x="0" y="0"/>
              <a:ext cx="6062228" cy="767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r>
                <a:t>Importing own project</a:t>
              </a:r>
            </a:p>
          </p:txBody>
        </p:sp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installation</a:t>
            </a:r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Navigate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into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the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en-US" b="1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2025-plovdiv-ODD 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folder (Terminal)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?</a:t>
            </a:r>
            <a:endParaRPr lang="de-DE" dirty="0">
              <a:highlight>
                <a:srgbClr val="C0C0C0"/>
              </a:highlight>
              <a:latin typeface="Courier"/>
              <a:ea typeface="Courier"/>
              <a:cs typeface="Courier"/>
              <a:sym typeface="Courier"/>
            </a:endParaRPr>
          </a:p>
          <a:p>
            <a:pPr marL="402326" indent="-312920" defTabSz="804672">
              <a:lnSpc>
                <a:spcPct val="120000"/>
              </a:lnSpc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 insta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</a:t>
            </a:r>
            <a:r>
              <a:rPr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 -e </a:t>
            </a:r>
            <a:r>
              <a:rPr sz="2400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.</a:t>
            </a:r>
            <a:r>
              <a:rPr lang="en-US" b="1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(full stop = this directory)</a:t>
            </a:r>
            <a:endParaRPr lang="de-DE" sz="2816" dirty="0">
              <a:latin typeface="Avenir Book" panose="02000503020000020003" pitchFamily="2" charset="0"/>
              <a:ea typeface="Courier"/>
              <a:cs typeface="Courier"/>
              <a:sym typeface="Courier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Run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b="1" dirty="0"/>
              <a:t> </a:t>
            </a:r>
            <a:r>
              <a:rPr lang="de-DE" dirty="0" err="1"/>
              <a:t>again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changed</a:t>
            </a:r>
            <a:r>
              <a:rPr lang="de-DE" dirty="0"/>
              <a:t>?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Run </a:t>
            </a:r>
            <a:r>
              <a:rPr lang="de-DE" dirty="0" err="1">
                <a:latin typeface="Courier"/>
              </a:rPr>
              <a:t>run_italian_restaurant.py</a:t>
            </a:r>
            <a:r>
              <a:rPr lang="de-DE" dirty="0">
                <a:latin typeface="Courier"/>
              </a:rPr>
              <a:t> </a:t>
            </a:r>
            <a:r>
              <a:rPr lang="de-DE" dirty="0" err="1"/>
              <a:t>again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>
                <a:latin typeface="Courier"/>
              </a:rPr>
              <a:t>scripts</a:t>
            </a:r>
            <a:r>
              <a:rPr lang="de-DE" dirty="0">
                <a:latin typeface="Courier"/>
              </a:rPr>
              <a:t>/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imports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>
                <a:latin typeface="Courier"/>
              </a:rPr>
              <a:t>make_margarita_pizza</a:t>
            </a:r>
            <a:r>
              <a:rPr lang="de-DE" dirty="0">
                <a:latin typeface="Courier"/>
              </a:rPr>
              <a:t> </a:t>
            </a:r>
            <a:r>
              <a:rPr lang="de-DE" dirty="0" err="1"/>
              <a:t>function</a:t>
            </a:r>
            <a:r>
              <a:rPr lang="de-DE" dirty="0"/>
              <a:t>.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?</a:t>
            </a:r>
            <a:endParaRPr lang="de-DE" dirty="0">
              <a:highlight>
                <a:srgbClr val="FF0000"/>
              </a:highlight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89406" indent="0" defTabSz="804672">
              <a:spcBef>
                <a:spcPts val="500"/>
              </a:spcBef>
              <a:buSzPct val="100000"/>
              <a:buNone/>
              <a:defRPr sz="1760"/>
            </a:pPr>
            <a:r>
              <a:rPr lang="de-DE" dirty="0"/>
              <a:t>(5 min)</a:t>
            </a:r>
          </a:p>
        </p:txBody>
      </p:sp>
    </p:spTree>
    <p:extLst>
      <p:ext uri="{BB962C8B-B14F-4D97-AF65-F5344CB8AC3E}">
        <p14:creationId xmlns:p14="http://schemas.microsoft.com/office/powerpoint/2010/main" val="358837864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ClrTx/>
              <a:buSzTx/>
              <a:buFontTx/>
              <a:buNone/>
            </a:pPr>
            <a:br>
              <a:rPr dirty="0"/>
            </a:br>
            <a:r>
              <a:rPr dirty="0"/>
              <a:t>—&gt; </a:t>
            </a:r>
            <a:r>
              <a:rPr lang="en-US" dirty="0"/>
              <a:t>An editable installation</a:t>
            </a:r>
            <a:r>
              <a:rPr dirty="0"/>
              <a:t> lets you use your own code as any other package you installed</a:t>
            </a:r>
            <a:r>
              <a:rPr lang="en-US" dirty="0"/>
              <a:t>. You can</a:t>
            </a:r>
            <a:endParaRPr dirty="0"/>
          </a:p>
          <a:p>
            <a:pPr marL="469896" indent="-342900">
              <a:buFontTx/>
              <a:buAutoNum type="arabicPeriod"/>
            </a:pP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import</a:t>
            </a:r>
            <a:r>
              <a:rPr dirty="0"/>
              <a:t> the objects in the package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from any directory </a:t>
            </a:r>
            <a:br>
              <a:rPr dirty="0">
                <a:latin typeface="Avenir Heavy"/>
                <a:ea typeface="Avenir Heavy"/>
                <a:cs typeface="Avenir Heavy"/>
                <a:sym typeface="Avenir Heavy"/>
              </a:rPr>
            </a:br>
            <a:r>
              <a:rPr dirty="0"/>
              <a:t>(no longer bound to the directory which contains the package)</a:t>
            </a:r>
          </a:p>
          <a:p>
            <a:pPr marL="469896" indent="-342900">
              <a:buFontTx/>
              <a:buAutoNum type="arabicPeriod"/>
            </a:pPr>
            <a:r>
              <a:rPr dirty="0"/>
              <a:t>keep your project in your current directory</a:t>
            </a:r>
            <a:r>
              <a:rPr lang="en-US" dirty="0"/>
              <a:t> and </a:t>
            </a:r>
            <a:r>
              <a:rPr lang="en-US" b="1" dirty="0">
                <a:latin typeface="Avenir Heavy" panose="02000503020000020003" pitchFamily="2" charset="0"/>
              </a:rPr>
              <a:t>all changes are immediately available</a:t>
            </a:r>
            <a:r>
              <a:rPr lang="en-US" b="1" dirty="0">
                <a:latin typeface="Avenir Medium" panose="02000503020000020003" pitchFamily="2" charset="0"/>
              </a:rPr>
              <a:t> </a:t>
            </a:r>
            <a:r>
              <a:rPr lang="en-US" dirty="0"/>
              <a:t>(no re-install required)</a:t>
            </a:r>
            <a:endParaRPr dirty="0"/>
          </a:p>
          <a:p>
            <a:pPr marL="469896" indent="-342900">
              <a:buFontTx/>
              <a:buAutoNum type="arabicPeriod"/>
            </a:pPr>
            <a:endParaRPr lang="de-DE" dirty="0"/>
          </a:p>
          <a:p>
            <a:pPr marL="126996" indent="0">
              <a:buNone/>
            </a:pPr>
            <a:r>
              <a:rPr lang="de-DE" dirty="0"/>
              <a:t>Import </a:t>
            </a:r>
            <a:r>
              <a:rPr lang="de-DE" dirty="0" err="1"/>
              <a:t>statements</a:t>
            </a:r>
            <a:r>
              <a:rPr lang="de-DE" dirty="0"/>
              <a:t> in all </a:t>
            </a:r>
            <a:r>
              <a:rPr lang="de-DE" dirty="0" err="1"/>
              <a:t>files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written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an </a:t>
            </a:r>
            <a:r>
              <a:rPr lang="de-DE" dirty="0" err="1"/>
              <a:t>installed</a:t>
            </a:r>
            <a:r>
              <a:rPr lang="de-DE" dirty="0"/>
              <a:t> </a:t>
            </a:r>
            <a:r>
              <a:rPr lang="de-DE" dirty="0" err="1"/>
              <a:t>package</a:t>
            </a:r>
            <a:endParaRPr lang="de-DE" dirty="0"/>
          </a:p>
          <a:p>
            <a:pPr marL="126996" indent="0">
              <a:buNone/>
            </a:pPr>
            <a:r>
              <a:rPr lang="de-DE" dirty="0"/>
              <a:t>	</a:t>
            </a:r>
            <a:r>
              <a:rPr lang="de-DE" dirty="0">
                <a:sym typeface="Wingdings" pitchFamily="2" charset="2"/>
              </a:rPr>
              <a:t> </a:t>
            </a:r>
            <a:r>
              <a:rPr lang="de-DE" b="1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from</a:t>
            </a:r>
            <a:r>
              <a:rPr lang="de-DE" b="1" dirty="0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 </a:t>
            </a:r>
            <a:r>
              <a:rPr lang="de-DE" b="1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your_package.module</a:t>
            </a:r>
            <a:r>
              <a:rPr lang="de-DE" b="1" dirty="0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 </a:t>
            </a:r>
            <a:r>
              <a:rPr lang="de-DE" b="1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import</a:t>
            </a:r>
            <a:r>
              <a:rPr lang="de-DE" b="1" dirty="0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 </a:t>
            </a:r>
            <a:r>
              <a:rPr lang="de-DE" b="1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function</a:t>
            </a:r>
            <a:endParaRPr lang="de-DE" b="1" dirty="0">
              <a:latin typeface="Courier New" panose="02070309020205020404" pitchFamily="49" charset="0"/>
              <a:cs typeface="Courier New" panose="02070309020205020404" pitchFamily="49" charset="0"/>
              <a:sym typeface="Wingdings" pitchFamily="2" charset="2"/>
            </a:endParaRPr>
          </a:p>
          <a:p>
            <a:pPr marL="126996" indent="0">
              <a:buNone/>
            </a:pPr>
            <a:r>
              <a:rPr lang="de-DE" dirty="0"/>
              <a:t>	</a:t>
            </a:r>
            <a:r>
              <a:rPr lang="de-DE" dirty="0">
                <a:sym typeface="Wingdings" pitchFamily="2" charset="2"/>
              </a:rPr>
              <a:t>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someone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it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506329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435" name="Title 4"/>
          <p:cNvSpPr txBox="1">
            <a:spLocks noGrp="1"/>
          </p:cNvSpPr>
          <p:nvPr>
            <p:ph type="title"/>
          </p:nvPr>
        </p:nvSpPr>
        <p:spPr>
          <a:xfrm>
            <a:off x="869150" y="-1"/>
            <a:ext cx="6641994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Installing other packages</a:t>
            </a:r>
          </a:p>
        </p:txBody>
      </p:sp>
      <p:sp>
        <p:nvSpPr>
          <p:cNvPr id="436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984501" y="1345189"/>
            <a:ext cx="3287370" cy="2542409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pip</a:t>
            </a:r>
          </a:p>
          <a:p>
            <a:pPr marL="0" indent="139696">
              <a:buSzTx/>
              <a:buNone/>
            </a:pPr>
            <a:r>
              <a:t>standard package manager for Python</a:t>
            </a:r>
          </a:p>
          <a:p>
            <a:pPr marL="0" indent="139696">
              <a:buSzTx/>
              <a:buNone/>
            </a:pPr>
            <a:endParaRPr/>
          </a:p>
          <a:p>
            <a:pPr marL="0" indent="139696">
              <a:buSzTx/>
              <a:buNone/>
            </a:pPr>
            <a:r>
              <a:t>can install packages from PyPI (Python Package Index) or from VCS e.g. github</a:t>
            </a:r>
          </a:p>
        </p:txBody>
      </p:sp>
      <p:sp>
        <p:nvSpPr>
          <p:cNvPr id="437" name="Text Placeholder 8"/>
          <p:cNvSpPr txBox="1">
            <a:spLocks noGrp="1"/>
          </p:cNvSpPr>
          <p:nvPr>
            <p:ph type="body" idx="21"/>
          </p:nvPr>
        </p:nvSpPr>
        <p:spPr>
          <a:xfrm>
            <a:off x="4872128" y="1341905"/>
            <a:ext cx="3287372" cy="254240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conda </a:t>
            </a:r>
          </a:p>
          <a:p>
            <a:pPr marL="0" indent="139696">
              <a:buSzTx/>
              <a:buNone/>
              <a:defRPr sz="1400"/>
            </a:pPr>
            <a:r>
              <a:t>open source package manager/ environment manager</a:t>
            </a:r>
          </a:p>
          <a:p>
            <a:pPr marL="0" indent="139696">
              <a:buSzTx/>
              <a:buNone/>
              <a:defRPr sz="1400"/>
            </a:pPr>
            <a:endParaRPr/>
          </a:p>
          <a:p>
            <a:pPr marL="0" indent="139696">
              <a:buSzTx/>
              <a:buNone/>
              <a:defRPr sz="1400"/>
            </a:pPr>
            <a:r>
              <a:t>can install packages which were reviewed by Anaconda (not all)</a:t>
            </a:r>
          </a:p>
        </p:txBody>
      </p:sp>
      <p:sp>
        <p:nvSpPr>
          <p:cNvPr id="438" name="Text Placeholder 1"/>
          <p:cNvSpPr txBox="1"/>
          <p:nvPr/>
        </p:nvSpPr>
        <p:spPr>
          <a:xfrm>
            <a:off x="869150" y="846000"/>
            <a:ext cx="7290349" cy="741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You can install Python packages in your terminal using a package manager</a:t>
            </a:r>
          </a:p>
        </p:txBody>
      </p:sp>
      <p:pic>
        <p:nvPicPr>
          <p:cNvPr id="439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385070" y="3996983"/>
            <a:ext cx="750222" cy="75022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8663" y="3149161"/>
            <a:ext cx="1510206" cy="1510206"/>
          </a:xfrm>
          <a:prstGeom prst="rect">
            <a:avLst/>
          </a:prstGeom>
          <a:ln w="12700">
            <a:miter lim="400000"/>
          </a:ln>
        </p:spPr>
      </p:pic>
      <p:pic>
        <p:nvPicPr>
          <p:cNvPr id="441" name="Picture 6" descr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167963" y="3359191"/>
            <a:ext cx="2007477" cy="63779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2" name="Picture 8" descr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4781" y="3475692"/>
            <a:ext cx="637794" cy="637794"/>
          </a:xfrm>
          <a:prstGeom prst="rect">
            <a:avLst/>
          </a:prstGeom>
          <a:ln w="12700">
            <a:miter lim="400000"/>
          </a:ln>
        </p:spPr>
      </p:pic>
      <p:pic>
        <p:nvPicPr>
          <p:cNvPr id="443" name="Picture 10" descr="Picture 10"/>
          <p:cNvPicPr>
            <a:picLocks noChangeAspect="1"/>
          </p:cNvPicPr>
          <p:nvPr/>
        </p:nvPicPr>
        <p:blipFill>
          <a:blip r:embed="rId7"/>
          <a:srcRect t="23297" b="23338"/>
          <a:stretch>
            <a:fillRect/>
          </a:stretch>
        </p:blipFill>
        <p:spPr>
          <a:xfrm>
            <a:off x="2512748" y="4113715"/>
            <a:ext cx="1047751" cy="5591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" grpId="4" animBg="1" advAuto="0"/>
      <p:bldP spid="440" grpId="5" animBg="1" advAuto="0"/>
      <p:bldP spid="441" grpId="1" animBg="1" advAuto="0"/>
      <p:bldP spid="442" grpId="2" animBg="1" advAuto="0"/>
      <p:bldP spid="443" grpId="3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how to develop code </a:t>
            </a:r>
            <a:r>
              <a:rPr lang="en-US" dirty="0"/>
              <a:t>with editable install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597889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None* 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r>
              <a:rPr lang="en-US" dirty="0"/>
              <a:t>* for developing code if you are used to working with .</a:t>
            </a:r>
            <a:r>
              <a:rPr lang="en-US" dirty="0" err="1"/>
              <a:t>py</a:t>
            </a:r>
            <a:r>
              <a:rPr lang="en-US" dirty="0"/>
              <a:t> files.</a:t>
            </a:r>
            <a:br>
              <a:rPr lang="en-US" dirty="0"/>
            </a:br>
            <a:r>
              <a:rPr lang="en-US" dirty="0"/>
              <a:t>(you won’t be able to use this if you only develop in </a:t>
            </a:r>
            <a:r>
              <a:rPr lang="en-US" dirty="0" err="1"/>
              <a:t>jupyter</a:t>
            </a:r>
            <a:r>
              <a:rPr lang="en-US" dirty="0"/>
              <a:t>, since importing from notebooks can be tricky)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54764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Changes to your workflow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090783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Title 1"/>
          <p:cNvSpPr txBox="1">
            <a:spLocks noGrp="1"/>
          </p:cNvSpPr>
          <p:nvPr>
            <p:ph type="title"/>
          </p:nvPr>
        </p:nvSpPr>
        <p:spPr>
          <a:xfrm>
            <a:off x="869150" y="0"/>
            <a:ext cx="516153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Write your function</a:t>
            </a:r>
          </a:p>
        </p:txBody>
      </p:sp>
      <p:sp>
        <p:nvSpPr>
          <p:cNvPr id="72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8"/>
            <a:ext cx="7405801" cy="339146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r>
              <a:rPr dirty="0"/>
              <a:t>Write </a:t>
            </a:r>
            <a:r>
              <a:rPr lang="en-US" dirty="0"/>
              <a:t>a new function that makes another pizza with your choice of toppings</a:t>
            </a:r>
            <a:br>
              <a:rPr dirty="0"/>
            </a:br>
            <a:endParaRPr dirty="0"/>
          </a:p>
          <a:p>
            <a:pPr marL="0" indent="101598">
              <a:buSzTx/>
              <a:buNone/>
            </a:pPr>
            <a:r>
              <a:rPr dirty="0"/>
              <a:t>Exercise: </a:t>
            </a:r>
          </a:p>
          <a:p>
            <a:r>
              <a:rPr dirty="0"/>
              <a:t>Follow the instructions in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Exercise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2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Editable Installation Workflow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dirty="0"/>
              <a:t>to write a function to </a:t>
            </a:r>
            <a:r>
              <a:rPr lang="en-US" dirty="0"/>
              <a:t>bake your </a:t>
            </a:r>
            <a:r>
              <a:rPr lang="en-US" dirty="0" err="1"/>
              <a:t>favourite</a:t>
            </a:r>
            <a:r>
              <a:rPr lang="en-US" dirty="0"/>
              <a:t> pizza</a:t>
            </a:r>
          </a:p>
          <a:p>
            <a:endParaRPr lang="en-US" dirty="0"/>
          </a:p>
          <a:p>
            <a:pPr marL="101599" indent="0">
              <a:buNone/>
            </a:pPr>
            <a:r>
              <a:rPr lang="en-US" dirty="0"/>
              <a:t>(10 min)</a:t>
            </a:r>
            <a:endParaRPr dirty="0"/>
          </a:p>
        </p:txBody>
      </p:sp>
      <p:sp>
        <p:nvSpPr>
          <p:cNvPr id="72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26997" indent="0">
              <a:buSzPts val="1700"/>
              <a:buNone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190709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Notes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879035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None* </a:t>
            </a:r>
            <a:r>
              <a:rPr lang="en-US" dirty="0">
                <a:solidFill>
                  <a:schemeClr val="accent6"/>
                </a:solidFill>
              </a:rPr>
              <a:t>**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r>
              <a:rPr lang="en-US" dirty="0"/>
              <a:t>* for developing code if you are used to working with .</a:t>
            </a:r>
            <a:r>
              <a:rPr lang="en-US" dirty="0" err="1"/>
              <a:t>py</a:t>
            </a:r>
            <a:r>
              <a:rPr lang="en-US" dirty="0"/>
              <a:t> files.</a:t>
            </a:r>
            <a:br>
              <a:rPr lang="en-US" dirty="0"/>
            </a:br>
            <a:r>
              <a:rPr lang="en-US" dirty="0"/>
              <a:t>(you </a:t>
            </a:r>
            <a:r>
              <a:rPr lang="en-US" b="1" u="sng" dirty="0"/>
              <a:t>will not </a:t>
            </a:r>
            <a:r>
              <a:rPr lang="en-US" dirty="0"/>
              <a:t>be able to use this if you only develop in </a:t>
            </a:r>
            <a:r>
              <a:rPr lang="en-US" dirty="0" err="1"/>
              <a:t>jupyter</a:t>
            </a:r>
            <a:r>
              <a:rPr lang="en-US" dirty="0"/>
              <a:t>)</a:t>
            </a:r>
          </a:p>
          <a:p>
            <a:pPr marL="126997" indent="0">
              <a:buSzPts val="1700"/>
              <a:buNone/>
              <a:defRPr sz="1700"/>
            </a:pPr>
            <a:r>
              <a:rPr lang="en-US" b="1" dirty="0">
                <a:solidFill>
                  <a:schemeClr val="accent6"/>
                </a:solidFill>
              </a:rPr>
              <a:t>** you will have to do some setup steps at the start and regular updates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711491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Changes to your workflow II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785815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2912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small, short project (1-2 short files), a package setup might take longer 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(but it will still be much better to pick back up later)</a:t>
            </a:r>
            <a:endParaRPr lang="en-US" sz="1700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F9FE42DB-DEC5-93B1-2471-AD762DB9E1A0}"/>
              </a:ext>
            </a:extLst>
          </p:cNvPr>
          <p:cNvSpPr/>
          <p:nvPr/>
        </p:nvSpPr>
        <p:spPr>
          <a:xfrm>
            <a:off x="2109009" y="1275714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837165"/>
            <a:chOff x="887777" y="1275714"/>
            <a:chExt cx="1221232" cy="837165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584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special</a:t>
              </a:r>
              <a:r>
                <a:rPr lang="de-DE" sz="800" dirty="0"/>
                <a:t> </a:t>
              </a:r>
              <a:r>
                <a:rPr lang="de-DE" sz="800" dirty="0" err="1"/>
                <a:t>files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141516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4" name="Rechteck 3">
            <a:extLst>
              <a:ext uri="{FF2B5EF4-FFF2-40B4-BE49-F238E27FC236}">
                <a16:creationId xmlns:a16="http://schemas.microsoft.com/office/drawing/2014/main" id="{0C64D1FF-B482-5236-2E3B-3DAE9438288B}"/>
              </a:ext>
            </a:extLst>
          </p:cNvPr>
          <p:cNvSpPr/>
          <p:nvPr/>
        </p:nvSpPr>
        <p:spPr>
          <a:xfrm>
            <a:off x="1182353" y="3037921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</p:spTree>
    <p:extLst>
      <p:ext uri="{BB962C8B-B14F-4D97-AF65-F5344CB8AC3E}">
        <p14:creationId xmlns:p14="http://schemas.microsoft.com/office/powerpoint/2010/main" val="42426366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especially when you want to </a:t>
            </a:r>
            <a:r>
              <a:rPr lang="en-US" sz="1700" b="1" dirty="0">
                <a:latin typeface="Avenir Heavy" panose="02000503020000020003" pitchFamily="2" charset="0"/>
                <a:sym typeface="Wingdings" pitchFamily="2" charset="2"/>
              </a:rPr>
              <a:t>share or publish your code</a:t>
            </a:r>
            <a:endParaRPr lang="en-US" sz="1700" b="1" dirty="0">
              <a:latin typeface="Avenir Heavy" panose="02000503020000020003" pitchFamily="2" charset="0"/>
            </a:endParaRPr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24" name="Rechteck 523">
            <a:extLst>
              <a:ext uri="{FF2B5EF4-FFF2-40B4-BE49-F238E27FC236}">
                <a16:creationId xmlns:a16="http://schemas.microsoft.com/office/drawing/2014/main" id="{7A9D8F4F-9481-DE3A-4C27-8E41CFA3F075}"/>
              </a:ext>
            </a:extLst>
          </p:cNvPr>
          <p:cNvSpPr/>
          <p:nvPr/>
        </p:nvSpPr>
        <p:spPr>
          <a:xfrm>
            <a:off x="1136018" y="2796175"/>
            <a:ext cx="5601666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15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4" name="Rechteck 33">
            <a:extLst>
              <a:ext uri="{FF2B5EF4-FFF2-40B4-BE49-F238E27FC236}">
                <a16:creationId xmlns:a16="http://schemas.microsoft.com/office/drawing/2014/main" id="{E45BC446-59C7-7C6F-CA18-5C55F9F89A63}"/>
              </a:ext>
            </a:extLst>
          </p:cNvPr>
          <p:cNvSpPr/>
          <p:nvPr/>
        </p:nvSpPr>
        <p:spPr>
          <a:xfrm>
            <a:off x="1136018" y="1266311"/>
            <a:ext cx="41728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setup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41994090-D6F8-0FC6-38DA-A383C3E2F4BE}"/>
              </a:ext>
            </a:extLst>
          </p:cNvPr>
          <p:cNvSpPr/>
          <p:nvPr/>
        </p:nvSpPr>
        <p:spPr>
          <a:xfrm>
            <a:off x="1553307" y="1266311"/>
            <a:ext cx="3884440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89FA771E-0CA9-9381-D856-25AA261EE35A}"/>
              </a:ext>
            </a:extLst>
          </p:cNvPr>
          <p:cNvSpPr/>
          <p:nvPr/>
        </p:nvSpPr>
        <p:spPr>
          <a:xfrm>
            <a:off x="2394049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06C8C965-6268-F2C8-8E32-99EB58F202D9}"/>
              </a:ext>
            </a:extLst>
          </p:cNvPr>
          <p:cNvSpPr/>
          <p:nvPr/>
        </p:nvSpPr>
        <p:spPr>
          <a:xfrm>
            <a:off x="2879068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A2D7BFA7-8654-8201-08B1-1D908632B26B}"/>
              </a:ext>
            </a:extLst>
          </p:cNvPr>
          <p:cNvSpPr/>
          <p:nvPr/>
        </p:nvSpPr>
        <p:spPr>
          <a:xfrm>
            <a:off x="4210686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84C7CD35-5D44-D5F1-A942-A95B324270E0}"/>
              </a:ext>
            </a:extLst>
          </p:cNvPr>
          <p:cNvSpPr/>
          <p:nvPr/>
        </p:nvSpPr>
        <p:spPr>
          <a:xfrm>
            <a:off x="5140404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0" name="Rechteck 519">
            <a:extLst>
              <a:ext uri="{FF2B5EF4-FFF2-40B4-BE49-F238E27FC236}">
                <a16:creationId xmlns:a16="http://schemas.microsoft.com/office/drawing/2014/main" id="{37B241A0-4EA5-4D09-8174-ED83F36211C8}"/>
              </a:ext>
            </a:extLst>
          </p:cNvPr>
          <p:cNvSpPr/>
          <p:nvPr/>
        </p:nvSpPr>
        <p:spPr>
          <a:xfrm>
            <a:off x="2388924" y="2730647"/>
            <a:ext cx="638817" cy="400108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fix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1" name="Rechteck 520">
            <a:extLst>
              <a:ext uri="{FF2B5EF4-FFF2-40B4-BE49-F238E27FC236}">
                <a16:creationId xmlns:a16="http://schemas.microsoft.com/office/drawing/2014/main" id="{4ACF556F-5A60-CEE8-F3C9-CCA0C407E8A2}"/>
              </a:ext>
            </a:extLst>
          </p:cNvPr>
          <p:cNvSpPr/>
          <p:nvPr/>
        </p:nvSpPr>
        <p:spPr>
          <a:xfrm>
            <a:off x="3636481" y="2743266"/>
            <a:ext cx="592892" cy="400108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search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for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sp>
        <p:nvSpPr>
          <p:cNvPr id="522" name="Rechteck 521">
            <a:extLst>
              <a:ext uri="{FF2B5EF4-FFF2-40B4-BE49-F238E27FC236}">
                <a16:creationId xmlns:a16="http://schemas.microsoft.com/office/drawing/2014/main" id="{E4A9CC10-C736-E2F2-78DE-836DC93561C3}"/>
              </a:ext>
            </a:extLst>
          </p:cNvPr>
          <p:cNvSpPr/>
          <p:nvPr/>
        </p:nvSpPr>
        <p:spPr>
          <a:xfrm>
            <a:off x="5100669" y="2811349"/>
            <a:ext cx="832135" cy="246219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/>
              <a:t>restructure</a:t>
            </a:r>
            <a:endParaRPr lang="de-DE" sz="1000" dirty="0"/>
          </a:p>
        </p:txBody>
      </p: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Research projects</a:t>
            </a:r>
            <a:endParaRPr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B0F48FE-7DC9-CFCE-5DE5-D68E6A3F1988}"/>
              </a:ext>
            </a:extLst>
          </p:cNvPr>
          <p:cNvSpPr/>
          <p:nvPr/>
        </p:nvSpPr>
        <p:spPr>
          <a:xfrm>
            <a:off x="5437747" y="1266310"/>
            <a:ext cx="495058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9D31664B-1378-8CDF-2406-5CEFD20A728C}"/>
              </a:ext>
            </a:extLst>
          </p:cNvPr>
          <p:cNvSpPr/>
          <p:nvPr/>
        </p:nvSpPr>
        <p:spPr>
          <a:xfrm>
            <a:off x="6750710" y="2798773"/>
            <a:ext cx="2132879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 (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restructure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, fix)</a:t>
            </a:r>
          </a:p>
        </p:txBody>
      </p:sp>
    </p:spTree>
    <p:extLst>
      <p:ext uri="{BB962C8B-B14F-4D97-AF65-F5344CB8AC3E}">
        <p14:creationId xmlns:p14="http://schemas.microsoft.com/office/powerpoint/2010/main" val="30818633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4" grpId="0" animBg="1"/>
      <p:bldP spid="520" grpId="0" animBg="1"/>
      <p:bldP spid="521" grpId="0" animBg="1"/>
      <p:bldP spid="522" grpId="0" animBg="1"/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 err="1"/>
              <a:t>Github</a:t>
            </a:r>
            <a:r>
              <a:rPr dirty="0"/>
              <a:t>/Gitlab</a:t>
            </a:r>
          </a:p>
          <a:p>
            <a:pPr lvl="1" indent="-330192">
              <a:buSzPts val="1700"/>
              <a:buChar char="▪"/>
              <a:defRPr sz="1700"/>
            </a:pPr>
            <a:r>
              <a:rPr dirty="0"/>
              <a:t>perfectly fine for publishing publication code</a:t>
            </a:r>
          </a:p>
          <a:p>
            <a:pPr lvl="1" indent="-330192">
              <a:buSzPts val="1700"/>
              <a:buChar char="▪"/>
              <a:defRPr sz="1700"/>
            </a:pPr>
            <a:r>
              <a:rPr dirty="0"/>
              <a:t>perfectly fine for hosting research group code</a:t>
            </a:r>
          </a:p>
          <a:p>
            <a:pPr lvl="1" indent="-330192">
              <a:buSzPts val="1700"/>
              <a:buChar char="▪"/>
              <a:defRPr sz="1700"/>
            </a:pPr>
            <a:endParaRPr dirty="0"/>
          </a:p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 err="1"/>
              <a:t>PyPi</a:t>
            </a:r>
            <a:r>
              <a:rPr dirty="0"/>
              <a:t>: Python Package Index</a:t>
            </a:r>
          </a:p>
          <a:p>
            <a:pPr lvl="1" indent="-330192">
              <a:buSzPts val="1700"/>
              <a:buChar char="▪"/>
              <a:defRPr sz="1700"/>
            </a:pPr>
            <a:r>
              <a:rPr dirty="0"/>
              <a:t>If you want others to use your library, you must have your code on </a:t>
            </a:r>
            <a:r>
              <a:rPr dirty="0" err="1"/>
              <a:t>PyPi</a:t>
            </a:r>
            <a:r>
              <a:rPr dirty="0"/>
              <a:t> to make it easier for others to download and use it</a:t>
            </a:r>
          </a:p>
        </p:txBody>
      </p:sp>
      <p:sp>
        <p:nvSpPr>
          <p:cNvPr id="73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22536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Publishing code</a:t>
            </a:r>
          </a:p>
        </p:txBody>
      </p:sp>
      <p:sp>
        <p:nvSpPr>
          <p:cNvPr id="73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16</a:t>
            </a:fld>
            <a:endParaRPr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81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package structure – required files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6915399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/>
              <a:t>Package </a:t>
            </a:r>
            <a:r>
              <a:rPr lang="de-DE" dirty="0" err="1"/>
              <a:t>structure</a:t>
            </a:r>
            <a:endParaRPr lang="de-DE" dirty="0"/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18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3702850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Here </a:t>
            </a:r>
            <a:r>
              <a:rPr lang="de-DE" dirty="0" err="1"/>
              <a:t>is</a:t>
            </a:r>
            <a:r>
              <a:rPr lang="de-DE" dirty="0"/>
              <a:t> an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Python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familiar</a:t>
            </a:r>
            <a:r>
              <a:rPr lang="de-DE" dirty="0"/>
              <a:t> / </a:t>
            </a:r>
            <a:r>
              <a:rPr lang="de-DE" dirty="0" err="1"/>
              <a:t>unfamiliar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84A5154-7CF6-DF89-75A9-E3D2708ECFC0}"/>
              </a:ext>
            </a:extLst>
          </p:cNvPr>
          <p:cNvSpPr txBox="1"/>
          <p:nvPr/>
        </p:nvSpPr>
        <p:spPr>
          <a:xfrm>
            <a:off x="5299147" y="1594559"/>
            <a:ext cx="3331029" cy="1954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606405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C8F73032-B86F-E3D2-C374-3D177145482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19</a:t>
            </a:fld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A539DB4-AFE8-2BDF-F329-EE38A41B5C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rPr lang="en-US" dirty="0"/>
              <a:t>Notes</a:t>
            </a:r>
            <a:endParaRPr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6D8A200-4910-1FF6-93FE-A84285F3794F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086769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A47CB-5BE1-4994-5701-F37FA86A8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8292B618-7622-4B2D-6BE8-B00FBBB7BE35}"/>
              </a:ext>
            </a:extLst>
          </p:cNvPr>
          <p:cNvSpPr txBox="1"/>
          <p:nvPr/>
        </p:nvSpPr>
        <p:spPr>
          <a:xfrm>
            <a:off x="5299147" y="1594559"/>
            <a:ext cx="3331029" cy="1954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61428BA9-71E0-AAF5-08C7-8FC017B9A1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46817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Python package structure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FA5A6FDF-8A5C-117F-5376-58E5F370904E}"/>
              </a:ext>
            </a:extLst>
          </p:cNvPr>
          <p:cNvSpPr txBox="1"/>
          <p:nvPr/>
        </p:nvSpPr>
        <p:spPr>
          <a:xfrm>
            <a:off x="8274851" y="4348065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20</a:t>
            </a:fld>
            <a:endParaRPr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B340D1B5-9568-31E0-9E43-1167F999D7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49" y="845999"/>
            <a:ext cx="4232239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Files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(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own </a:t>
            </a:r>
            <a:r>
              <a:rPr lang="de-DE" dirty="0" err="1"/>
              <a:t>use</a:t>
            </a:r>
            <a:r>
              <a:rPr lang="de-DE" dirty="0"/>
              <a:t>)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 / &lt;name-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of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package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Modules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87FCB9EC-60D9-EF6E-2134-DB216EF1EDE5}"/>
              </a:ext>
            </a:extLst>
          </p:cNvPr>
          <p:cNvSpPr/>
          <p:nvPr/>
        </p:nvSpPr>
        <p:spPr>
          <a:xfrm>
            <a:off x="5151255" y="1788091"/>
            <a:ext cx="2261550" cy="739352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5691897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AF558-812E-D37C-3FA5-FE083352D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31CDD867-6737-EB90-0F51-EB3BAAED078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21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7F1C1D9-5A93-743B-2EEF-9B005434D8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52B09BA-51B5-8FA1-F4C1-BEB26D2FA3F7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</a:p>
          <a:p>
            <a:pPr lvl="1" indent="-330192">
              <a:buSzPts val="1400"/>
              <a:defRPr sz="1400"/>
            </a:pPr>
            <a:r>
              <a:rPr lang="en-US" dirty="0"/>
              <a:t>general information</a:t>
            </a:r>
          </a:p>
          <a:p>
            <a:pPr lvl="1" indent="-330192">
              <a:buSzPts val="1400"/>
              <a:defRPr sz="1400"/>
            </a:pPr>
            <a:r>
              <a:rPr lang="en-US" dirty="0"/>
              <a:t>build information</a:t>
            </a:r>
          </a:p>
          <a:p>
            <a:pPr lvl="1" indent="-330192">
              <a:buSzPts val="1400"/>
              <a:defRPr sz="1400"/>
            </a:pPr>
            <a:r>
              <a:rPr lang="en-US" dirty="0"/>
              <a:t>dependencies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700C52-E3AD-954A-983A-C0C90F1BF952}"/>
              </a:ext>
            </a:extLst>
          </p:cNvPr>
          <p:cNvSpPr/>
          <p:nvPr/>
        </p:nvSpPr>
        <p:spPr>
          <a:xfrm>
            <a:off x="4463751" y="1429347"/>
            <a:ext cx="4150627" cy="2800767"/>
          </a:xfrm>
          <a:prstGeom prst="rect">
            <a:avLst/>
          </a:prstGeom>
          <a:noFill/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chemeClr val="tx1"/>
                </a:solidFill>
              </a:rPr>
              <a:t>[</a:t>
            </a:r>
            <a:r>
              <a:rPr sz="1100" b="1" dirty="0">
                <a:solidFill>
                  <a:schemeClr val="accent6"/>
                </a:solidFill>
              </a:rPr>
              <a:t>project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name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lang="en-US" sz="1100" b="1" dirty="0" err="1"/>
              <a:t>italianfood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/>
              <a:t>version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CE9178"/>
                </a:solidFill>
              </a:rPr>
              <a:t>"0.1.0"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description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"a python package for </a:t>
            </a:r>
            <a:r>
              <a:rPr lang="en-US" sz="1100" b="1" dirty="0"/>
              <a:t>running an restaurant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authors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[{</a:t>
            </a:r>
            <a:r>
              <a:rPr sz="1100" b="1" dirty="0">
                <a:solidFill>
                  <a:srgbClr val="569CD6"/>
                </a:solidFill>
              </a:rPr>
              <a:t>name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lang="en-US" sz="1100" b="1" dirty="0"/>
              <a:t>ASPP</a:t>
            </a:r>
            <a:r>
              <a:rPr sz="1100" b="1" dirty="0"/>
              <a:t> </a:t>
            </a:r>
            <a:r>
              <a:rPr lang="en-US" sz="1100" b="1" dirty="0"/>
              <a:t>PIZZA</a:t>
            </a:r>
            <a:r>
              <a:rPr sz="1100" b="1" dirty="0"/>
              <a:t>"</a:t>
            </a:r>
            <a:r>
              <a:rPr lang="en-US"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569CD6"/>
                </a:solidFill>
              </a:rPr>
              <a:t>email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/>
              <a:t>"</a:t>
            </a:r>
            <a:r>
              <a:rPr lang="en-US" sz="1100" b="1" dirty="0" err="1"/>
              <a:t>aspp</a:t>
            </a:r>
            <a:r>
              <a:rPr lang="en-US" sz="1100" b="1" dirty="0"/>
              <a:t>@</a:t>
            </a:r>
            <a:r>
              <a:rPr sz="1100" b="1" dirty="0"/>
              <a:t>@</a:t>
            </a:r>
            <a:r>
              <a:rPr lang="en-US" sz="1100" b="1" dirty="0" err="1"/>
              <a:t>pizza</a:t>
            </a:r>
            <a:r>
              <a:rPr sz="1100" b="1" dirty="0" err="1"/>
              <a:t>.ac.uk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license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{</a:t>
            </a:r>
            <a:r>
              <a:rPr sz="1100" b="1" dirty="0">
                <a:solidFill>
                  <a:srgbClr val="569CD6"/>
                </a:solidFill>
              </a:rPr>
              <a:t>file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"LICENSE"</a:t>
            </a:r>
            <a:r>
              <a:rPr sz="1100" b="1" dirty="0">
                <a:solidFill>
                  <a:schemeClr val="tx1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readme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sz="1100" b="1" dirty="0" err="1"/>
              <a:t>README.md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/>
              <a:t>requires-python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CE9178"/>
                </a:solidFill>
              </a:rPr>
              <a:t>"&gt;=3.</a:t>
            </a:r>
            <a:r>
              <a:rPr lang="en-US" sz="1100" b="1" dirty="0">
                <a:solidFill>
                  <a:srgbClr val="CE9178"/>
                </a:solidFill>
              </a:rPr>
              <a:t>12</a:t>
            </a:r>
            <a:r>
              <a:rPr sz="1100" b="1" dirty="0">
                <a:solidFill>
                  <a:srgbClr val="CE9178"/>
                </a:solidFill>
              </a:rPr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dependencies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</a:t>
            </a:r>
            <a:r>
              <a:rPr sz="1100" b="1" dirty="0"/>
              <a:t>"</a:t>
            </a:r>
            <a:r>
              <a:rPr sz="1100" b="1" dirty="0" err="1"/>
              <a:t>n</a:t>
            </a:r>
            <a:r>
              <a:rPr lang="en-US" sz="1100" b="1" dirty="0" err="1"/>
              <a:t>u</a:t>
            </a:r>
            <a:r>
              <a:rPr sz="1100" b="1" dirty="0" err="1"/>
              <a:t>mpy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"matplotlib &gt;= 3.0.0"</a:t>
            </a:r>
            <a:r>
              <a:rPr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lang="de-DE" sz="1100" b="1" dirty="0"/>
              <a:t>"</a:t>
            </a:r>
            <a:r>
              <a:rPr lang="de-DE" sz="1100" b="1" dirty="0" err="1"/>
              <a:t>pytest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chemeClr val="tx1"/>
                </a:solidFill>
              </a:rPr>
              <a:t>[</a:t>
            </a:r>
            <a:r>
              <a:rPr sz="1100" b="1" dirty="0">
                <a:solidFill>
                  <a:schemeClr val="accent6"/>
                </a:solidFill>
              </a:rPr>
              <a:t>build-system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requires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</a:t>
            </a:r>
            <a:r>
              <a:rPr sz="1100" b="1" dirty="0"/>
              <a:t>"</a:t>
            </a:r>
            <a:r>
              <a:rPr sz="1100" b="1" dirty="0" err="1"/>
              <a:t>setuptools</a:t>
            </a:r>
            <a:r>
              <a:rPr sz="1100" b="1" dirty="0"/>
              <a:t>&gt;=42"</a:t>
            </a:r>
            <a:r>
              <a:rPr lang="en-US" sz="1100" b="1" dirty="0">
                <a:solidFill>
                  <a:schemeClr val="tx1"/>
                </a:solidFill>
              </a:rPr>
              <a:t>,</a:t>
            </a:r>
            <a:r>
              <a:rPr lang="en-US" sz="1100" b="1" dirty="0"/>
              <a:t> “wheel”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build-backend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sz="1100" b="1" dirty="0" err="1"/>
              <a:t>setuptools.build_meta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520802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48D53-BB55-6812-DA83-712B8825E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883DDBC-4293-5897-34B6-FC7C1E65090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22</a:t>
            </a:fld>
            <a:endParaRPr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49D8C84-74F6-31DB-EAD4-14F726B80F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FD5264C-AEB6-A503-D4B5-2E160378959A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</a:p>
          <a:p>
            <a:pPr indent="-330192">
              <a:buSzPts val="1400"/>
              <a:defRPr sz="1400"/>
            </a:pPr>
            <a:endParaRPr lang="en-US" dirty="0"/>
          </a:p>
          <a:p>
            <a:pPr indent="-330192" hangingPunct="1">
              <a:buSzPts val="1400"/>
              <a:defRPr sz="1400"/>
            </a:pPr>
            <a:r>
              <a:rPr lang="de-DE" sz="1400" b="1" u="sng" dirty="0" err="1"/>
              <a:t>Dependencies</a:t>
            </a:r>
            <a:r>
              <a:rPr lang="de-DE" sz="1400" b="1" u="sng" dirty="0"/>
              <a:t>:</a:t>
            </a:r>
          </a:p>
          <a:p>
            <a:pPr lvl="1" indent="-330192">
              <a:buSzPts val="1400"/>
              <a:defRPr sz="1400"/>
            </a:pPr>
            <a:r>
              <a:rPr lang="de-DE" sz="1400" dirty="0" err="1"/>
              <a:t>Declare</a:t>
            </a:r>
            <a:r>
              <a:rPr lang="de-DE" sz="1400" dirty="0"/>
              <a:t> </a:t>
            </a:r>
            <a:r>
              <a:rPr lang="de-DE" sz="1400" dirty="0" err="1"/>
              <a:t>what</a:t>
            </a:r>
            <a:r>
              <a:rPr lang="de-DE" sz="1400" dirty="0"/>
              <a:t> </a:t>
            </a:r>
            <a:r>
              <a:rPr lang="de-DE" sz="1400" dirty="0" err="1"/>
              <a:t>you</a:t>
            </a:r>
            <a:r>
              <a:rPr lang="de-DE" sz="1400" dirty="0"/>
              <a:t> </a:t>
            </a:r>
            <a:r>
              <a:rPr lang="de-DE" sz="1400" dirty="0" err="1"/>
              <a:t>import</a:t>
            </a:r>
            <a:r>
              <a:rPr lang="de-DE" sz="1400" dirty="0"/>
              <a:t> in </a:t>
            </a:r>
            <a:br>
              <a:rPr lang="de-DE" sz="1400" dirty="0"/>
            </a:br>
            <a:r>
              <a:rPr lang="de-DE" sz="1400" dirty="0" err="1"/>
              <a:t>the</a:t>
            </a:r>
            <a:r>
              <a:rPr lang="de-DE" sz="1400" dirty="0"/>
              <a:t> code </a:t>
            </a:r>
            <a:r>
              <a:rPr lang="de-DE" sz="1400" dirty="0">
                <a:sym typeface="Wingdings" pitchFamily="2" charset="2"/>
              </a:rPr>
              <a:t> </a:t>
            </a:r>
            <a:r>
              <a:rPr lang="de-DE" sz="1400" dirty="0" err="1">
                <a:sym typeface="Wingdings" pitchFamily="2" charset="2"/>
              </a:rPr>
              <a:t>it</a:t>
            </a:r>
            <a:r>
              <a:rPr lang="de-DE" sz="1400" dirty="0">
                <a:sym typeface="Wingdings" pitchFamily="2" charset="2"/>
              </a:rPr>
              <a:t> will not </a:t>
            </a:r>
            <a:r>
              <a:rPr lang="de-DE" sz="1400" dirty="0" err="1">
                <a:sym typeface="Wingdings" pitchFamily="2" charset="2"/>
              </a:rPr>
              <a:t>work</a:t>
            </a:r>
            <a:r>
              <a:rPr lang="de-DE" sz="1400" dirty="0">
                <a:sym typeface="Wingdings" pitchFamily="2" charset="2"/>
              </a:rPr>
              <a:t> </a:t>
            </a:r>
            <a:br>
              <a:rPr lang="de-DE" sz="1400" dirty="0">
                <a:sym typeface="Wingdings" pitchFamily="2" charset="2"/>
              </a:rPr>
            </a:br>
            <a:r>
              <a:rPr lang="de-DE" sz="1400" dirty="0">
                <a:sym typeface="Wingdings" pitchFamily="2" charset="2"/>
              </a:rPr>
              <a:t>in </a:t>
            </a:r>
            <a:r>
              <a:rPr lang="de-DE" sz="1400" dirty="0" err="1">
                <a:sym typeface="Wingdings" pitchFamily="2" charset="2"/>
              </a:rPr>
              <a:t>other</a:t>
            </a:r>
            <a:r>
              <a:rPr lang="de-DE" sz="1400" dirty="0">
                <a:sym typeface="Wingdings" pitchFamily="2" charset="2"/>
              </a:rPr>
              <a:t> </a:t>
            </a:r>
            <a:r>
              <a:rPr lang="de-DE" sz="1400" dirty="0" err="1">
                <a:sym typeface="Wingdings" pitchFamily="2" charset="2"/>
              </a:rPr>
              <a:t>places</a:t>
            </a:r>
            <a:r>
              <a:rPr lang="de-DE" sz="1400" dirty="0">
                <a:sym typeface="Wingdings" pitchFamily="2" charset="2"/>
              </a:rPr>
              <a:t> </a:t>
            </a:r>
            <a:r>
              <a:rPr lang="de-DE" sz="1400" dirty="0" err="1">
                <a:sym typeface="Wingdings" pitchFamily="2" charset="2"/>
              </a:rPr>
              <a:t>otherwise</a:t>
            </a:r>
            <a:r>
              <a:rPr lang="de-DE" sz="1400" dirty="0"/>
              <a:t>! </a:t>
            </a:r>
          </a:p>
          <a:p>
            <a:pPr lvl="1" indent="-330192">
              <a:buSzPts val="1400"/>
              <a:defRPr sz="1400"/>
            </a:pPr>
            <a:r>
              <a:rPr lang="de-DE" dirty="0" err="1">
                <a:latin typeface="Avenir Book"/>
                <a:ea typeface="Avenir Book"/>
                <a:cs typeface="Avenir Book"/>
                <a:sym typeface="Avenir Book"/>
              </a:rPr>
              <a:t>don’t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 just </a:t>
            </a:r>
            <a:r>
              <a:rPr lang="de-DE" dirty="0" err="1">
                <a:latin typeface="Avenir Book"/>
                <a:ea typeface="Avenir Book"/>
                <a:cs typeface="Avenir Book"/>
                <a:sym typeface="Avenir Book"/>
              </a:rPr>
              <a:t>copy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 „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pip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list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“!</a:t>
            </a:r>
            <a:endParaRPr lang="de-DE" sz="1400" dirty="0"/>
          </a:p>
          <a:p>
            <a:pPr lvl="1" indent="-330192">
              <a:buSzPts val="1400"/>
              <a:defRPr sz="1400"/>
            </a:pPr>
            <a:r>
              <a:rPr lang="de-DE" sz="1400" dirty="0" err="1"/>
              <a:t>Whenever</a:t>
            </a:r>
            <a:r>
              <a:rPr lang="de-DE" sz="1400" dirty="0"/>
              <a:t> </a:t>
            </a:r>
            <a:r>
              <a:rPr lang="de-DE" sz="1400" dirty="0" err="1"/>
              <a:t>you</a:t>
            </a:r>
            <a:r>
              <a:rPr lang="de-DE" sz="1400" dirty="0"/>
              <a:t> </a:t>
            </a:r>
            <a:r>
              <a:rPr lang="de-DE" sz="1400" dirty="0" err="1"/>
              <a:t>add</a:t>
            </a:r>
            <a:r>
              <a:rPr lang="de-DE" sz="1400" dirty="0"/>
              <a:t> a </a:t>
            </a:r>
            <a:r>
              <a:rPr lang="de-DE" sz="1400" dirty="0" err="1"/>
              <a:t>new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package</a:t>
            </a:r>
            <a:r>
              <a:rPr lang="de-DE" sz="1400" dirty="0"/>
              <a:t>, </a:t>
            </a:r>
            <a:r>
              <a:rPr lang="de-DE" sz="1400" dirty="0" err="1"/>
              <a:t>add</a:t>
            </a:r>
            <a:r>
              <a:rPr lang="de-DE" sz="1400" dirty="0"/>
              <a:t> </a:t>
            </a:r>
            <a:r>
              <a:rPr lang="de-DE" sz="1400" dirty="0" err="1"/>
              <a:t>it</a:t>
            </a:r>
            <a:r>
              <a:rPr lang="de-DE" sz="1400" dirty="0"/>
              <a:t> </a:t>
            </a:r>
            <a:r>
              <a:rPr lang="de-DE" sz="1400" dirty="0" err="1"/>
              <a:t>to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requirements</a:t>
            </a:r>
            <a:endParaRPr lang="de-DE" sz="1400" dirty="0"/>
          </a:p>
          <a:p>
            <a:pPr lvl="1" indent="-330192">
              <a:buSzPts val="1400"/>
              <a:defRPr sz="1400"/>
            </a:pPr>
            <a:r>
              <a:rPr lang="de-DE" sz="1400" dirty="0"/>
              <a:t>Can also </a:t>
            </a:r>
            <a:r>
              <a:rPr lang="de-DE" sz="1400" dirty="0" err="1"/>
              <a:t>go</a:t>
            </a:r>
            <a:r>
              <a:rPr lang="de-DE" sz="1400" dirty="0"/>
              <a:t> </a:t>
            </a:r>
            <a:r>
              <a:rPr lang="de-DE" sz="1400" dirty="0" err="1"/>
              <a:t>into</a:t>
            </a:r>
            <a:r>
              <a:rPr lang="de-DE" sz="1400" dirty="0"/>
              <a:t> separate </a:t>
            </a:r>
            <a:br>
              <a:rPr lang="de-DE" sz="1400" dirty="0"/>
            </a:br>
            <a:r>
              <a:rPr lang="de-DE" sz="1400" dirty="0" err="1"/>
              <a:t>requirements.txt</a:t>
            </a:r>
            <a:r>
              <a:rPr lang="de-DE" sz="1400" dirty="0"/>
              <a:t> </a:t>
            </a:r>
            <a:r>
              <a:rPr lang="de-DE" sz="1400" dirty="0" err="1"/>
              <a:t>file</a:t>
            </a:r>
            <a:endParaRPr lang="en-US" dirty="0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DD5A96F1-ED6F-5AC7-1BEF-C366DADA80E4}"/>
              </a:ext>
            </a:extLst>
          </p:cNvPr>
          <p:cNvSpPr/>
          <p:nvPr/>
        </p:nvSpPr>
        <p:spPr>
          <a:xfrm>
            <a:off x="4463751" y="3095376"/>
            <a:ext cx="4063304" cy="518157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141D25-A723-E8EA-95BF-9F92E77F3EA8}"/>
              </a:ext>
            </a:extLst>
          </p:cNvPr>
          <p:cNvSpPr/>
          <p:nvPr/>
        </p:nvSpPr>
        <p:spPr>
          <a:xfrm>
            <a:off x="4463751" y="1429347"/>
            <a:ext cx="4150627" cy="2800767"/>
          </a:xfrm>
          <a:prstGeom prst="rect">
            <a:avLst/>
          </a:prstGeom>
          <a:noFill/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chemeClr val="tx1"/>
                </a:solidFill>
              </a:rPr>
              <a:t>[</a:t>
            </a:r>
            <a:r>
              <a:rPr sz="1100" b="1" dirty="0">
                <a:solidFill>
                  <a:schemeClr val="accent6"/>
                </a:solidFill>
              </a:rPr>
              <a:t>project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name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lang="en-US" sz="1100" b="1" dirty="0" err="1"/>
              <a:t>italianfood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/>
              <a:t>version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CE9178"/>
                </a:solidFill>
              </a:rPr>
              <a:t>"0.1.0"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description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"a python package for </a:t>
            </a:r>
            <a:r>
              <a:rPr lang="en-US" sz="1100" b="1" dirty="0"/>
              <a:t>running an restaurant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authors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[{</a:t>
            </a:r>
            <a:r>
              <a:rPr sz="1100" b="1" dirty="0">
                <a:solidFill>
                  <a:srgbClr val="569CD6"/>
                </a:solidFill>
              </a:rPr>
              <a:t>name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lang="en-US" sz="1100" b="1" dirty="0"/>
              <a:t>ASPP</a:t>
            </a:r>
            <a:r>
              <a:rPr sz="1100" b="1" dirty="0"/>
              <a:t> </a:t>
            </a:r>
            <a:r>
              <a:rPr lang="en-US" sz="1100" b="1" dirty="0"/>
              <a:t>PIZZA</a:t>
            </a:r>
            <a:r>
              <a:rPr sz="1100" b="1" dirty="0"/>
              <a:t>"</a:t>
            </a:r>
            <a:r>
              <a:rPr lang="en-US"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569CD6"/>
                </a:solidFill>
              </a:rPr>
              <a:t>email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/>
              <a:t>"</a:t>
            </a:r>
            <a:r>
              <a:rPr lang="en-US" sz="1100" b="1" dirty="0" err="1"/>
              <a:t>aspp</a:t>
            </a:r>
            <a:r>
              <a:rPr lang="en-US" sz="1100" b="1" dirty="0"/>
              <a:t>@</a:t>
            </a:r>
            <a:r>
              <a:rPr sz="1100" b="1" dirty="0"/>
              <a:t>@</a:t>
            </a:r>
            <a:r>
              <a:rPr lang="en-US" sz="1100" b="1" dirty="0" err="1"/>
              <a:t>pizza</a:t>
            </a:r>
            <a:r>
              <a:rPr sz="1100" b="1" dirty="0" err="1"/>
              <a:t>.ac.uk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license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{</a:t>
            </a:r>
            <a:r>
              <a:rPr sz="1100" b="1" dirty="0">
                <a:solidFill>
                  <a:srgbClr val="569CD6"/>
                </a:solidFill>
              </a:rPr>
              <a:t>file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"LICENSE"</a:t>
            </a:r>
            <a:r>
              <a:rPr sz="1100" b="1" dirty="0">
                <a:solidFill>
                  <a:schemeClr val="tx1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readme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sz="1100" b="1" dirty="0" err="1"/>
              <a:t>README.md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/>
              <a:t>requires-python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CE9178"/>
                </a:solidFill>
              </a:rPr>
              <a:t>"&gt;=3.</a:t>
            </a:r>
            <a:r>
              <a:rPr lang="en-US" sz="1100" b="1" dirty="0">
                <a:solidFill>
                  <a:srgbClr val="CE9178"/>
                </a:solidFill>
              </a:rPr>
              <a:t>12</a:t>
            </a:r>
            <a:r>
              <a:rPr sz="1100" b="1" dirty="0">
                <a:solidFill>
                  <a:srgbClr val="CE9178"/>
                </a:solidFill>
              </a:rPr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dependencies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</a:t>
            </a:r>
            <a:r>
              <a:rPr sz="1100" b="1" dirty="0"/>
              <a:t>"</a:t>
            </a:r>
            <a:r>
              <a:rPr sz="1100" b="1" dirty="0" err="1"/>
              <a:t>n</a:t>
            </a:r>
            <a:r>
              <a:rPr lang="en-US" sz="1100" b="1" dirty="0" err="1"/>
              <a:t>u</a:t>
            </a:r>
            <a:r>
              <a:rPr sz="1100" b="1" dirty="0" err="1"/>
              <a:t>mpy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"matplotlib &gt;= 3.0.0"</a:t>
            </a:r>
            <a:r>
              <a:rPr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lang="de-DE" sz="1100" b="1" dirty="0"/>
              <a:t>"</a:t>
            </a:r>
            <a:r>
              <a:rPr lang="de-DE" sz="1100" b="1" dirty="0" err="1"/>
              <a:t>pytest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chemeClr val="tx1"/>
                </a:solidFill>
              </a:rPr>
              <a:t>[</a:t>
            </a:r>
            <a:r>
              <a:rPr sz="1100" b="1" dirty="0">
                <a:solidFill>
                  <a:schemeClr val="accent6"/>
                </a:solidFill>
              </a:rPr>
              <a:t>build-system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requires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</a:t>
            </a:r>
            <a:r>
              <a:rPr sz="1100" b="1" dirty="0"/>
              <a:t>"</a:t>
            </a:r>
            <a:r>
              <a:rPr sz="1100" b="1" dirty="0" err="1"/>
              <a:t>setuptools</a:t>
            </a:r>
            <a:r>
              <a:rPr sz="1100" b="1" dirty="0"/>
              <a:t>&gt;=42"</a:t>
            </a:r>
            <a:r>
              <a:rPr lang="en-US" sz="1100" b="1" dirty="0">
                <a:solidFill>
                  <a:schemeClr val="tx1"/>
                </a:solidFill>
              </a:rPr>
              <a:t>,</a:t>
            </a:r>
            <a:r>
              <a:rPr lang="en-US" sz="1100" b="1" dirty="0"/>
              <a:t> “wheel”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build-backend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sz="1100" b="1" dirty="0" err="1"/>
              <a:t>setuptools.build_meta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904846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0B097-EBE1-CE1D-8AA7-D68FF404A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6E058EF7-83D7-60B4-81AE-6DD4E7C3D9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49" y="97604"/>
            <a:ext cx="48797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src</a:t>
            </a:r>
            <a:r>
              <a:rPr lang="en-US" dirty="0"/>
              <a:t> and __</a:t>
            </a:r>
            <a:r>
              <a:rPr lang="en-US" dirty="0" err="1"/>
              <a:t>init</a:t>
            </a:r>
            <a:r>
              <a:rPr lang="en-US" dirty="0"/>
              <a:t>__.</a:t>
            </a:r>
            <a:r>
              <a:rPr lang="en-US" dirty="0" err="1"/>
              <a:t>py</a:t>
            </a:r>
            <a:endParaRPr dirty="0"/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431282ED-84A0-67FB-A96A-1D809E960210}"/>
              </a:ext>
            </a:extLst>
          </p:cNvPr>
          <p:cNvSpPr txBox="1"/>
          <p:nvPr/>
        </p:nvSpPr>
        <p:spPr>
          <a:xfrm>
            <a:off x="8274851" y="444411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23</a:t>
            </a:fld>
            <a:endParaRPr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649C3CC0-D473-58B6-4255-A74B70BFB0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49" y="845999"/>
            <a:ext cx="4232239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src</a:t>
            </a:r>
            <a:r>
              <a:rPr lang="de-DE" dirty="0"/>
              <a:t> </a:t>
            </a:r>
            <a:r>
              <a:rPr lang="de-DE" dirty="0" err="1"/>
              <a:t>folder</a:t>
            </a:r>
            <a:r>
              <a:rPr lang="de-DE" dirty="0"/>
              <a:t> </a:t>
            </a:r>
            <a:r>
              <a:rPr lang="de-DE" dirty="0" err="1"/>
              <a:t>holds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dirty="0" err="1"/>
              <a:t>designates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folder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.</a:t>
            </a:r>
            <a:r>
              <a:rPr lang="de-DE" dirty="0" err="1"/>
              <a:t>py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pyproject.toml</a:t>
            </a: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contents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__</a:t>
            </a:r>
            <a:r>
              <a:rPr lang="de-DE" dirty="0" err="1"/>
              <a:t>init</a:t>
            </a:r>
            <a:r>
              <a:rPr lang="de-DE" dirty="0"/>
              <a:t>__.</a:t>
            </a:r>
            <a:r>
              <a:rPr lang="de-DE" dirty="0" err="1"/>
              <a:t>py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>
                <a:sym typeface="Wingdings" pitchFamily="2" charset="2"/>
              </a:rPr>
              <a:t></a:t>
            </a: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0D47EAF-9D8A-6FD6-5A78-4D1E64731AA6}"/>
              </a:ext>
            </a:extLst>
          </p:cNvPr>
          <p:cNvSpPr/>
          <p:nvPr/>
        </p:nvSpPr>
        <p:spPr>
          <a:xfrm>
            <a:off x="5332287" y="1875032"/>
            <a:ext cx="3235857" cy="1892826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D4D4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633367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B5CB3-6951-122A-D14D-2D64DCEB6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274F2AD-8DFA-069B-A2E0-ABBC472B1A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76316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 err="1"/>
              <a:t>Other</a:t>
            </a:r>
            <a:r>
              <a:rPr lang="da-DK" dirty="0"/>
              <a:t> notable files</a:t>
            </a:r>
            <a:endParaRPr dirty="0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2953653B-FAAE-03D9-9C66-7D8494E83C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24</a:t>
            </a:fld>
            <a:endParaRPr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43FA0878-02E0-22CF-4B33-5246B3971C7C}"/>
              </a:ext>
            </a:extLst>
          </p:cNvPr>
          <p:cNvSpPr txBox="1">
            <a:spLocks/>
          </p:cNvSpPr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GB" smtClean="0"/>
              <a:pPr/>
              <a:t>24</a:t>
            </a:fld>
            <a:endParaRPr lang="en-GB"/>
          </a:p>
        </p:txBody>
      </p:sp>
      <p:sp>
        <p:nvSpPr>
          <p:cNvPr id="13" name="Textfeld 4">
            <a:extLst>
              <a:ext uri="{FF2B5EF4-FFF2-40B4-BE49-F238E27FC236}">
                <a16:creationId xmlns:a16="http://schemas.microsoft.com/office/drawing/2014/main" id="{7BE33F41-7EEB-D921-CC46-F2F3C2C53540}"/>
              </a:ext>
            </a:extLst>
          </p:cNvPr>
          <p:cNvSpPr txBox="1"/>
          <p:nvPr/>
        </p:nvSpPr>
        <p:spPr>
          <a:xfrm>
            <a:off x="5324833" y="867695"/>
            <a:ext cx="3331029" cy="38164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my_project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.gitignore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LICENSE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demo.ipynb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recreate_paper_figures.py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pyproject.toml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lvl="0" eaLnBrk="1"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README.md</a:t>
            </a:r>
          </a:p>
          <a:p>
            <a:pPr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requirements.txt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package_name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__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init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__.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constants.py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data_preprocessing.py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data_visualization.py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file_io.py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test_analysis.py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test_data_processing.py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</p:txBody>
      </p:sp>
      <p:sp>
        <p:nvSpPr>
          <p:cNvPr id="14" name="* pick one from choosealicense.com">
            <a:extLst>
              <a:ext uri="{FF2B5EF4-FFF2-40B4-BE49-F238E27FC236}">
                <a16:creationId xmlns:a16="http://schemas.microsoft.com/office/drawing/2014/main" id="{A217F41E-137F-04B6-2B29-EE5FDF2A28A3}"/>
              </a:ext>
            </a:extLst>
          </p:cNvPr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15" name="Rectangle 63">
            <a:extLst>
              <a:ext uri="{FF2B5EF4-FFF2-40B4-BE49-F238E27FC236}">
                <a16:creationId xmlns:a16="http://schemas.microsoft.com/office/drawing/2014/main" id="{11C26039-4A36-240D-DD6F-998ECD2EC389}"/>
              </a:ext>
            </a:extLst>
          </p:cNvPr>
          <p:cNvSpPr txBox="1"/>
          <p:nvPr/>
        </p:nvSpPr>
        <p:spPr>
          <a:xfrm>
            <a:off x="1972989" y="1646374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 dirty="0"/>
              <a:t>LICENSE</a:t>
            </a:r>
            <a:r>
              <a:rPr dirty="0"/>
              <a:t> </a:t>
            </a:r>
            <a:br>
              <a:rPr dirty="0"/>
            </a:br>
            <a:r>
              <a:rPr dirty="0"/>
              <a:t>makes the package </a:t>
            </a:r>
            <a:br>
              <a:rPr dirty="0"/>
            </a:br>
            <a:r>
              <a:rPr dirty="0"/>
              <a:t>(legally) usable.*</a:t>
            </a:r>
          </a:p>
        </p:txBody>
      </p:sp>
      <p:sp>
        <p:nvSpPr>
          <p:cNvPr id="16" name="Straight Arrow Connector 64">
            <a:extLst>
              <a:ext uri="{FF2B5EF4-FFF2-40B4-BE49-F238E27FC236}">
                <a16:creationId xmlns:a16="http://schemas.microsoft.com/office/drawing/2014/main" id="{242D55AE-7649-19E7-9F8D-70DD8E2D2CF9}"/>
              </a:ext>
            </a:extLst>
          </p:cNvPr>
          <p:cNvSpPr/>
          <p:nvPr/>
        </p:nvSpPr>
        <p:spPr>
          <a:xfrm flipV="1">
            <a:off x="4285338" y="1435256"/>
            <a:ext cx="1091831" cy="601307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Rectangle 63">
            <a:extLst>
              <a:ext uri="{FF2B5EF4-FFF2-40B4-BE49-F238E27FC236}">
                <a16:creationId xmlns:a16="http://schemas.microsoft.com/office/drawing/2014/main" id="{AA4D21B1-F8FC-A783-4E96-C49EB69A352A}"/>
              </a:ext>
            </a:extLst>
          </p:cNvPr>
          <p:cNvSpPr txBox="1"/>
          <p:nvPr/>
        </p:nvSpPr>
        <p:spPr>
          <a:xfrm>
            <a:off x="869152" y="2579372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 dirty="0"/>
              <a:t>README</a:t>
            </a:r>
            <a:r>
              <a:rPr dirty="0"/>
              <a:t> </a:t>
            </a:r>
            <a:br>
              <a:rPr dirty="0"/>
            </a:br>
            <a:r>
              <a:rPr dirty="0"/>
              <a:t>contains more information e.g. instructions on how to use your package.</a:t>
            </a:r>
          </a:p>
        </p:txBody>
      </p:sp>
      <p:sp>
        <p:nvSpPr>
          <p:cNvPr id="18" name="Straight Arrow Connector 64">
            <a:extLst>
              <a:ext uri="{FF2B5EF4-FFF2-40B4-BE49-F238E27FC236}">
                <a16:creationId xmlns:a16="http://schemas.microsoft.com/office/drawing/2014/main" id="{0E38F6BE-BD09-70E2-6FFA-7DA027659C1F}"/>
              </a:ext>
            </a:extLst>
          </p:cNvPr>
          <p:cNvSpPr/>
          <p:nvPr/>
        </p:nvSpPr>
        <p:spPr>
          <a:xfrm flipV="1">
            <a:off x="3181501" y="2169257"/>
            <a:ext cx="2195669" cy="871970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9" name="Rectangle 63">
            <a:extLst>
              <a:ext uri="{FF2B5EF4-FFF2-40B4-BE49-F238E27FC236}">
                <a16:creationId xmlns:a16="http://schemas.microsoft.com/office/drawing/2014/main" id="{F06A5019-3582-CCA2-63DC-17A072EC03E3}"/>
              </a:ext>
            </a:extLst>
          </p:cNvPr>
          <p:cNvSpPr txBox="1"/>
          <p:nvPr/>
        </p:nvSpPr>
        <p:spPr>
          <a:xfrm>
            <a:off x="816815" y="801467"/>
            <a:ext cx="2312349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lang="en-US" b="1" dirty="0"/>
              <a:t>.gitignore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so you don’t add</a:t>
            </a:r>
          </a:p>
          <a:p>
            <a:pPr algn="r">
              <a:defRPr>
                <a:solidFill>
                  <a:srgbClr val="6BA5B3"/>
                </a:solidFill>
              </a:defRPr>
            </a:pPr>
            <a:r>
              <a:rPr lang="en-US" dirty="0" err="1"/>
              <a:t>pycache</a:t>
            </a:r>
            <a:r>
              <a:rPr lang="en-US" dirty="0"/>
              <a:t> files ;) </a:t>
            </a:r>
          </a:p>
        </p:txBody>
      </p:sp>
      <p:sp>
        <p:nvSpPr>
          <p:cNvPr id="20" name="Rectangle 63">
            <a:extLst>
              <a:ext uri="{FF2B5EF4-FFF2-40B4-BE49-F238E27FC236}">
                <a16:creationId xmlns:a16="http://schemas.microsoft.com/office/drawing/2014/main" id="{70782FA6-607A-636A-D472-220AEBEF4C12}"/>
              </a:ext>
            </a:extLst>
          </p:cNvPr>
          <p:cNvSpPr txBox="1"/>
          <p:nvPr/>
        </p:nvSpPr>
        <p:spPr>
          <a:xfrm>
            <a:off x="2506133" y="3730017"/>
            <a:ext cx="2312349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lang="da-DK" b="1" dirty="0"/>
              <a:t>requirements.txt</a:t>
            </a:r>
            <a:r>
              <a:rPr dirty="0"/>
              <a:t> </a:t>
            </a:r>
            <a:br>
              <a:rPr dirty="0"/>
            </a:br>
            <a:r>
              <a:rPr lang="da-DK" dirty="0"/>
              <a:t>in case </a:t>
            </a:r>
            <a:r>
              <a:rPr lang="da-DK" dirty="0" err="1"/>
              <a:t>dependencies</a:t>
            </a:r>
            <a:endParaRPr lang="da-DK" dirty="0"/>
          </a:p>
          <a:p>
            <a:pPr algn="r">
              <a:defRPr>
                <a:solidFill>
                  <a:srgbClr val="6BA5B3"/>
                </a:solidFill>
              </a:defRPr>
            </a:pPr>
            <a:r>
              <a:rPr lang="da-DK" dirty="0"/>
              <a:t>in </a:t>
            </a:r>
            <a:r>
              <a:rPr lang="da-DK" dirty="0" err="1"/>
              <a:t>pyproject.toml</a:t>
            </a:r>
            <a:r>
              <a:rPr lang="da-DK" dirty="0"/>
              <a:t> is not</a:t>
            </a:r>
          </a:p>
          <a:p>
            <a:pPr algn="r">
              <a:defRPr>
                <a:solidFill>
                  <a:srgbClr val="6BA5B3"/>
                </a:solidFill>
              </a:defRPr>
            </a:pPr>
            <a:r>
              <a:rPr lang="da-DK" dirty="0"/>
              <a:t>sufficient</a:t>
            </a:r>
            <a:endParaRPr dirty="0"/>
          </a:p>
        </p:txBody>
      </p:sp>
      <p:sp>
        <p:nvSpPr>
          <p:cNvPr id="21" name="Straight Arrow Connector 64">
            <a:extLst>
              <a:ext uri="{FF2B5EF4-FFF2-40B4-BE49-F238E27FC236}">
                <a16:creationId xmlns:a16="http://schemas.microsoft.com/office/drawing/2014/main" id="{11B38E17-FB62-5D1F-CC38-EEB2EE34081E}"/>
              </a:ext>
            </a:extLst>
          </p:cNvPr>
          <p:cNvSpPr/>
          <p:nvPr/>
        </p:nvSpPr>
        <p:spPr>
          <a:xfrm flipV="1">
            <a:off x="4818482" y="2473133"/>
            <a:ext cx="606414" cy="1712787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2" name="Straight Arrow Connector 64">
            <a:extLst>
              <a:ext uri="{FF2B5EF4-FFF2-40B4-BE49-F238E27FC236}">
                <a16:creationId xmlns:a16="http://schemas.microsoft.com/office/drawing/2014/main" id="{593D4136-9A83-7294-5E02-F5CB37B0C04E}"/>
              </a:ext>
            </a:extLst>
          </p:cNvPr>
          <p:cNvSpPr/>
          <p:nvPr/>
        </p:nvSpPr>
        <p:spPr>
          <a:xfrm>
            <a:off x="3129164" y="1148170"/>
            <a:ext cx="2248005" cy="34837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34119812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6128F-D9EB-5297-B2C0-24563E994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>
            <a:extLst>
              <a:ext uri="{FF2B5EF4-FFF2-40B4-BE49-F238E27FC236}">
                <a16:creationId xmlns:a16="http://schemas.microsoft.com/office/drawing/2014/main" id="{C10E0B6C-AFBF-C82A-1FA1-48B3F0A738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The setup steps only take time at the start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Set up the project structure, then never worry about it again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</a:t>
            </a:r>
            <a:r>
              <a:rPr dirty="0"/>
              <a:t>et your imports</a:t>
            </a:r>
            <a:r>
              <a:rPr lang="en-US" dirty="0"/>
              <a:t>, </a:t>
            </a:r>
            <a:r>
              <a:rPr dirty="0"/>
              <a:t>then never worry about them again</a:t>
            </a:r>
            <a:endParaRPr lang="en-US" dirty="0"/>
          </a:p>
          <a:p>
            <a:pPr lvl="1" indent="-330192">
              <a:buSzPts val="1700"/>
              <a:defRPr sz="1700"/>
            </a:pPr>
            <a:r>
              <a:rPr lang="de-DE" dirty="0"/>
              <a:t>The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projects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like </a:t>
            </a:r>
            <a:r>
              <a:rPr lang="de-DE" dirty="0" err="1"/>
              <a:t>this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easier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will </a:t>
            </a:r>
            <a:r>
              <a:rPr lang="de-DE" dirty="0" err="1"/>
              <a:t>become</a:t>
            </a:r>
            <a:r>
              <a:rPr lang="de-DE" dirty="0"/>
              <a:t>. In </a:t>
            </a:r>
            <a:r>
              <a:rPr lang="de-DE" dirty="0" err="1"/>
              <a:t>the</a:t>
            </a:r>
            <a:r>
              <a:rPr lang="de-DE" dirty="0"/>
              <a:t> end </a:t>
            </a:r>
            <a:r>
              <a:rPr lang="de-DE" dirty="0" err="1"/>
              <a:t>it‘s</a:t>
            </a:r>
            <a:r>
              <a:rPr lang="de-DE" dirty="0"/>
              <a:t> </a:t>
            </a:r>
            <a:r>
              <a:rPr lang="de-DE" dirty="0" err="1"/>
              <a:t>faster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solving</a:t>
            </a:r>
            <a:r>
              <a:rPr lang="de-DE" dirty="0"/>
              <a:t> a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error</a:t>
            </a:r>
            <a:r>
              <a:rPr lang="de-DE" dirty="0"/>
              <a:t>.</a:t>
            </a:r>
            <a:endParaRPr dirty="0"/>
          </a:p>
          <a:p>
            <a:pPr indent="-330192">
              <a:buSzPts val="1700"/>
              <a:defRPr sz="1700"/>
            </a:pPr>
            <a:endParaRPr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You unlock so many abilities with only a little effort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sharing code, publishing, endlessly looking for functions or files, avoiding import errors when moving files, …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If you continue coding inside but especially outside academia, this will be the standard you will encounter.</a:t>
            </a:r>
            <a:endParaRPr b="1" dirty="0">
              <a:solidFill>
                <a:schemeClr val="accent1"/>
              </a:solidFill>
            </a:endParaRPr>
          </a:p>
          <a:p>
            <a:pPr indent="-330192">
              <a:buSzPts val="1700"/>
              <a:defRPr sz="1700"/>
            </a:pPr>
            <a:endParaRPr dirty="0"/>
          </a:p>
        </p:txBody>
      </p:sp>
      <p:sp>
        <p:nvSpPr>
          <p:cNvPr id="541" name="Slide Number Placeholder 3">
            <a:extLst>
              <a:ext uri="{FF2B5EF4-FFF2-40B4-BE49-F238E27FC236}">
                <a16:creationId xmlns:a16="http://schemas.microsoft.com/office/drawing/2014/main" id="{353E66DD-05FE-DE9F-45E0-4E92CD2328E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25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B551B5D-6066-2E39-03D6-0295C3A9AD85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4775377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All the advantages</a:t>
            </a:r>
          </a:p>
        </p:txBody>
      </p:sp>
    </p:spTree>
    <p:extLst>
      <p:ext uri="{BB962C8B-B14F-4D97-AF65-F5344CB8AC3E}">
        <p14:creationId xmlns:p14="http://schemas.microsoft.com/office/powerpoint/2010/main" val="3797291874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EC32B-C1CD-2E3A-6145-09909CD28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>
            <a:extLst>
              <a:ext uri="{FF2B5EF4-FFF2-40B4-BE49-F238E27FC236}">
                <a16:creationId xmlns:a16="http://schemas.microsoft.com/office/drawing/2014/main" id="{8108FC66-B3C1-CD99-460B-15D9B64E29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if your code is well-structured 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add a </a:t>
            </a:r>
            <a:r>
              <a:rPr lang="en-US" dirty="0" err="1"/>
              <a:t>pyproject.toml</a:t>
            </a:r>
            <a:r>
              <a:rPr lang="en-US" dirty="0"/>
              <a:t> file, run `pip install –e .`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make the imports consistent</a:t>
            </a:r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if you have a large repo with messy imports </a:t>
            </a:r>
            <a:r>
              <a:rPr lang="en-US" b="1" dirty="0" err="1">
                <a:solidFill>
                  <a:schemeClr val="accent1"/>
                </a:solidFill>
              </a:rPr>
              <a:t>etc</a:t>
            </a:r>
            <a:r>
              <a:rPr lang="en-US" b="1" dirty="0">
                <a:solidFill>
                  <a:schemeClr val="accent1"/>
                </a:solidFill>
              </a:rPr>
              <a:t> – start from scratch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in a new directory, create the folder structure (with `</a:t>
            </a:r>
            <a:r>
              <a:rPr lang="en-US" dirty="0" err="1"/>
              <a:t>src</a:t>
            </a:r>
            <a:r>
              <a:rPr lang="en-US" dirty="0"/>
              <a:t>`), create a </a:t>
            </a:r>
            <a:r>
              <a:rPr lang="en-US" dirty="0" err="1"/>
              <a:t>pyproject.toml</a:t>
            </a:r>
            <a:r>
              <a:rPr lang="en-US" dirty="0"/>
              <a:t> file and upload to git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fill </a:t>
            </a:r>
            <a:r>
              <a:rPr lang="en-US" dirty="0" err="1"/>
              <a:t>pyproject.toml</a:t>
            </a:r>
            <a:r>
              <a:rPr lang="en-US" dirty="0"/>
              <a:t>, run `pip install –e .`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copy over the code function by function</a:t>
            </a:r>
          </a:p>
          <a:p>
            <a:pPr lvl="2" indent="-330192">
              <a:buSzPts val="1700"/>
              <a:defRPr sz="1700"/>
            </a:pPr>
            <a:r>
              <a:rPr lang="en-US" dirty="0"/>
              <a:t>if necessary, make new files that structure the repo better</a:t>
            </a:r>
          </a:p>
          <a:p>
            <a:pPr lvl="2" indent="-330192">
              <a:buSzPts val="1700"/>
              <a:defRPr sz="1700"/>
            </a:pPr>
            <a:r>
              <a:rPr lang="en-US" dirty="0"/>
              <a:t>fix the imports</a:t>
            </a:r>
          </a:p>
          <a:p>
            <a:pPr lvl="2" indent="-330192">
              <a:buSzPts val="1700"/>
              <a:defRPr sz="1700"/>
            </a:pPr>
            <a:r>
              <a:rPr lang="en-US" dirty="0"/>
              <a:t>Tip: use one file that runs your project code start to finish and always re-run this until the code work after copying (e.g. tests)</a:t>
            </a:r>
            <a:endParaRPr dirty="0"/>
          </a:p>
        </p:txBody>
      </p:sp>
      <p:sp>
        <p:nvSpPr>
          <p:cNvPr id="541" name="Slide Number Placeholder 3">
            <a:extLst>
              <a:ext uri="{FF2B5EF4-FFF2-40B4-BE49-F238E27FC236}">
                <a16:creationId xmlns:a16="http://schemas.microsoft.com/office/drawing/2014/main" id="{354D82FA-3EE5-F142-C144-59F9A68CBE5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26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4C91678-58FE-0E29-4A1C-B1C6A38F36FD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7405697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Make existing code installable</a:t>
            </a:r>
          </a:p>
        </p:txBody>
      </p:sp>
    </p:spTree>
    <p:extLst>
      <p:ext uri="{BB962C8B-B14F-4D97-AF65-F5344CB8AC3E}">
        <p14:creationId xmlns:p14="http://schemas.microsoft.com/office/powerpoint/2010/main" val="382976295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20CA446-BEB3-EF01-0C4F-3B4DEFB122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4933"/>
          <a:stretch>
            <a:fillRect/>
          </a:stretch>
        </p:blipFill>
        <p:spPr>
          <a:xfrm>
            <a:off x="483773" y="1072696"/>
            <a:ext cx="2836076" cy="299810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D9703F6-8C8D-BCCA-C6FC-B532D1BFF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0884" y="1072696"/>
            <a:ext cx="3309343" cy="3089791"/>
          </a:xfrm>
          <a:prstGeom prst="rect">
            <a:avLst/>
          </a:prstGeom>
        </p:spPr>
      </p:pic>
      <p:sp>
        <p:nvSpPr>
          <p:cNvPr id="9" name="Pfeil: nach rechts 8">
            <a:extLst>
              <a:ext uri="{FF2B5EF4-FFF2-40B4-BE49-F238E27FC236}">
                <a16:creationId xmlns:a16="http://schemas.microsoft.com/office/drawing/2014/main" id="{EDCA4A71-09BF-8F3D-8CF4-8840BDE40F35}"/>
              </a:ext>
            </a:extLst>
          </p:cNvPr>
          <p:cNvSpPr/>
          <p:nvPr/>
        </p:nvSpPr>
        <p:spPr>
          <a:xfrm>
            <a:off x="3443416" y="2571750"/>
            <a:ext cx="1907468" cy="443299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8E2DA7C-30F6-C5D7-E97C-DC02B4FBF672}"/>
              </a:ext>
            </a:extLst>
          </p:cNvPr>
          <p:cNvSpPr txBox="1"/>
          <p:nvPr/>
        </p:nvSpPr>
        <p:spPr>
          <a:xfrm>
            <a:off x="3898937" y="2298357"/>
            <a:ext cx="996425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4:30 hours</a:t>
            </a:r>
          </a:p>
        </p:txBody>
      </p:sp>
    </p:spTree>
    <p:extLst>
      <p:ext uri="{BB962C8B-B14F-4D97-AF65-F5344CB8AC3E}">
        <p14:creationId xmlns:p14="http://schemas.microsoft.com/office/powerpoint/2010/main" val="3789318060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A273180-899B-3B9A-0EC1-9E499861A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97" y="449712"/>
            <a:ext cx="4971195" cy="21313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786DF4CE-809B-CAE1-9BFF-E07D960A4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97" y="3315411"/>
            <a:ext cx="4961050" cy="777307"/>
          </a:xfrm>
          <a:prstGeom prst="rect">
            <a:avLst/>
          </a:prstGeom>
        </p:spPr>
      </p:pic>
      <p:pic>
        <p:nvPicPr>
          <p:cNvPr id="1026" name="Picture 2" descr="Celebrity gif. Reggie Sergile, also known as the rapper Conceited, holds a red cup and is listening to someone speak. He looks skeptical as he looks at us and puckers his lips exaggeratedly, looking down and swinging his body around to take a step away in doubt.">
            <a:extLst>
              <a:ext uri="{FF2B5EF4-FFF2-40B4-BE49-F238E27FC236}">
                <a16:creationId xmlns:a16="http://schemas.microsoft.com/office/drawing/2014/main" id="{98F8ECA1-28AA-4BAE-6270-20C6E19C5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333" y="753389"/>
            <a:ext cx="2540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nimated GIF">
            <a:extLst>
              <a:ext uri="{FF2B5EF4-FFF2-40B4-BE49-F238E27FC236}">
                <a16:creationId xmlns:a16="http://schemas.microsoft.com/office/drawing/2014/main" id="{A50F6A6B-10A9-149D-B980-D420BD4680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333" y="3069064"/>
            <a:ext cx="2540000" cy="1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86522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lvl="0" indent="-342900" hangingPunct="1">
              <a:buFont typeface="+mj-lt"/>
              <a:buAutoNum type="arabicPeriod"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sym typeface="Avenir Heavy"/>
              </a:rPr>
              <a:t>Accessibility</a:t>
            </a:r>
          </a:p>
          <a:p>
            <a:pPr marL="457188" lvl="1" indent="0" hangingPunct="1">
              <a:buNone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readable, understandable and usable</a:t>
            </a:r>
            <a:endParaRPr lang="en-US" dirty="0">
              <a:solidFill>
                <a:srgbClr val="57A7B5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</p:txBody>
      </p:sp>
      <p:sp>
        <p:nvSpPr>
          <p:cNvPr id="2" name="Pfeil nach rechts 1">
            <a:extLst>
              <a:ext uri="{FF2B5EF4-FFF2-40B4-BE49-F238E27FC236}">
                <a16:creationId xmlns:a16="http://schemas.microsoft.com/office/drawing/2014/main" id="{65638A2A-537C-9D96-B1FF-C5EC50161427}"/>
              </a:ext>
            </a:extLst>
          </p:cNvPr>
          <p:cNvSpPr/>
          <p:nvPr/>
        </p:nvSpPr>
        <p:spPr>
          <a:xfrm rot="9576828">
            <a:off x="3941631" y="1309797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ED72D9"/>
          </a:solidFill>
          <a:ln w="25400" cap="flat">
            <a:solidFill>
              <a:srgbClr val="ED72D9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6" name="Picture 2" descr="Im Proud Of Myself GIFs - Find &amp; Share on GIPHY">
            <a:extLst>
              <a:ext uri="{FF2B5EF4-FFF2-40B4-BE49-F238E27FC236}">
                <a16:creationId xmlns:a16="http://schemas.microsoft.com/office/drawing/2014/main" id="{16F907C4-1F42-16A9-C835-1EBC56244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452" y="2154374"/>
            <a:ext cx="2540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repo structure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8994131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618D7-44F3-93BF-0FBC-CE4DC6B5B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break </a:t>
            </a:r>
            <a:r>
              <a:rPr lang="de-DE" dirty="0" err="1"/>
              <a:t>now</a:t>
            </a:r>
            <a:r>
              <a:rPr lang="de-D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737311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2607</Words>
  <Application>Microsoft Macintosh PowerPoint</Application>
  <PresentationFormat>Bildschirmpräsentation (16:9)</PresentationFormat>
  <Paragraphs>365</Paragraphs>
  <Slides>31</Slides>
  <Notes>14</Notes>
  <HiddenSlides>2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31</vt:i4>
      </vt:variant>
    </vt:vector>
  </HeadingPairs>
  <TitlesOfParts>
    <vt:vector size="40" baseType="lpstr">
      <vt:lpstr>Arial</vt:lpstr>
      <vt:lpstr>Avenir Book</vt:lpstr>
      <vt:lpstr>Avenir Heavy</vt:lpstr>
      <vt:lpstr>Avenir Medium</vt:lpstr>
      <vt:lpstr>Courier</vt:lpstr>
      <vt:lpstr>Courier New</vt:lpstr>
      <vt:lpstr>Helvetica</vt:lpstr>
      <vt:lpstr>Wingdings</vt:lpstr>
      <vt:lpstr>Jacquenetta template</vt:lpstr>
      <vt:lpstr>PowerPoint-Präsentation</vt:lpstr>
      <vt:lpstr>PowerPoint-Präsentation</vt:lpstr>
      <vt:lpstr>Importable code</vt:lpstr>
      <vt:lpstr>Editable install</vt:lpstr>
      <vt:lpstr>PowerPoint-Präsentation</vt:lpstr>
      <vt:lpstr>Pip editable installation</vt:lpstr>
      <vt:lpstr>Pip editable install</vt:lpstr>
      <vt:lpstr>Installing other packages</vt:lpstr>
      <vt:lpstr>PowerPoint-Präsentation</vt:lpstr>
      <vt:lpstr>Changes to your workflow</vt:lpstr>
      <vt:lpstr>Write your function</vt:lpstr>
      <vt:lpstr>Notes</vt:lpstr>
      <vt:lpstr>Changes to your workflow II</vt:lpstr>
      <vt:lpstr>Short projects</vt:lpstr>
      <vt:lpstr>Research projects</vt:lpstr>
      <vt:lpstr>Publishing code</vt:lpstr>
      <vt:lpstr>PowerPoint-Präsentation</vt:lpstr>
      <vt:lpstr>Package structure</vt:lpstr>
      <vt:lpstr>Notes</vt:lpstr>
      <vt:lpstr>Python package structure</vt:lpstr>
      <vt:lpstr>pyproject.toml</vt:lpstr>
      <vt:lpstr>pyproject.toml</vt:lpstr>
      <vt:lpstr>src and __init__.py</vt:lpstr>
      <vt:lpstr>Other notable files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break now?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126</cp:revision>
  <dcterms:modified xsi:type="dcterms:W3CDTF">2025-09-22T12:15:35Z</dcterms:modified>
</cp:coreProperties>
</file>