
<file path=[Content_Types].xml><?xml version="1.0" encoding="utf-8"?>
<Types xmlns="http://schemas.openxmlformats.org/package/2006/content-types">
  <Default Extension="gif" ContentType="image/gif"/>
  <Default Extension="png" ContentType="image/png"/>
  <Default Extension="rels" ContentType="application/vnd.openxmlformats-package.relationships+xml"/>
  <Default Extension="svg" ContentType="image/svg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"/>
  </p:notesMasterIdLst>
  <p:sldIdLst>
    <p:sldId id="321" r:id="rId2"/>
    <p:sldId id="340" r:id="rId3"/>
    <p:sldId id="339" r:id="rId4"/>
    <p:sldId id="341" r:id="rId5"/>
    <p:sldId id="342" r:id="rId6"/>
    <p:sldId id="324" r:id="rId7"/>
  </p:sldIdLst>
  <p:sldSz cx="9144000" cy="5143500" type="screen16x9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7E6"/>
          </a:solidFill>
        </a:fill>
      </a:tcStyle>
    </a:wholeTbl>
    <a:band2H>
      <a:tcTxStyle/>
      <a:tcStyle>
        <a:tcBdr/>
        <a:fill>
          <a:solidFill>
            <a:srgbClr val="E7ECF3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AE2CD"/>
          </a:solidFill>
        </a:fill>
      </a:tcStyle>
    </a:wholeTbl>
    <a:band2H>
      <a:tcTxStyle/>
      <a:tcStyle>
        <a:tcBdr/>
        <a:fill>
          <a:solidFill>
            <a:srgbClr val="ED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CCCCC"/>
          </a:solidFill>
        </a:fill>
      </a:tcStyle>
    </a:wholeTbl>
    <a:band2H>
      <a:tcTxStyle/>
      <a:tcStyle>
        <a:tcBdr/>
        <a:fill>
          <a:solidFill>
            <a:srgbClr val="EEE7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8F44A2F1-9E1F-4B54-A3A2-5F16C0AD49E2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0893"/>
    <p:restoredTop sz="69887"/>
  </p:normalViewPr>
  <p:slideViewPr>
    <p:cSldViewPr snapToGrid="0">
      <p:cViewPr varScale="1">
        <p:scale>
          <a:sx n="78" d="100"/>
          <a:sy n="78" d="100"/>
        </p:scale>
        <p:origin x="512" y="480"/>
      </p:cViewPr>
      <p:guideLst/>
    </p:cSldViewPr>
  </p:slideViewPr>
  <p:notesTextViewPr>
    <p:cViewPr>
      <p:scale>
        <a:sx n="130" d="100"/>
        <a:sy n="13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Shape 19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7" name="Shape 19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400">
        <a:latin typeface="+mj-lt"/>
        <a:ea typeface="+mj-ea"/>
        <a:cs typeface="+mj-cs"/>
        <a:sym typeface="Arial"/>
      </a:defRPr>
    </a:lvl1pPr>
    <a:lvl2pPr indent="228600" latinLnBrk="0">
      <a:defRPr sz="1400">
        <a:latin typeface="+mj-lt"/>
        <a:ea typeface="+mj-ea"/>
        <a:cs typeface="+mj-cs"/>
        <a:sym typeface="Arial"/>
      </a:defRPr>
    </a:lvl2pPr>
    <a:lvl3pPr indent="457200" latinLnBrk="0">
      <a:defRPr sz="1400">
        <a:latin typeface="+mj-lt"/>
        <a:ea typeface="+mj-ea"/>
        <a:cs typeface="+mj-cs"/>
        <a:sym typeface="Arial"/>
      </a:defRPr>
    </a:lvl3pPr>
    <a:lvl4pPr indent="685800" latinLnBrk="0">
      <a:defRPr sz="1400">
        <a:latin typeface="+mj-lt"/>
        <a:ea typeface="+mj-ea"/>
        <a:cs typeface="+mj-cs"/>
        <a:sym typeface="Arial"/>
      </a:defRPr>
    </a:lvl4pPr>
    <a:lvl5pPr indent="914400" latinLnBrk="0">
      <a:defRPr sz="1400">
        <a:latin typeface="+mj-lt"/>
        <a:ea typeface="+mj-ea"/>
        <a:cs typeface="+mj-cs"/>
        <a:sym typeface="Arial"/>
      </a:defRPr>
    </a:lvl5pPr>
    <a:lvl6pPr indent="1143000" latinLnBrk="0">
      <a:defRPr sz="1400">
        <a:latin typeface="+mj-lt"/>
        <a:ea typeface="+mj-ea"/>
        <a:cs typeface="+mj-cs"/>
        <a:sym typeface="Arial"/>
      </a:defRPr>
    </a:lvl6pPr>
    <a:lvl7pPr indent="1371600" latinLnBrk="0">
      <a:defRPr sz="1400">
        <a:latin typeface="+mj-lt"/>
        <a:ea typeface="+mj-ea"/>
        <a:cs typeface="+mj-cs"/>
        <a:sym typeface="Arial"/>
      </a:defRPr>
    </a:lvl7pPr>
    <a:lvl8pPr indent="1600200" latinLnBrk="0">
      <a:defRPr sz="1400">
        <a:latin typeface="+mj-lt"/>
        <a:ea typeface="+mj-ea"/>
        <a:cs typeface="+mj-cs"/>
        <a:sym typeface="Arial"/>
      </a:defRPr>
    </a:lvl8pPr>
    <a:lvl9pPr indent="1828800" latinLnBrk="0">
      <a:defRPr sz="1400">
        <a:latin typeface="+mj-lt"/>
        <a:ea typeface="+mj-ea"/>
        <a:cs typeface="+mj-cs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solve</a:t>
            </a:r>
            <a:r>
              <a:rPr lang="de-DE" dirty="0"/>
              <a:t> all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these</a:t>
            </a:r>
            <a:r>
              <a:rPr lang="de-DE" dirty="0"/>
              <a:t> </a:t>
            </a:r>
            <a:r>
              <a:rPr lang="de-DE" dirty="0" err="1"/>
              <a:t>topics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</a:t>
            </a:r>
            <a:r>
              <a:rPr lang="de-DE" dirty="0" err="1"/>
              <a:t>organising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code in a </a:t>
            </a:r>
            <a:r>
              <a:rPr lang="de-DE" dirty="0" err="1"/>
              <a:t>better</a:t>
            </a:r>
            <a:r>
              <a:rPr lang="de-DE" dirty="0"/>
              <a:t> </a:t>
            </a:r>
            <a:r>
              <a:rPr lang="de-DE" dirty="0" err="1"/>
              <a:t>way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268155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solve</a:t>
            </a:r>
            <a:r>
              <a:rPr lang="de-DE" dirty="0"/>
              <a:t> all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these</a:t>
            </a:r>
            <a:r>
              <a:rPr lang="de-DE" dirty="0"/>
              <a:t> </a:t>
            </a:r>
            <a:r>
              <a:rPr lang="de-DE" dirty="0" err="1"/>
              <a:t>topics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</a:t>
            </a:r>
            <a:r>
              <a:rPr lang="de-DE" dirty="0" err="1"/>
              <a:t>organising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code in a </a:t>
            </a:r>
            <a:r>
              <a:rPr lang="de-DE" dirty="0" err="1"/>
              <a:t>better</a:t>
            </a:r>
            <a:r>
              <a:rPr lang="de-DE" dirty="0"/>
              <a:t> </a:t>
            </a:r>
            <a:r>
              <a:rPr lang="de-DE" dirty="0" err="1"/>
              <a:t>way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002858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51907E-B4B1-AF38-1059-24D96D373D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E168DBAE-6921-112A-DB1B-B3306D15DF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291E87EE-28DA-1AB7-C042-AB76FC6CB1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solve</a:t>
            </a:r>
            <a:r>
              <a:rPr lang="de-DE" dirty="0"/>
              <a:t> all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these</a:t>
            </a:r>
            <a:r>
              <a:rPr lang="de-DE" dirty="0"/>
              <a:t> </a:t>
            </a:r>
            <a:r>
              <a:rPr lang="de-DE" dirty="0" err="1"/>
              <a:t>topics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</a:t>
            </a:r>
            <a:r>
              <a:rPr lang="de-DE" dirty="0" err="1"/>
              <a:t>organising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code in a </a:t>
            </a:r>
            <a:r>
              <a:rPr lang="de-DE" dirty="0" err="1"/>
              <a:t>better</a:t>
            </a:r>
            <a:r>
              <a:rPr lang="de-DE" dirty="0"/>
              <a:t> </a:t>
            </a:r>
            <a:r>
              <a:rPr lang="de-DE" dirty="0" err="1"/>
              <a:t>way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23919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19;p4"/>
          <p:cNvSpPr/>
          <p:nvPr/>
        </p:nvSpPr>
        <p:spPr>
          <a:xfrm>
            <a:off x="617751" y="2235281"/>
            <a:ext cx="948000" cy="948000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>
              <a:defRPr>
                <a:solidFill>
                  <a:srgbClr val="7091B4"/>
                </a:solidFill>
              </a:defRPr>
            </a:pPr>
            <a:endParaRPr/>
          </a:p>
        </p:txBody>
      </p:sp>
      <p:sp>
        <p:nvSpPr>
          <p:cNvPr id="21" name="Google Shape;20;p4"/>
          <p:cNvSpPr txBox="1"/>
          <p:nvPr/>
        </p:nvSpPr>
        <p:spPr>
          <a:xfrm>
            <a:off x="861799" y="2486680"/>
            <a:ext cx="459905" cy="44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normAutofit lnSpcReduction="10000"/>
          </a:bodyPr>
          <a:lstStyle>
            <a:lvl1pPr algn="ctr" defTabSz="813816">
              <a:defRPr sz="3115" b="1">
                <a:solidFill>
                  <a:schemeClr val="accent1"/>
                </a:solidFill>
              </a:defRPr>
            </a:lvl1pPr>
          </a:lstStyle>
          <a:p>
            <a:r>
              <a:t>?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sz="quarter" idx="21"/>
          </p:nvPr>
        </p:nvSpPr>
        <p:spPr>
          <a:xfrm>
            <a:off x="1748005" y="2129681"/>
            <a:ext cx="4949826" cy="11592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101597">
              <a:buClrTx/>
              <a:buSzTx/>
              <a:buFontTx/>
              <a:buNone/>
              <a:defRPr sz="40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Questions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13;p3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1" name="Title Text"/>
          <p:cNvSpPr txBox="1">
            <a:spLocks noGrp="1"/>
          </p:cNvSpPr>
          <p:nvPr>
            <p:ph type="title"/>
          </p:nvPr>
        </p:nvSpPr>
        <p:spPr>
          <a:xfrm>
            <a:off x="1012800" y="2497750"/>
            <a:ext cx="4950001" cy="115980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3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012800" y="3678251"/>
            <a:ext cx="4950001" cy="784801"/>
          </a:xfrm>
          <a:prstGeom prst="rect">
            <a:avLst/>
          </a:prstGeom>
        </p:spPr>
        <p:txBody>
          <a:bodyPr>
            <a:normAutofit/>
          </a:bodyPr>
          <a:lstStyle>
            <a:lvl1pPr marL="355600" indent="-254000">
              <a:spcBef>
                <a:spcPts val="0"/>
              </a:spcBef>
              <a:buClrTx/>
              <a:buSzTx/>
              <a:buFontTx/>
              <a:buNone/>
            </a:lvl1pPr>
            <a:lvl2pPr marL="355600" indent="203200">
              <a:spcBef>
                <a:spcPts val="0"/>
              </a:spcBef>
              <a:buClrTx/>
              <a:buSzTx/>
              <a:buFontTx/>
              <a:buNone/>
            </a:lvl2pPr>
            <a:lvl3pPr marL="355600" indent="660400">
              <a:spcBef>
                <a:spcPts val="0"/>
              </a:spcBef>
              <a:buClrTx/>
              <a:buSzTx/>
              <a:buFontTx/>
              <a:buNone/>
            </a:lvl3pPr>
            <a:lvl4pPr marL="355600" indent="1117600">
              <a:spcBef>
                <a:spcPts val="0"/>
              </a:spcBef>
              <a:buClrTx/>
              <a:buSzTx/>
              <a:buFontTx/>
              <a:buNone/>
            </a:lvl4pPr>
            <a:lvl5pPr marL="355600" indent="1574800">
              <a:spcBef>
                <a:spcPts val="0"/>
              </a:spcBef>
              <a:buClrTx/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0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7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0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09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34;p7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17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2366400" cy="2484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17492">
              <a:buSzPts val="1400"/>
              <a:defRPr sz="1400"/>
            </a:lvl1pPr>
            <a:lvl2pPr marL="914377" indent="-317492">
              <a:buSzPts val="1400"/>
              <a:defRPr sz="1400"/>
            </a:lvl2pPr>
            <a:lvl3pPr marL="1371565" indent="-317491">
              <a:buSzPts val="1400"/>
              <a:defRPr sz="1400"/>
            </a:lvl3pPr>
            <a:lvl4pPr marL="1828754" indent="-317492">
              <a:buSzPts val="1400"/>
              <a:defRPr sz="1400"/>
            </a:lvl4pPr>
            <a:lvl5pPr marL="2285943" indent="-317492">
              <a:buSzPts val="1400"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8" name="Google Shape;37;p7"/>
          <p:cNvSpPr txBox="1">
            <a:spLocks noGrp="1"/>
          </p:cNvSpPr>
          <p:nvPr>
            <p:ph type="body" sz="quarter" idx="21"/>
          </p:nvPr>
        </p:nvSpPr>
        <p:spPr>
          <a:xfrm>
            <a:off x="335673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19" name="Google Shape;38;p7"/>
          <p:cNvSpPr txBox="1">
            <a:spLocks noGrp="1"/>
          </p:cNvSpPr>
          <p:nvPr>
            <p:ph type="body" sz="quarter" idx="22"/>
          </p:nvPr>
        </p:nvSpPr>
        <p:spPr>
          <a:xfrm>
            <a:off x="584432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2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2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2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30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9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5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34;p7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5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2366400" cy="2484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17492">
              <a:buSzPts val="1400"/>
              <a:defRPr sz="1400"/>
            </a:lvl1pPr>
            <a:lvl2pPr marL="914377" indent="-317492">
              <a:buSzPts val="1400"/>
              <a:defRPr sz="1400"/>
            </a:lvl2pPr>
            <a:lvl3pPr marL="1371565" indent="-317491">
              <a:buSzPts val="1400"/>
              <a:defRPr sz="1400"/>
            </a:lvl3pPr>
            <a:lvl4pPr marL="1828754" indent="-317492">
              <a:buSzPts val="1400"/>
              <a:defRPr sz="1400"/>
            </a:lvl4pPr>
            <a:lvl5pPr marL="2285943" indent="-317492">
              <a:buSzPts val="1400"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0" name="Google Shape;37;p7"/>
          <p:cNvSpPr txBox="1">
            <a:spLocks noGrp="1"/>
          </p:cNvSpPr>
          <p:nvPr>
            <p:ph type="body" sz="quarter" idx="21"/>
          </p:nvPr>
        </p:nvSpPr>
        <p:spPr>
          <a:xfrm>
            <a:off x="335673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1" name="Google Shape;38;p7"/>
          <p:cNvSpPr txBox="1">
            <a:spLocks noGrp="1"/>
          </p:cNvSpPr>
          <p:nvPr>
            <p:ph type="body" sz="quarter" idx="22"/>
          </p:nvPr>
        </p:nvSpPr>
        <p:spPr>
          <a:xfrm>
            <a:off x="584432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63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7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72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49;p10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9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10632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b"/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9433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ln w="12700">
            <a:miter lim="400000"/>
          </a:ln>
        </p:spPr>
        <p:txBody>
          <a:bodyPr wrap="none" lIns="91424" tIns="91424" rIns="91424" bIns="91424" anchor="ctr">
            <a:spAutoFit/>
          </a:bodyPr>
          <a:lstStyle>
            <a:lvl1pPr algn="r">
              <a:defRPr sz="13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8" r:id="rId3"/>
    <p:sldLayoutId id="2147483659" r:id="rId4"/>
    <p:sldLayoutId id="2147483660" r:id="rId5"/>
    <p:sldLayoutId id="2147483662" r:id="rId6"/>
    <p:sldLayoutId id="2147483663" r:id="rId7"/>
    <p:sldLayoutId id="2147483664" r:id="rId8"/>
    <p:sldLayoutId id="2147483666" r:id="rId9"/>
  </p:sldLayoutIdLst>
  <p:transition spd="med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9pPr>
    </p:titleStyle>
    <p:bodyStyle>
      <a:lvl1pPr marL="457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▪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1pPr>
      <a:lvl2pPr marL="914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2pPr>
      <a:lvl3pPr marL="1371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3pPr>
      <a:lvl4pPr marL="1828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4pPr>
      <a:lvl5pPr marL="22860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5pPr>
      <a:lvl6pPr marL="2743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6pPr>
      <a:lvl7pPr marL="3200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●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7pPr>
      <a:lvl8pPr marL="3657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8pPr>
      <a:lvl9pPr marL="4114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Title 2"/>
          <p:cNvSpPr txBox="1"/>
          <p:nvPr/>
        </p:nvSpPr>
        <p:spPr>
          <a:xfrm>
            <a:off x="1757197" y="2411358"/>
            <a:ext cx="7137423" cy="665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Summary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CF55A61-5A3A-4F65-C032-0CA9DB96AF8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69151" y="845033"/>
            <a:ext cx="7137425" cy="3753093"/>
          </a:xfrm>
          <a:prstGeom prst="rect">
            <a:avLst/>
          </a:prstGeom>
        </p:spPr>
        <p:txBody>
          <a:bodyPr/>
          <a:lstStyle/>
          <a:p>
            <a:pPr marL="285750" indent="-285750">
              <a:buSzTx/>
              <a:buFontTx/>
              <a:buChar char="-"/>
              <a:defRPr>
                <a:solidFill>
                  <a:srgbClr val="000003"/>
                </a:solidFill>
              </a:defRPr>
            </a:pPr>
            <a:r>
              <a:rPr lang="en-US" dirty="0"/>
              <a:t>how to setup a standard Python repository (folders, modules)</a:t>
            </a:r>
          </a:p>
          <a:p>
            <a:pPr marL="285750" indent="-285750">
              <a:buSzTx/>
              <a:buFontTx/>
              <a:buChar char="-"/>
              <a:defRPr>
                <a:solidFill>
                  <a:srgbClr val="000003"/>
                </a:solidFill>
              </a:defRPr>
            </a:pPr>
            <a:r>
              <a:rPr lang="en-US" dirty="0"/>
              <a:t>how to do an editable installation on your repository and how to migrate your code to such a structure</a:t>
            </a:r>
          </a:p>
          <a:p>
            <a:pPr marL="285750" indent="-285750">
              <a:buSzTx/>
              <a:buFontTx/>
              <a:buChar char="-"/>
              <a:defRPr>
                <a:solidFill>
                  <a:srgbClr val="000003"/>
                </a:solidFill>
              </a:defRPr>
            </a:pPr>
            <a:r>
              <a:rPr lang="en-US" dirty="0"/>
              <a:t>how to organize </a:t>
            </a:r>
          </a:p>
          <a:p>
            <a:pPr marL="742938" lvl="1" indent="-285750">
              <a:buSzTx/>
              <a:buFontTx/>
              <a:buChar char="-"/>
              <a:defRPr>
                <a:solidFill>
                  <a:srgbClr val="000003"/>
                </a:solidFill>
              </a:defRPr>
            </a:pPr>
            <a:r>
              <a:rPr lang="en-US" dirty="0"/>
              <a:t>the files in your repository (organize by function or topic)</a:t>
            </a:r>
          </a:p>
          <a:p>
            <a:pPr marL="742938" lvl="1" indent="-285750">
              <a:buSzTx/>
              <a:buFontTx/>
              <a:buChar char="-"/>
              <a:defRPr>
                <a:solidFill>
                  <a:srgbClr val="000003"/>
                </a:solidFill>
              </a:defRPr>
            </a:pPr>
            <a:r>
              <a:rPr lang="en-US" dirty="0"/>
              <a:t>the code within modules (constants, functions, classes)</a:t>
            </a:r>
          </a:p>
          <a:p>
            <a:pPr marL="285750" indent="-285750">
              <a:buSzTx/>
              <a:buFontTx/>
              <a:buChar char="-"/>
              <a:defRPr>
                <a:solidFill>
                  <a:srgbClr val="000003"/>
                </a:solidFill>
              </a:defRPr>
            </a:pPr>
            <a:r>
              <a:rPr lang="en-US" dirty="0"/>
              <a:t>how to write better code by detecting code smells and how to avoid them</a:t>
            </a:r>
          </a:p>
          <a:p>
            <a:pPr marL="285750" indent="-285750">
              <a:buSzTx/>
              <a:buFontTx/>
              <a:buChar char="-"/>
              <a:defRPr>
                <a:solidFill>
                  <a:srgbClr val="000003"/>
                </a:solidFill>
              </a:defRPr>
            </a:pPr>
            <a:r>
              <a:rPr lang="en-US" dirty="0"/>
              <a:t>how to setup an environment to save you future headaches with package errors</a:t>
            </a:r>
          </a:p>
          <a:p>
            <a:pPr marL="0" indent="0">
              <a:buSzTx/>
              <a:buNone/>
              <a:defRPr>
                <a:solidFill>
                  <a:srgbClr val="000003"/>
                </a:solidFill>
              </a:defRPr>
            </a:pPr>
            <a:endParaRPr lang="en-US" dirty="0"/>
          </a:p>
          <a:p>
            <a:pPr marL="285750" indent="-285750">
              <a:buSzTx/>
              <a:buFontTx/>
              <a:buChar char="-"/>
              <a:defRPr>
                <a:solidFill>
                  <a:srgbClr val="000003"/>
                </a:solidFill>
              </a:defRPr>
            </a:pPr>
            <a:r>
              <a:rPr lang="en-US" dirty="0"/>
              <a:t>that pair programming can be fun and helpful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4D19362-9FA2-C235-F84D-B2FA39BF951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3005221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en-US" dirty="0"/>
              <a:t>Learnings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86299120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55BC131-3AA8-1EF3-0ED4-DB05672DA6BF}"/>
              </a:ext>
            </a:extLst>
          </p:cNvPr>
          <p:cNvSpPr txBox="1">
            <a:spLocks/>
          </p:cNvSpPr>
          <p:nvPr/>
        </p:nvSpPr>
        <p:spPr>
          <a:xfrm>
            <a:off x="869151" y="0"/>
            <a:ext cx="2446543" cy="912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t">
            <a:normAutofit fontScale="97500"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5pPr>
            <a:lvl6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6pPr>
            <a:lvl7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7pPr>
            <a:lvl8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8pPr>
            <a:lvl9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9pPr>
          </a:lstStyle>
          <a:p>
            <a:pPr hangingPunct="1"/>
            <a:r>
              <a:rPr lang="en-US" dirty="0"/>
              <a:t>Our goal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0616CC4D-C0E3-2A58-8FFF-530E6F16256E}"/>
              </a:ext>
            </a:extLst>
          </p:cNvPr>
          <p:cNvSpPr txBox="1">
            <a:spLocks/>
          </p:cNvSpPr>
          <p:nvPr/>
        </p:nvSpPr>
        <p:spPr>
          <a:xfrm>
            <a:off x="869151" y="845032"/>
            <a:ext cx="7707721" cy="37530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>
            <a:lvl1pPr marL="457189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▪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1pPr>
            <a:lvl2pPr marL="914377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2pPr>
            <a:lvl3pPr marL="1371565" marR="0" indent="-317491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3pPr>
            <a:lvl4pPr marL="1828754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4pPr>
            <a:lvl5pPr marL="2285943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○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5pPr>
            <a:lvl6pPr marL="27432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6pPr>
            <a:lvl7pPr marL="32004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●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7pPr>
            <a:lvl8pPr marL="36576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8pPr>
            <a:lvl9pPr marL="41148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9pPr>
          </a:lstStyle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Avenir Heavy"/>
              </a:rPr>
              <a:t>Local importing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Avenir Heavy"/>
              </a:rPr>
              <a:t> review and best practices</a:t>
            </a: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ED72D9"/>
                </a:solidFill>
                <a:latin typeface="Avenir Heavy"/>
                <a:ea typeface="Avenir Heavy"/>
                <a:cs typeface="Avenir Heavy"/>
                <a:sym typeface="Avenir Heavy"/>
              </a:rPr>
              <a:t>Packages and editable installations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ED72D9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lang="en-US" dirty="0">
                <a:solidFill>
                  <a:srgbClr val="ED72D9"/>
                </a:solidFill>
                <a:latin typeface="Avenir Heavy"/>
                <a:ea typeface="Avenir Heavy"/>
                <a:cs typeface="Avenir Heavy"/>
                <a:sym typeface="Avenir Heavy"/>
              </a:rPr>
              <a:t> avoid importing errors</a:t>
            </a: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rPr>
              <a:t>Repo structure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rPr>
              <a:t> organize folders and files in a standardized way</a:t>
            </a:r>
          </a:p>
          <a:p>
            <a:pPr marL="342900" lvl="0" indent="-342900" hangingPunct="1">
              <a:buFont typeface="+mj-lt"/>
              <a:buAutoNum type="arabicPeriod"/>
              <a:defRPr>
                <a:solidFill>
                  <a:srgbClr val="57A7B5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2D6391"/>
                </a:solidFill>
                <a:latin typeface="Avenir Heavy"/>
                <a:sym typeface="Avenir Heavy"/>
              </a:rPr>
              <a:t>Accessibility</a:t>
            </a:r>
          </a:p>
          <a:p>
            <a:pPr marL="457188" lvl="1" indent="0" hangingPunct="1">
              <a:buNone/>
              <a:defRPr>
                <a:solidFill>
                  <a:srgbClr val="57A7B5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2D6391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 make code more readable, understandable and usable</a:t>
            </a:r>
            <a:endParaRPr lang="en-US" dirty="0">
              <a:solidFill>
                <a:srgbClr val="57A7B5"/>
              </a:solidFill>
              <a:latin typeface="Avenir Heavy"/>
              <a:ea typeface="Avenir Heavy"/>
              <a:cs typeface="Avenir Heavy"/>
              <a:sym typeface="Avenir Heavy"/>
            </a:endParaRP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8B81D2"/>
                </a:solidFill>
                <a:latin typeface="Avenir Heavy"/>
                <a:ea typeface="Avenir Heavy"/>
                <a:cs typeface="Avenir Heavy"/>
                <a:sym typeface="Avenir Heavy"/>
              </a:rPr>
              <a:t>Environments</a:t>
            </a:r>
          </a:p>
          <a:p>
            <a:pPr marL="742938" lvl="1" indent="-285750" hangingPunct="1">
              <a:buFont typeface="Wingdings" pitchFamily="2" charset="2"/>
              <a:buChar char="à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8B81D2"/>
                </a:solidFill>
                <a:latin typeface="Avenir Heavy"/>
                <a:ea typeface="Avenir Heavy"/>
                <a:cs typeface="Avenir Heavy"/>
                <a:sym typeface="Avenir Heavy"/>
              </a:rPr>
              <a:t>avoid and alleviate package installation problems</a:t>
            </a:r>
          </a:p>
        </p:txBody>
      </p:sp>
      <p:pic>
        <p:nvPicPr>
          <p:cNvPr id="2" name="lets_do_it.gif" descr="lets_do_it.gif">
            <a:extLst>
              <a:ext uri="{FF2B5EF4-FFF2-40B4-BE49-F238E27FC236}">
                <a16:creationId xmlns:a16="http://schemas.microsoft.com/office/drawing/2014/main" id="{C846ED5E-EB1E-DB8F-EEBE-49B732E1FC22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6202907" y="2224584"/>
            <a:ext cx="2493156" cy="2510409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327303902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" name="Google Shape;318;p35"/>
          <p:cNvSpPr txBox="1">
            <a:spLocks noGrp="1"/>
          </p:cNvSpPr>
          <p:nvPr>
            <p:ph type="title" idx="4294967295"/>
          </p:nvPr>
        </p:nvSpPr>
        <p:spPr>
          <a:xfrm>
            <a:off x="685800" y="1811950"/>
            <a:ext cx="7165427" cy="115980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Buon </a:t>
            </a:r>
            <a:r>
              <a:rPr lang="en-US" dirty="0" err="1"/>
              <a:t>appetito</a:t>
            </a:r>
            <a:endParaRPr dirty="0"/>
          </a:p>
        </p:txBody>
      </p:sp>
      <p:sp>
        <p:nvSpPr>
          <p:cNvPr id="1045" name="Google Shape;319;p35"/>
          <p:cNvSpPr txBox="1">
            <a:spLocks noGrp="1"/>
          </p:cNvSpPr>
          <p:nvPr>
            <p:ph type="body" sz="quarter" idx="4294967295"/>
          </p:nvPr>
        </p:nvSpPr>
        <p:spPr>
          <a:xfrm>
            <a:off x="685801" y="2491572"/>
            <a:ext cx="4286101" cy="2015701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SzTx/>
              <a:buNone/>
              <a:defRPr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rPr lang="da-DK" sz="3600" i="1" dirty="0"/>
              <a:t>Q</a:t>
            </a:r>
            <a:r>
              <a:rPr sz="3600" i="1" dirty="0" err="1"/>
              <a:t>uestions</a:t>
            </a:r>
            <a:r>
              <a:rPr sz="3600" i="1" dirty="0"/>
              <a:t>?</a:t>
            </a:r>
          </a:p>
        </p:txBody>
      </p:sp>
      <p:pic>
        <p:nvPicPr>
          <p:cNvPr id="2" name="Grafik 1" descr="Ganze Pizza mit einfarbiger Füllung">
            <a:extLst>
              <a:ext uri="{FF2B5EF4-FFF2-40B4-BE49-F238E27FC236}">
                <a16:creationId xmlns:a16="http://schemas.microsoft.com/office/drawing/2014/main" id="{D3575638-B761-78AA-5DF7-B7454F5126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895476" y="551074"/>
            <a:ext cx="1582351" cy="1582351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18A750-5DF2-AD00-6680-93FF9DEAF1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20B3B6C7-57EE-0B36-273C-B1D17487570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69151" y="845033"/>
            <a:ext cx="7839048" cy="3753093"/>
          </a:xfrm>
          <a:prstGeom prst="rect">
            <a:avLst/>
          </a:prstGeom>
        </p:spPr>
        <p:txBody>
          <a:bodyPr/>
          <a:lstStyle/>
          <a:p>
            <a:pPr marL="0" indent="101598">
              <a:buSzTx/>
              <a:buNone/>
              <a:defRPr>
                <a:solidFill>
                  <a:srgbClr val="000003"/>
                </a:solidFill>
              </a:defRPr>
            </a:pPr>
            <a:r>
              <a:rPr dirty="0"/>
              <a:t>https://</a:t>
            </a:r>
            <a:r>
              <a:rPr dirty="0" err="1"/>
              <a:t>journals.plos.org</a:t>
            </a:r>
            <a:r>
              <a:rPr dirty="0"/>
              <a:t>/</a:t>
            </a:r>
            <a:r>
              <a:rPr dirty="0" err="1"/>
              <a:t>plosbiology</a:t>
            </a:r>
            <a:r>
              <a:rPr dirty="0"/>
              <a:t>/</a:t>
            </a:r>
            <a:r>
              <a:rPr dirty="0" err="1"/>
              <a:t>article?id</a:t>
            </a:r>
            <a:r>
              <a:rPr dirty="0"/>
              <a:t>=10.1371/journal.pbio.1001745</a:t>
            </a:r>
          </a:p>
          <a:p>
            <a:pPr marL="0" indent="101598">
              <a:buSzTx/>
              <a:buNone/>
              <a:defRPr>
                <a:solidFill>
                  <a:srgbClr val="000003"/>
                </a:solidFill>
              </a:defRPr>
            </a:pPr>
            <a:endParaRPr dirty="0"/>
          </a:p>
          <a:p>
            <a:pPr marL="0" indent="101598">
              <a:buSzTx/>
              <a:buNone/>
              <a:defRPr>
                <a:solidFill>
                  <a:srgbClr val="000003"/>
                </a:solidFill>
              </a:defRPr>
            </a:pPr>
            <a:r>
              <a:rPr dirty="0"/>
              <a:t>https://</a:t>
            </a:r>
            <a:r>
              <a:rPr dirty="0" err="1"/>
              <a:t>journals.plos.org</a:t>
            </a:r>
            <a:r>
              <a:rPr dirty="0"/>
              <a:t>/</a:t>
            </a:r>
            <a:r>
              <a:rPr dirty="0" err="1"/>
              <a:t>ploscompbiol</a:t>
            </a:r>
            <a:r>
              <a:rPr dirty="0"/>
              <a:t>/</a:t>
            </a:r>
            <a:r>
              <a:rPr dirty="0" err="1"/>
              <a:t>article?id</a:t>
            </a:r>
            <a:r>
              <a:rPr dirty="0"/>
              <a:t>=10.1371/journal.pcbi.1005510#pcbi.1005510.ref001</a:t>
            </a:r>
          </a:p>
          <a:p>
            <a:pPr marL="0" indent="101598">
              <a:buSzTx/>
              <a:buNone/>
              <a:defRPr>
                <a:solidFill>
                  <a:srgbClr val="000003"/>
                </a:solidFill>
              </a:defRPr>
            </a:pPr>
            <a:endParaRPr dirty="0"/>
          </a:p>
          <a:p>
            <a:pPr marL="0" indent="101598">
              <a:buSzTx/>
              <a:buNone/>
              <a:defRPr>
                <a:solidFill>
                  <a:srgbClr val="000003"/>
                </a:solidFill>
              </a:defRPr>
            </a:pPr>
            <a:r>
              <a:rPr dirty="0"/>
              <a:t>https://</a:t>
            </a:r>
            <a:r>
              <a:rPr dirty="0" err="1"/>
              <a:t>goodresearch.dev</a:t>
            </a:r>
            <a:r>
              <a:rPr dirty="0"/>
              <a:t>/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56F31F7-41EF-7103-C63B-23F1C2A4C33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3005221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References</a:t>
            </a:r>
          </a:p>
        </p:txBody>
      </p:sp>
    </p:spTree>
    <p:extLst>
      <p:ext uri="{BB962C8B-B14F-4D97-AF65-F5344CB8AC3E}">
        <p14:creationId xmlns:p14="http://schemas.microsoft.com/office/powerpoint/2010/main" val="1732533988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" name="Google Shape;318;p35"/>
          <p:cNvSpPr txBox="1">
            <a:spLocks noGrp="1"/>
          </p:cNvSpPr>
          <p:nvPr>
            <p:ph type="title" idx="4294967295"/>
          </p:nvPr>
        </p:nvSpPr>
        <p:spPr>
          <a:xfrm>
            <a:off x="685800" y="1811950"/>
            <a:ext cx="7165427" cy="115980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questions?</a:t>
            </a:r>
            <a:endParaRPr dirty="0"/>
          </a:p>
        </p:txBody>
      </p:sp>
      <p:pic>
        <p:nvPicPr>
          <p:cNvPr id="1046" name="Picture 5" descr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5612" y="493263"/>
            <a:ext cx="1625601" cy="16256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Jacquenetta template">
  <a:themeElements>
    <a:clrScheme name="Jacquenetta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0000FF"/>
      </a:hlink>
      <a:folHlink>
        <a:srgbClr val="FF00FF"/>
      </a:folHlink>
    </a:clrScheme>
    <a:fontScheme name="Jacquenetta templat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Jacquenetta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Jacquenetta template">
  <a:themeElements>
    <a:clrScheme name="Jacquenetta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0000FF"/>
      </a:hlink>
      <a:folHlink>
        <a:srgbClr val="FF00FF"/>
      </a:folHlink>
    </a:clrScheme>
    <a:fontScheme name="Jacquenetta templat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Jacquenetta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246</Words>
  <Application>Microsoft Macintosh PowerPoint</Application>
  <PresentationFormat>Bildschirmpräsentation (16:9)</PresentationFormat>
  <Paragraphs>34</Paragraphs>
  <Slides>6</Slides>
  <Notes>3</Notes>
  <HiddenSlides>1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6</vt:i4>
      </vt:variant>
    </vt:vector>
  </HeadingPairs>
  <TitlesOfParts>
    <vt:vector size="12" baseType="lpstr">
      <vt:lpstr>Arial</vt:lpstr>
      <vt:lpstr>Avenir Book</vt:lpstr>
      <vt:lpstr>Avenir Heavy</vt:lpstr>
      <vt:lpstr>Helvetica</vt:lpstr>
      <vt:lpstr>Wingdings</vt:lpstr>
      <vt:lpstr>Jacquenetta template</vt:lpstr>
      <vt:lpstr>PowerPoint-Präsentation</vt:lpstr>
      <vt:lpstr>Learnings</vt:lpstr>
      <vt:lpstr>PowerPoint-Präsentation</vt:lpstr>
      <vt:lpstr>Buon appetito</vt:lpstr>
      <vt:lpstr>References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Pamela Hathway</cp:lastModifiedBy>
  <cp:revision>26</cp:revision>
  <dcterms:modified xsi:type="dcterms:W3CDTF">2025-09-22T12:22:09Z</dcterms:modified>
</cp:coreProperties>
</file>