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50"/>
  </p:notesMasterIdLst>
  <p:sldIdLst>
    <p:sldId id="352" r:id="rId3"/>
    <p:sldId id="321" r:id="rId4"/>
    <p:sldId id="390" r:id="rId5"/>
    <p:sldId id="397" r:id="rId6"/>
    <p:sldId id="408" r:id="rId7"/>
    <p:sldId id="398" r:id="rId8"/>
    <p:sldId id="409" r:id="rId9"/>
    <p:sldId id="317" r:id="rId10"/>
    <p:sldId id="402" r:id="rId11"/>
    <p:sldId id="400" r:id="rId12"/>
    <p:sldId id="394" r:id="rId13"/>
    <p:sldId id="407" r:id="rId14"/>
    <p:sldId id="401" r:id="rId15"/>
    <p:sldId id="403" r:id="rId16"/>
    <p:sldId id="396" r:id="rId17"/>
    <p:sldId id="389" r:id="rId18"/>
    <p:sldId id="404" r:id="rId19"/>
    <p:sldId id="406" r:id="rId20"/>
    <p:sldId id="391" r:id="rId21"/>
    <p:sldId id="405" r:id="rId22"/>
    <p:sldId id="353" r:id="rId23"/>
    <p:sldId id="392" r:id="rId24"/>
    <p:sldId id="318" r:id="rId25"/>
    <p:sldId id="312" r:id="rId26"/>
    <p:sldId id="329" r:id="rId27"/>
    <p:sldId id="345" r:id="rId28"/>
    <p:sldId id="346" r:id="rId29"/>
    <p:sldId id="348" r:id="rId30"/>
    <p:sldId id="331" r:id="rId31"/>
    <p:sldId id="349" r:id="rId32"/>
    <p:sldId id="338" r:id="rId33"/>
    <p:sldId id="316" r:id="rId34"/>
    <p:sldId id="337" r:id="rId35"/>
    <p:sldId id="410" r:id="rId36"/>
    <p:sldId id="411" r:id="rId37"/>
    <p:sldId id="412" r:id="rId38"/>
    <p:sldId id="350" r:id="rId39"/>
    <p:sldId id="341" r:id="rId40"/>
    <p:sldId id="351" r:id="rId41"/>
    <p:sldId id="414" r:id="rId42"/>
    <p:sldId id="344" r:id="rId43"/>
    <p:sldId id="413" r:id="rId44"/>
    <p:sldId id="325" r:id="rId45"/>
    <p:sldId id="327" r:id="rId46"/>
    <p:sldId id="328" r:id="rId47"/>
    <p:sldId id="322" r:id="rId48"/>
    <p:sldId id="323" r:id="rId49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3E9"/>
    <a:srgbClr val="F7365C"/>
    <a:srgbClr val="377BB2"/>
    <a:srgbClr val="0070C0"/>
    <a:srgbClr val="2D6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13"/>
    <p:restoredTop sz="92393" autoAdjust="0"/>
  </p:normalViewPr>
  <p:slideViewPr>
    <p:cSldViewPr snapToGrid="0">
      <p:cViewPr>
        <p:scale>
          <a:sx n="100" d="100"/>
          <a:sy n="100" d="100"/>
        </p:scale>
        <p:origin x="451" y="-62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E63B2-BAE4-CBBB-4C7C-80E42DBBE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ADAE968-D0A5-BBCF-ECCB-13CA1760B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19C55D70-7270-79DF-7A09-42AC2FE91BB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570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70D98-8DA6-1AFE-EB14-6CA098D92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2D2ABD6F-4A9D-DC13-0F25-3224B6CB7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E280F3A-CECB-013D-1BBC-958D42602CE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6224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04A82-CB0A-0E9B-7AF0-CFF29738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2271DDA8-F201-970A-65CA-CFEE997CF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D8FA1126-9C04-4B47-95B6-DF85D9EDCF8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8097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1DF7F-EBBC-2B05-C51B-0413F838E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E86BF472-AB3B-5F24-7B88-74CEACE37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FED249A4-2498-9F44-9D98-3C38F33701A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2815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399C9-42E1-4FFD-16F0-220E40EE2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E146B0E6-6C85-A374-40B5-5832FFE0EC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810AC5F-2FAC-A417-3EDA-A9376EC640D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0743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41B99-49B6-26D0-2E5A-C39B7E79A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D2858E34-9467-1DBB-10C8-63C786410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C327AE7F-9610-4A8C-FD54-653A085306A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7861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B73B2-B803-D874-64FA-CF4CE2930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5DCC20A0-C06F-1A80-11C5-7A0FDD8305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0A14E9E-A1D7-F20B-0843-5014F2F5A57C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38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8384C-AB89-6419-B493-794D31058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620A8754-DD11-A828-73E8-43411386A7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1E8B346-1A4E-CE82-1819-BE49E0860AB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516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C7EC6-D6EF-25B9-1EFA-DAA5626CC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47E8EC3-E59C-0807-D85E-29F1A7A43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CC3EA808-2073-BA65-542A-63B8D5D7C0C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0829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F75A-C12A-253B-2F3E-2DB531093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FDD7B2C6-1CA9-9448-4C07-5CECD3C9D4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448E5F99-ED12-31BC-2254-D27B8767C76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4900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A65BA-9779-D57A-B834-919045043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1AB65692-D2F7-5816-54E3-AABD9368CF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146F495-F273-2D8D-A43B-FBEA7183190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5939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629BC-AA07-F25D-191C-C5CE66BFE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7203E783-7AC6-E50B-4695-1FF62033B0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7FC4A740-8410-4F4E-E7F4-0EADD611546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8152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B0B01-6A35-DF72-059C-E164936FB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05AC70E6-C9C1-0CE9-DE6D-ED84954AF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3EEEC40-8954-C529-4BF3-82163F232971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7552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90F8B-B507-A28B-FFCE-BF0F87392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A57A07FB-DEF2-7648-4625-110379791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93A57FF9-375A-3E46-0CB8-DBF27291E34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168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20 minutes (?)</a:t>
            </a:r>
          </a:p>
        </p:txBody>
      </p:sp>
    </p:spTree>
    <p:extLst>
      <p:ext uri="{BB962C8B-B14F-4D97-AF65-F5344CB8AC3E}">
        <p14:creationId xmlns:p14="http://schemas.microsoft.com/office/powerpoint/2010/main" val="1839687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1250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1CD59-A9AF-1FD6-DF2C-B1BDD7E80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8D864D8A-5594-3BA7-B555-DFAEA573F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F00A4458-CBA5-C6E2-B9AE-3990E930B30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96221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D725E-359D-DABC-E55D-0FF509E3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C63AB7CB-2252-E9F8-6713-4FAC58B723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7BDBD6A6-49F7-BFAF-39AB-C55416246DC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1900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EE10D-39B1-BB72-53FA-5B3E6B19F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5276F80B-9862-5873-E525-C85E11AAD9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FD5B031E-28FA-9811-DD8F-4A4EAB7C755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800" dirty="0"/>
              <a:t>Some projects may intentionally not follow PEP8. “Consistency…is the most important.” [2]</a:t>
            </a:r>
          </a:p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9926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9531F-708E-A4E2-CEB9-91F1B1D56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8375E3ED-BC32-066A-983E-05C81E1F6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01736B4-5B9E-B25C-BA43-ED75FA5B76C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72791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3426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BD71A-A121-8B60-3D94-4E34178AA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C3D1BA18-D3A7-3B36-D8FC-B967143363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698C67E6-DA19-7DD3-590A-470C0C828D9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92938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B15CA-1CC6-B493-6AF6-DEE2D7E0C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D533822-DF42-2308-7CFA-88533EC2C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372E0386-AEDE-D252-33EE-0C92C6EE304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62258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C2700-3388-F393-AD9E-0379337DD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ACD85BF4-63E7-8B55-797F-30F4B36BA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E193F865-1A60-1BF7-5C21-41A6EBD981C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77766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5A19B-7D7C-CCAA-979E-34736D27A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804FE797-1B3E-755B-3DAF-A2307FF61C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58BAE137-C689-257E-1AA7-E78F3B2348F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1146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2CC7B-BC25-E638-6B32-ABC58A0D9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CCE95E55-CF2D-E70B-A6CB-2C3C87B17C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20A52422-5804-BF82-45D5-4B9DBD3F3AE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23069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C422F-19D2-6696-5DCE-35F657577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Shape 955">
            <a:extLst>
              <a:ext uri="{FF2B5EF4-FFF2-40B4-BE49-F238E27FC236}">
                <a16:creationId xmlns:a16="http://schemas.microsoft.com/office/drawing/2014/main" id="{927AB64C-F53D-F43F-7D55-2D65B7CA7B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id="{AB05CA36-C7DF-EA1C-43E2-040A7427CD8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39700" indent="0">
              <a:buClr>
                <a:srgbClr val="000000"/>
              </a:buClr>
              <a:buSzPts val="1100"/>
              <a:buFont typeface="Arial"/>
              <a:buNone/>
              <a:defRPr sz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8043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2D639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Title + 1 colum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2D639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092201" cy="912374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05800" cy="2448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766622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522E51-C6EA-6142-C68A-E31F65A5E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492F469-AC62-EC1A-01A7-199D86634F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2618776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18185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789480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57012549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022583945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643551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519171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4154922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421542967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928887685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595365900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42317299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8" r:id="rId3"/>
    <p:sldLayoutId id="2147483659" r:id="rId4"/>
    <p:sldLayoutId id="2147483660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80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45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18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png"/><Relationship Id="rId4" Type="http://schemas.openxmlformats.org/officeDocument/2006/relationships/hyperlink" Target="https://openclipart.org/detail/213911/heart-pitiful-by-feraliminal-213911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svgsilh.com/673ab7/image/27820.html" TargetMode="External"/><Relationship Id="rId4" Type="http://schemas.openxmlformats.org/officeDocument/2006/relationships/image" Target="../media/image18.sv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hosted.org/an_example_pypi_project/sphinx.html" TargetMode="External"/><Relationship Id="rId2" Type="http://schemas.openxmlformats.org/officeDocument/2006/relationships/hyperlink" Target="https://readthedocs.org/" TargetMode="Externa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peps.python.org/pep-0257/" TargetMode="External"/><Relationship Id="rId2" Type="http://schemas.openxmlformats.org/officeDocument/2006/relationships/hyperlink" Target="https://peps.python.org/pep-0008/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sphinxcontrib-napoleon.readthedocs.io/en/latest/example_numpy.html" TargetMode="External"/><Relationship Id="rId4" Type="http://schemas.openxmlformats.org/officeDocument/2006/relationships/hyperlink" Target="https://peps.python.org/pep-0484/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56277-C6DD-8C18-1240-66A9A17FC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CAC014-5FBF-F3A6-8828-6173CFF69CC5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1785996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t>Outline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2D54B19-0E38-96CC-3657-C0B5C7C1FD07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11" name="Pfeil nach rechts 10">
            <a:extLst>
              <a:ext uri="{FF2B5EF4-FFF2-40B4-BE49-F238E27FC236}">
                <a16:creationId xmlns:a16="http://schemas.microsoft.com/office/drawing/2014/main" id="{9B64E4C7-3734-A9D2-3F03-472C2B13375F}"/>
              </a:ext>
            </a:extLst>
          </p:cNvPr>
          <p:cNvSpPr/>
          <p:nvPr/>
        </p:nvSpPr>
        <p:spPr>
          <a:xfrm rot="9576828">
            <a:off x="2474131" y="2355924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2D6391"/>
          </a:solidFill>
          <a:ln w="25400" cap="flat">
            <a:solidFill>
              <a:srgbClr val="2D639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  <a:sym typeface="Arial"/>
            </a:endParaRPr>
          </a:p>
        </p:txBody>
      </p:sp>
      <p:pic>
        <p:nvPicPr>
          <p:cNvPr id="3" name="Grafik 2" descr="Ein Bild, das Zeichnung, Kinderkunst, Cartoon, Bild enthält.&#10;&#10;KI-generierte Inhalte können fehlerhaft sein.">
            <a:extLst>
              <a:ext uri="{FF2B5EF4-FFF2-40B4-BE49-F238E27FC236}">
                <a16:creationId xmlns:a16="http://schemas.microsoft.com/office/drawing/2014/main" id="{A57D59B2-AD71-10A5-E3FE-5B37C02BC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108" y="456186"/>
            <a:ext cx="2095500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7111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B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make</a:t>
            </a:r>
            <a:r>
              <a:rPr lang="da-DK" dirty="0"/>
              <a:t>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code</a:t>
            </a:r>
            <a:r>
              <a:rPr lang="da-DK" dirty="0"/>
              <a:t> </a:t>
            </a:r>
            <a:r>
              <a:rPr lang="da-DK" dirty="0" err="1"/>
              <a:t>self-explanatory</a:t>
            </a:r>
            <a:r>
              <a:rPr lang="da-DK" dirty="0"/>
              <a:t>*</a:t>
            </a:r>
            <a:endParaRPr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4CCF027F-529A-FB6A-0206-884B7C436C6B}"/>
              </a:ext>
            </a:extLst>
          </p:cNvPr>
          <p:cNvSpPr txBox="1"/>
          <p:nvPr/>
        </p:nvSpPr>
        <p:spPr>
          <a:xfrm>
            <a:off x="156264" y="4492508"/>
            <a:ext cx="8738355" cy="369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sz="1200" dirty="0"/>
              <a:t>*content </a:t>
            </a:r>
            <a:r>
              <a:rPr lang="da-DK" sz="1200" dirty="0" err="1"/>
              <a:t>liberally</a:t>
            </a:r>
            <a:r>
              <a:rPr lang="da-DK" sz="1200" dirty="0"/>
              <a:t> </a:t>
            </a:r>
            <a:r>
              <a:rPr lang="da-DK" sz="1200" dirty="0" err="1"/>
              <a:t>inspired</a:t>
            </a:r>
            <a:r>
              <a:rPr lang="da-DK" sz="1200" dirty="0"/>
              <a:t> by Pietro Berkes and Lisa </a:t>
            </a:r>
            <a:r>
              <a:rPr lang="da-DK" sz="1200" dirty="0" err="1"/>
              <a:t>Schwetlick’s</a:t>
            </a:r>
            <a:r>
              <a:rPr lang="da-DK" sz="1200" dirty="0"/>
              <a:t> </a:t>
            </a:r>
            <a:r>
              <a:rPr lang="da-DK" sz="1200" dirty="0" err="1"/>
              <a:t>lecture</a:t>
            </a:r>
            <a:r>
              <a:rPr lang="da-DK" sz="1200" dirty="0"/>
              <a:t> at ASPP ”Scientific </a:t>
            </a:r>
            <a:r>
              <a:rPr lang="da-DK" sz="1200" dirty="0" err="1"/>
              <a:t>coding</a:t>
            </a:r>
            <a:r>
              <a:rPr lang="da-DK" sz="1200" dirty="0"/>
              <a:t> patterns”</a:t>
            </a:r>
            <a:endParaRPr sz="1200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65FB3-5590-35F8-0D3C-9D77EB501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808C3BB-2FC3-1D6F-38B6-57F31A29C4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82072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E4AF07-7F2B-95FC-0695-5ACC29C36B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7" y="845033"/>
            <a:ext cx="7839151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You want to make your code as predictable as possible </a:t>
            </a:r>
            <a:br>
              <a:rPr lang="en-US" sz="1800" dirty="0"/>
            </a:br>
            <a:r>
              <a:rPr lang="en-US" sz="1800" dirty="0"/>
              <a:t>to reduce cognitive effort needed to understand it</a:t>
            </a:r>
          </a:p>
          <a:p>
            <a:pPr marL="101599" indent="0">
              <a:buNone/>
            </a:pPr>
            <a:endParaRPr lang="en-US" sz="1800" dirty="0"/>
          </a:p>
          <a:p>
            <a:pPr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if you follow certain rules for writing code, it will become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easier to read and understand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easier to modify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easier to reuse and share</a:t>
            </a:r>
          </a:p>
          <a:p>
            <a:pPr lvl="1">
              <a:buFont typeface="Wingdings" pitchFamily="2" charset="2"/>
              <a:buChar char="à"/>
            </a:pPr>
            <a:endParaRPr lang="en-US" sz="1800" dirty="0">
              <a:sym typeface="Wingdings" pitchFamily="2" charset="2"/>
            </a:endParaRPr>
          </a:p>
          <a:p>
            <a:pPr lvl="1">
              <a:buFont typeface="Wingdings" pitchFamily="2" charset="2"/>
              <a:buChar char="à"/>
            </a:pPr>
            <a:endParaRPr lang="en-US" sz="1800" dirty="0"/>
          </a:p>
          <a:p>
            <a:pPr marL="101599" indent="0">
              <a:buNone/>
            </a:pPr>
            <a:endParaRPr lang="en-US" sz="1800" dirty="0"/>
          </a:p>
          <a:p>
            <a:pPr marL="101599" indent="0">
              <a:buNone/>
            </a:pPr>
            <a:endParaRPr lang="en-US" sz="1600" dirty="0"/>
          </a:p>
          <a:p>
            <a:endParaRPr lang="en-US" sz="18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6324BE6-D976-0D4D-15AC-A37B5DEC09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3578266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13726-3D9F-2A2E-0713-7DEDAA61F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34A3490D-9D43-AC6B-812D-7FA3659CD85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A0B37D0-7CD8-9B50-8D46-BDC86B52D9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7022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 #1</a:t>
            </a:r>
            <a:endParaRPr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D988E1-2076-C0ED-6AF6-28336CBC5EA1}"/>
              </a:ext>
            </a:extLst>
          </p:cNvPr>
          <p:cNvSpPr/>
          <p:nvPr/>
        </p:nvSpPr>
        <p:spPr>
          <a:xfrm>
            <a:off x="435801" y="615748"/>
            <a:ext cx="4346713" cy="4093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add_toppings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self.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FORBIDDEN_TOPIC</a:t>
            </a:r>
            <a:r>
              <a:rPr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pizza.</a:t>
            </a:r>
            <a:r>
              <a:rPr lang="en-US" b="1" dirty="0" err="1">
                <a:solidFill>
                  <a:schemeClr val="tx1"/>
                </a:solidFill>
              </a:rPr>
              <a:t>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rgbClr val="FFFFFF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r>
              <a:rPr lang="de-DE" b="1" dirty="0">
                <a:solidFill>
                  <a:srgbClr val="00B050"/>
                </a:solidFill>
              </a:rPr>
              <a:t>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           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rgbClr val="FFFFFF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if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__name__ </a:t>
            </a:r>
            <a:r>
              <a:rPr lang="en-US" b="1" dirty="0">
                <a:solidFill>
                  <a:srgbClr val="F7365C"/>
                </a:solidFill>
              </a:rPr>
              <a:t>==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”__main__”</a:t>
            </a:r>
            <a:r>
              <a:rPr lang="en-US" b="1" dirty="0">
                <a:solidFill>
                  <a:srgbClr val="FFFFFF"/>
                </a:solidFill>
              </a:rPr>
              <a:t>: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    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time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Pizza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00B050"/>
                </a:solidFill>
              </a:rPr>
              <a:t>“Hawaii”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hawaii.add_toppings</a:t>
            </a:r>
            <a:r>
              <a:rPr lang="en-US" b="1" dirty="0">
                <a:solidFill>
                  <a:schemeClr val="tx1"/>
                </a:solidFill>
              </a:rPr>
              <a:t>([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 err="1">
                <a:solidFill>
                  <a:srgbClr val="00B050"/>
                </a:solidFill>
              </a:rPr>
              <a:t>tomato+mozz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>
                <a:solidFill>
                  <a:schemeClr val="tx1"/>
                </a:solidFill>
              </a:rPr>
              <a:t>,</a:t>
            </a:r>
            <a:r>
              <a:rPr lang="en-US" b="1" dirty="0">
                <a:solidFill>
                  <a:srgbClr val="00B050"/>
                </a:solidFill>
              </a:rPr>
              <a:t> “pineapple”</a:t>
            </a:r>
            <a:r>
              <a:rPr lang="en-US" b="1" dirty="0">
                <a:solidFill>
                  <a:schemeClr val="tx1"/>
                </a:solidFill>
              </a:rPr>
              <a:t>])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chemeClr val="tx1"/>
                </a:solidFill>
              </a:rPr>
              <a:t>FORBIDDEN_TOPPING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07AAD89-99B1-2DD4-D6A8-E577821B404A}"/>
              </a:ext>
            </a:extLst>
          </p:cNvPr>
          <p:cNvSpPr/>
          <p:nvPr/>
        </p:nvSpPr>
        <p:spPr>
          <a:xfrm>
            <a:off x="5104493" y="804267"/>
            <a:ext cx="3025083" cy="1169549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50900" marR="0" indent="-342900" algn="l" defTabSz="914400" rtl="0" fontAlgn="auto" latinLnBrk="0" hangingPunct="0">
              <a:buClrTx/>
              <a:buSzTx/>
              <a:buFontTx/>
              <a:buAutoNum type="arabicPeriod"/>
              <a:tabLst/>
            </a:pP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standard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Python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library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installed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packages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modules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108000" marR="0" algn="l" defTabSz="914400" rtl="0" fontAlgn="auto" latinLnBrk="0" hangingPunct="0">
              <a:buClrTx/>
              <a:buSzTx/>
              <a:tabLst/>
            </a:pP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2AAA7D7-9303-88AF-D0BD-46E3DD38C7D3}"/>
              </a:ext>
            </a:extLst>
          </p:cNvPr>
          <p:cNvSpPr/>
          <p:nvPr/>
        </p:nvSpPr>
        <p:spPr>
          <a:xfrm>
            <a:off x="5104492" y="2220793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42F37D8-25CF-7CC6-FC8B-64E62890F8C5}"/>
              </a:ext>
            </a:extLst>
          </p:cNvPr>
          <p:cNvSpPr/>
          <p:nvPr/>
        </p:nvSpPr>
        <p:spPr>
          <a:xfrm>
            <a:off x="5104492" y="2764201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lang="de-DE" b="1" dirty="0">
                <a:solidFill>
                  <a:schemeClr val="accent5"/>
                </a:solidFill>
              </a:rPr>
              <a:t>, </a:t>
            </a:r>
            <a:r>
              <a:rPr lang="de-DE" b="1" dirty="0" err="1">
                <a:solidFill>
                  <a:schemeClr val="accent5"/>
                </a:solidFill>
              </a:rPr>
              <a:t>then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76102C4-0137-8B1C-8FB4-AF0172EF175B}"/>
              </a:ext>
            </a:extLst>
          </p:cNvPr>
          <p:cNvSpPr/>
          <p:nvPr/>
        </p:nvSpPr>
        <p:spPr>
          <a:xfrm>
            <a:off x="5104493" y="4035892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  <p:pic>
        <p:nvPicPr>
          <p:cNvPr id="3" name="Grafik 2" descr="Ein Bild, das Animierter Cartoon, Darstellung, Animation, Clipart enthält.&#10;&#10;KI-generierte Inhalte können fehlerhaft sein.">
            <a:extLst>
              <a:ext uri="{FF2B5EF4-FFF2-40B4-BE49-F238E27FC236}">
                <a16:creationId xmlns:a16="http://schemas.microsoft.com/office/drawing/2014/main" id="{75077B23-2177-40CD-49E1-363E805A3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789" y="615748"/>
            <a:ext cx="1179725" cy="117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6909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BC1F8-D72C-679B-DCCE-FCE17BBF0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2A3594D-2C14-4300-FDFE-6B292C9CB2B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BFE5502-32E8-530A-0511-8400038613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829004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Within-module order</a:t>
            </a:r>
            <a:endParaRPr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D8C649C-7F39-6D94-05EC-9BBBDDBFF7A0}"/>
              </a:ext>
            </a:extLst>
          </p:cNvPr>
          <p:cNvSpPr/>
          <p:nvPr/>
        </p:nvSpPr>
        <p:spPr>
          <a:xfrm>
            <a:off x="435801" y="615748"/>
            <a:ext cx="4346713" cy="393954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/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chemeClr val="tx1"/>
                </a:solidFill>
              </a:rPr>
              <a:t>FORBIDDEN_TOPPING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/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add_toppings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self.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FORBIDDEN_TOPIC</a:t>
            </a:r>
            <a:r>
              <a:rPr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pizza.</a:t>
            </a:r>
            <a:r>
              <a:rPr lang="en-US" b="1" dirty="0" err="1">
                <a:solidFill>
                  <a:schemeClr val="tx1"/>
                </a:solidFill>
              </a:rPr>
              <a:t>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rgbClr val="FFFFFF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r>
              <a:rPr lang="de-DE" b="1" dirty="0">
                <a:solidFill>
                  <a:srgbClr val="00B050"/>
                </a:solidFill>
              </a:rPr>
              <a:t>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           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rgbClr val="FFFFFF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if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__name__ </a:t>
            </a:r>
            <a:r>
              <a:rPr lang="en-US" b="1" dirty="0">
                <a:solidFill>
                  <a:srgbClr val="F7365C"/>
                </a:solidFill>
              </a:rPr>
              <a:t>==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”__main__”</a:t>
            </a:r>
            <a:r>
              <a:rPr lang="en-US" b="1" dirty="0">
                <a:solidFill>
                  <a:srgbClr val="FFFFFF"/>
                </a:solidFill>
              </a:rPr>
              <a:t>: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    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time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=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Pizza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rgbClr val="00B050"/>
                </a:solidFill>
              </a:rPr>
              <a:t>“Hawaii”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chemeClr val="tx1"/>
                </a:solidFill>
              </a:rPr>
              <a:t>hawaii.add_toppings</a:t>
            </a:r>
            <a:r>
              <a:rPr lang="en-US" b="1" dirty="0">
                <a:solidFill>
                  <a:schemeClr val="tx1"/>
                </a:solidFill>
              </a:rPr>
              <a:t>([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 err="1">
                <a:solidFill>
                  <a:srgbClr val="00B050"/>
                </a:solidFill>
              </a:rPr>
              <a:t>tomato+mozz</a:t>
            </a:r>
            <a:r>
              <a:rPr lang="en-US" b="1" dirty="0">
                <a:solidFill>
                  <a:srgbClr val="00B050"/>
                </a:solidFill>
              </a:rPr>
              <a:t>”</a:t>
            </a:r>
            <a:r>
              <a:rPr lang="en-US" b="1" dirty="0">
                <a:solidFill>
                  <a:schemeClr val="tx1"/>
                </a:solidFill>
              </a:rPr>
              <a:t>,</a:t>
            </a:r>
            <a:r>
              <a:rPr lang="en-US" b="1" dirty="0">
                <a:solidFill>
                  <a:srgbClr val="00B050"/>
                </a:solidFill>
              </a:rPr>
              <a:t> “pineapple”</a:t>
            </a:r>
            <a:r>
              <a:rPr lang="en-US" b="1" dirty="0">
                <a:solidFill>
                  <a:schemeClr val="tx1"/>
                </a:solidFill>
              </a:rPr>
              <a:t>])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</a:t>
            </a:r>
            <a:r>
              <a:rPr lang="en-US" b="1" dirty="0" err="1">
                <a:solidFill>
                  <a:srgbClr val="00B0F0"/>
                </a:solidFill>
              </a:rPr>
              <a:t>check_toppings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hawaii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5E000B4-24E1-53F8-A392-4300098402AB}"/>
              </a:ext>
            </a:extLst>
          </p:cNvPr>
          <p:cNvSpPr/>
          <p:nvPr/>
        </p:nvSpPr>
        <p:spPr>
          <a:xfrm>
            <a:off x="5104493" y="804267"/>
            <a:ext cx="3025083" cy="1169549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50900" marR="0" indent="-342900" algn="l" defTabSz="914400" rtl="0" fontAlgn="auto" latinLnBrk="0" hangingPunct="0">
              <a:buClrTx/>
              <a:buSzTx/>
              <a:buFontTx/>
              <a:buAutoNum type="arabicPeriod"/>
              <a:tabLst/>
            </a:pP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standard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Python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library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installed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packages</a:t>
            </a:r>
            <a:endParaRPr lang="de-DE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 indent="-285750">
              <a:buFontTx/>
              <a:buChar char="-"/>
            </a:pP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modules</a:t>
            </a:r>
            <a:r>
              <a:rPr lang="de-DE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108000" marR="0" algn="l" defTabSz="914400" rtl="0" fontAlgn="auto" latinLnBrk="0" hangingPunct="0">
              <a:buClrTx/>
              <a:buSzTx/>
              <a:tabLst/>
            </a:pP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319DDAF-8BAE-746E-BD5D-40C3332674DB}"/>
              </a:ext>
            </a:extLst>
          </p:cNvPr>
          <p:cNvSpPr/>
          <p:nvPr/>
        </p:nvSpPr>
        <p:spPr>
          <a:xfrm>
            <a:off x="5104492" y="2220793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685346-C782-117E-148F-877CE6B675C5}"/>
              </a:ext>
            </a:extLst>
          </p:cNvPr>
          <p:cNvSpPr/>
          <p:nvPr/>
        </p:nvSpPr>
        <p:spPr>
          <a:xfrm>
            <a:off x="5104492" y="2764201"/>
            <a:ext cx="3025083" cy="307775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lang="de-DE" b="1" dirty="0">
                <a:solidFill>
                  <a:schemeClr val="accent5"/>
                </a:solidFill>
              </a:rPr>
              <a:t>, </a:t>
            </a:r>
            <a:r>
              <a:rPr lang="de-DE" b="1" dirty="0" err="1">
                <a:solidFill>
                  <a:schemeClr val="accent5"/>
                </a:solidFill>
              </a:rPr>
              <a:t>then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C6EA70C-9DA7-0AD1-FC40-F3C5F9DFBBC3}"/>
              </a:ext>
            </a:extLst>
          </p:cNvPr>
          <p:cNvSpPr/>
          <p:nvPr/>
        </p:nvSpPr>
        <p:spPr>
          <a:xfrm>
            <a:off x="5104493" y="4035892"/>
            <a:ext cx="3025083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rgbClr val="ED72D9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rgbClr val="ED72D9"/>
                </a:solidFill>
              </a:rPr>
              <a:t>4. </a:t>
            </a:r>
            <a:r>
              <a:rPr lang="de-DE" b="1" dirty="0" err="1">
                <a:solidFill>
                  <a:srgbClr val="ED72D9"/>
                </a:solidFill>
              </a:rPr>
              <a:t>main</a:t>
            </a:r>
            <a:r>
              <a:rPr lang="de-DE" b="1" dirty="0">
                <a:solidFill>
                  <a:srgbClr val="ED72D9"/>
                </a:solidFill>
              </a:rPr>
              <a:t> </a:t>
            </a:r>
            <a:r>
              <a:rPr lang="de-DE" b="1" dirty="0" err="1">
                <a:solidFill>
                  <a:srgbClr val="ED72D9"/>
                </a:solidFill>
              </a:rPr>
              <a:t>execution</a:t>
            </a:r>
            <a:r>
              <a:rPr lang="de-DE" b="1" dirty="0">
                <a:solidFill>
                  <a:srgbClr val="ED72D9"/>
                </a:solidFill>
              </a:rPr>
              <a:t> block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rgbClr val="ED72D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 == "__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__":</a:t>
            </a:r>
          </a:p>
        </p:txBody>
      </p:sp>
    </p:spTree>
    <p:extLst>
      <p:ext uri="{BB962C8B-B14F-4D97-AF65-F5344CB8AC3E}">
        <p14:creationId xmlns:p14="http://schemas.microsoft.com/office/powerpoint/2010/main" val="50493512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3ED78-69E2-4624-68F8-06793A9A3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055F688-E3BB-3F99-C386-00EBF5EA18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118484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 #2</a:t>
            </a:r>
            <a:endParaRPr dirty="0"/>
          </a:p>
        </p:txBody>
      </p:sp>
      <p:sp>
        <p:nvSpPr>
          <p:cNvPr id="23" name="Rectangle 6">
            <a:extLst>
              <a:ext uri="{FF2B5EF4-FFF2-40B4-BE49-F238E27FC236}">
                <a16:creationId xmlns:a16="http://schemas.microsoft.com/office/drawing/2014/main" id="{72500178-8BDC-1055-E71D-4860A3E9D2EF}"/>
              </a:ext>
            </a:extLst>
          </p:cNvPr>
          <p:cNvSpPr/>
          <p:nvPr/>
        </p:nvSpPr>
        <p:spPr>
          <a:xfrm>
            <a:off x="435802" y="1028308"/>
            <a:ext cx="3683711" cy="3477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time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numpy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7365C"/>
                </a:solidFill>
              </a:rPr>
              <a:t>as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np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local_module</a:t>
            </a:r>
            <a:endParaRPr lang="en-US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 err="1">
                <a:solidFill>
                  <a:schemeClr val="tx1"/>
                </a:solidFill>
              </a:rPr>
              <a:t>forbiddentopping</a:t>
            </a:r>
            <a:r>
              <a:rPr lang="en-US" b="1" dirty="0">
                <a:solidFill>
                  <a:schemeClr val="tx1"/>
                </a:solidFill>
              </a:rPr>
              <a:t> = </a:t>
            </a:r>
            <a:r>
              <a:rPr lang="en-US" b="1" dirty="0">
                <a:solidFill>
                  <a:srgbClr val="00B050"/>
                </a:solidFill>
              </a:rPr>
              <a:t>“pineapple”</a:t>
            </a: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/>
              <a:t>class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rgbClr val="00B0F0"/>
                </a:solidFill>
              </a:rPr>
              <a:t>pizza</a:t>
            </a:r>
            <a:r>
              <a:rPr lang="de-DE"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r>
              <a:rPr lang="de-DE" b="1" dirty="0">
                <a:solidFill>
                  <a:schemeClr val="tx1"/>
                </a:solidFill>
              </a:rPr>
              <a:t>: </a:t>
            </a:r>
            <a:r>
              <a:rPr lang="de-DE" b="1" dirty="0" err="1">
                <a:solidFill>
                  <a:srgbClr val="00B0F0"/>
                </a:solidFill>
              </a:rPr>
              <a:t>str</a:t>
            </a:r>
            <a:endParaRPr lang="de-DE" b="1" dirty="0">
              <a:solidFill>
                <a:srgbClr val="00B0F0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 err="1">
                <a:solidFill>
                  <a:srgbClr val="00B0F0"/>
                </a:solidFill>
              </a:rPr>
              <a:t>init</a:t>
            </a:r>
            <a:r>
              <a:rPr lang="de-DE" b="1" dirty="0">
                <a:solidFill>
                  <a:srgbClr val="00B0F0"/>
                </a:solidFill>
              </a:rPr>
              <a:t>__</a:t>
            </a:r>
            <a:r>
              <a:rPr lang="de-DE"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</a:rPr>
              <a:t>        </a:t>
            </a:r>
            <a:r>
              <a:rPr lang="de-DE" b="1" dirty="0" err="1">
                <a:solidFill>
                  <a:srgbClr val="F7365C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.name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name</a:t>
            </a:r>
            <a:endParaRPr lang="de-DE" b="1" dirty="0">
              <a:solidFill>
                <a:schemeClr val="tx1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</a:t>
            </a:r>
            <a:r>
              <a:rPr lang="de-DE" b="1" dirty="0" err="1"/>
              <a:t>def</a:t>
            </a:r>
            <a:r>
              <a:rPr lang="de-DE" b="1" dirty="0"/>
              <a:t> </a:t>
            </a:r>
            <a:r>
              <a:rPr lang="de-DE" b="1" dirty="0" err="1">
                <a:solidFill>
                  <a:srgbClr val="00B0F0"/>
                </a:solidFill>
              </a:rPr>
              <a:t>addtoppings</a:t>
            </a:r>
            <a:r>
              <a:rPr lang="de-DE" b="1" dirty="0">
                <a:solidFill>
                  <a:srgbClr val="FFFFFF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self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de-DE" b="1" dirty="0" err="1">
                <a:solidFill>
                  <a:srgbClr val="FF9300"/>
                </a:solidFill>
              </a:rPr>
              <a:t>toppings</a:t>
            </a:r>
            <a:r>
              <a:rPr lang="de-DE"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/>
              <a:t>        </a:t>
            </a:r>
            <a:r>
              <a:rPr lang="de-DE" b="1" dirty="0" err="1">
                <a:solidFill>
                  <a:srgbClr val="FF2F92"/>
                </a:solidFill>
              </a:rPr>
              <a:t>self</a:t>
            </a:r>
            <a:r>
              <a:rPr lang="de-DE" b="1" dirty="0" err="1">
                <a:solidFill>
                  <a:schemeClr val="tx1"/>
                </a:solidFill>
              </a:rPr>
              <a:t>.toppings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F7365C"/>
                </a:solidFill>
              </a:rPr>
              <a:t>=</a:t>
            </a:r>
            <a:r>
              <a:rPr lang="de-DE" b="1" dirty="0">
                <a:solidFill>
                  <a:srgbClr val="FFFFFF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toppings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checktoppings</a:t>
            </a:r>
            <a:r>
              <a:rPr b="1" dirty="0">
                <a:solidFill>
                  <a:srgbClr val="FFFFFF"/>
                </a:solidFill>
              </a:rPr>
              <a:t>(</a:t>
            </a:r>
            <a:r>
              <a:rPr lang="en-US" b="1" dirty="0">
                <a:solidFill>
                  <a:srgbClr val="FF9300"/>
                </a:solidFill>
              </a:rPr>
              <a:t>pizza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lang="en-US" b="1" dirty="0" err="1">
                <a:solidFill>
                  <a:schemeClr val="tx1"/>
                </a:solidFill>
              </a:rPr>
              <a:t>forbiddentopping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375F"/>
                </a:solidFill>
              </a:rPr>
              <a:t>in</a:t>
            </a:r>
            <a:r>
              <a:rPr b="1" dirty="0"/>
              <a:t> </a:t>
            </a:r>
            <a:r>
              <a:rPr lang="en-US" b="1" dirty="0" err="1">
                <a:solidFill>
                  <a:srgbClr val="FF9300"/>
                </a:solidFill>
              </a:rPr>
              <a:t>pizza</a:t>
            </a:r>
            <a:r>
              <a:rPr lang="en-US" b="1" dirty="0" err="1">
                <a:solidFill>
                  <a:schemeClr val="tx1"/>
                </a:solidFill>
              </a:rPr>
              <a:t>.toppings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lang="en-US" b="1" dirty="0">
                <a:solidFill>
                  <a:srgbClr val="F7365C"/>
                </a:solidFill>
              </a:rPr>
              <a:t>raise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ValueError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de-DE" b="1" dirty="0">
                <a:solidFill>
                  <a:srgbClr val="00B050"/>
                </a:solidFill>
              </a:rPr>
              <a:t>“Pineapple </a:t>
            </a:r>
            <a:r>
              <a:rPr lang="de-DE" b="1" dirty="0" err="1">
                <a:solidFill>
                  <a:srgbClr val="00B050"/>
                </a:solidFill>
              </a:rPr>
              <a:t>cannot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be</a:t>
            </a:r>
            <a:endParaRPr lang="de-DE" b="1" dirty="0">
              <a:solidFill>
                <a:srgbClr val="00B050"/>
              </a:solidFill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</a:rPr>
              <a:t>             on a </a:t>
            </a:r>
            <a:r>
              <a:rPr lang="de-DE" b="1" dirty="0" err="1">
                <a:solidFill>
                  <a:srgbClr val="00B050"/>
                </a:solidFill>
              </a:rPr>
              <a:t>pizza</a:t>
            </a:r>
            <a:r>
              <a:rPr lang="de-DE" b="1" dirty="0">
                <a:solidFill>
                  <a:srgbClr val="00B050"/>
                </a:solidFill>
              </a:rPr>
              <a:t> in </a:t>
            </a:r>
            <a:r>
              <a:rPr lang="de-DE" b="1" dirty="0" err="1">
                <a:solidFill>
                  <a:srgbClr val="00B050"/>
                </a:solidFill>
              </a:rPr>
              <a:t>this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restaurant</a:t>
            </a:r>
            <a:r>
              <a:rPr lang="de-DE" b="1" dirty="0">
                <a:solidFill>
                  <a:srgbClr val="00B050"/>
                </a:solidFill>
              </a:rPr>
              <a:t>!“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53177A9-C212-4FBF-0D32-EF28C66C891F}"/>
              </a:ext>
            </a:extLst>
          </p:cNvPr>
          <p:cNvSpPr/>
          <p:nvPr/>
        </p:nvSpPr>
        <p:spPr>
          <a:xfrm>
            <a:off x="4222826" y="1391545"/>
            <a:ext cx="4485372" cy="55399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</a:rPr>
              <a:t>from </a:t>
            </a:r>
            <a:r>
              <a:rPr lang="en-US" b="1" dirty="0">
                <a:solidFill>
                  <a:srgbClr val="00B0F0"/>
                </a:solidFill>
              </a:rPr>
              <a:t>module </a:t>
            </a:r>
            <a:r>
              <a:rPr lang="en-US" b="1" dirty="0">
                <a:solidFill>
                  <a:srgbClr val="F7365C"/>
                </a:solidFill>
              </a:rPr>
              <a:t>import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forbiddentopping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dirty="0" err="1">
                <a:solidFill>
                  <a:srgbClr val="00B0F0"/>
                </a:solidFill>
              </a:rPr>
              <a:t>checktoppings</a:t>
            </a:r>
            <a:r>
              <a:rPr lang="en-US" b="1" dirty="0">
                <a:solidFill>
                  <a:srgbClr val="00B0F0"/>
                </a:solidFill>
              </a:rPr>
              <a:t>, pizza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736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3796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7D3FB-924F-71E3-0790-DBEC6E228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>
            <a:extLst>
              <a:ext uri="{FF2B5EF4-FFF2-40B4-BE49-F238E27FC236}">
                <a16:creationId xmlns:a16="http://schemas.microsoft.com/office/drawing/2014/main" id="{E5659BA0-10D2-CDFC-81D1-12481C56CBFD}"/>
              </a:ext>
            </a:extLst>
          </p:cNvPr>
          <p:cNvSpPr/>
          <p:nvPr/>
        </p:nvSpPr>
        <p:spPr>
          <a:xfrm>
            <a:off x="435802" y="1236474"/>
            <a:ext cx="3568308" cy="3477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time</a:t>
            </a: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numpy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F7365C"/>
                </a:solidFill>
                <a:latin typeface="Courier"/>
              </a:rPr>
              <a:t>as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np</a:t>
            </a: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local_module</a:t>
            </a:r>
            <a:endParaRPr lang="en-US" b="1" dirty="0">
              <a:solidFill>
                <a:srgbClr val="00B0F0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chemeClr val="tx1"/>
                </a:solidFill>
                <a:latin typeface="Courier"/>
              </a:rPr>
              <a:t>FORBIDDEN_TOPIC = </a:t>
            </a:r>
            <a:r>
              <a:rPr lang="en-US" b="1" dirty="0">
                <a:solidFill>
                  <a:srgbClr val="00B050"/>
                </a:solidFill>
                <a:latin typeface="Courier"/>
              </a:rPr>
              <a:t>“pineapple”</a:t>
            </a: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 err="1">
                <a:latin typeface="Courier"/>
              </a:rPr>
              <a:t>class</a:t>
            </a:r>
            <a:r>
              <a:rPr lang="de-DE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de-DE" b="1" dirty="0">
                <a:solidFill>
                  <a:srgbClr val="00B0F0"/>
                </a:solidFill>
                <a:latin typeface="Courier"/>
              </a:rPr>
              <a:t>Pizza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  <a:latin typeface="Courier"/>
              </a:rPr>
              <a:t>    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name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: </a:t>
            </a:r>
            <a:r>
              <a:rPr lang="de-DE" b="1" dirty="0" err="1">
                <a:solidFill>
                  <a:srgbClr val="00B0F0"/>
                </a:solidFill>
                <a:latin typeface="Courier"/>
              </a:rPr>
              <a:t>str</a:t>
            </a:r>
            <a:endParaRPr lang="de-DE" b="1" dirty="0">
              <a:solidFill>
                <a:srgbClr val="00B0F0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  <a:latin typeface="Courier"/>
              </a:rPr>
              <a:t>    </a:t>
            </a:r>
            <a:r>
              <a:rPr lang="de-DE" b="1" dirty="0" err="1">
                <a:latin typeface="Courier"/>
              </a:rPr>
              <a:t>def</a:t>
            </a:r>
            <a:r>
              <a:rPr lang="de-DE" b="1" dirty="0">
                <a:latin typeface="Courier"/>
              </a:rPr>
              <a:t> </a:t>
            </a:r>
            <a:r>
              <a:rPr lang="de-DE" b="1" dirty="0">
                <a:solidFill>
                  <a:srgbClr val="00B0F0"/>
                </a:solidFill>
                <a:latin typeface="Courier"/>
              </a:rPr>
              <a:t>__</a:t>
            </a:r>
            <a:r>
              <a:rPr lang="de-DE" b="1" dirty="0" err="1">
                <a:solidFill>
                  <a:srgbClr val="00B0F0"/>
                </a:solidFill>
                <a:latin typeface="Courier"/>
              </a:rPr>
              <a:t>init</a:t>
            </a:r>
            <a:r>
              <a:rPr lang="de-DE" b="1" dirty="0">
                <a:solidFill>
                  <a:srgbClr val="00B0F0"/>
                </a:solidFill>
                <a:latin typeface="Courier"/>
              </a:rPr>
              <a:t>__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de-DE" b="1" dirty="0" err="1">
                <a:solidFill>
                  <a:srgbClr val="FF9300"/>
                </a:solidFill>
                <a:latin typeface="Courier"/>
              </a:rPr>
              <a:t>self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):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FFFFFF"/>
                </a:solidFill>
                <a:latin typeface="Courier"/>
              </a:rPr>
              <a:t>        </a:t>
            </a:r>
            <a:r>
              <a:rPr lang="de-DE" b="1" dirty="0" err="1">
                <a:solidFill>
                  <a:srgbClr val="F7365C"/>
                </a:solidFill>
                <a:latin typeface="Courier"/>
              </a:rPr>
              <a:t>self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.name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 </a:t>
            </a:r>
            <a:r>
              <a:rPr lang="de-DE" b="1" dirty="0">
                <a:solidFill>
                  <a:srgbClr val="F7365C"/>
                </a:solidFill>
                <a:latin typeface="Courier"/>
              </a:rPr>
              <a:t>=</a:t>
            </a:r>
            <a:r>
              <a:rPr lang="de-DE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name</a:t>
            </a:r>
            <a:endParaRPr lang="de-DE" b="1" dirty="0">
              <a:solidFill>
                <a:schemeClr val="tx1"/>
              </a:solidFill>
              <a:latin typeface="Courier"/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  <a:latin typeface="Courier"/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latin typeface="Courier"/>
              </a:rPr>
              <a:t>    </a:t>
            </a:r>
            <a:r>
              <a:rPr lang="de-DE" b="1" dirty="0" err="1">
                <a:latin typeface="Courier"/>
              </a:rPr>
              <a:t>def</a:t>
            </a:r>
            <a:r>
              <a:rPr lang="de-DE" b="1" dirty="0">
                <a:latin typeface="Courier"/>
              </a:rPr>
              <a:t> </a:t>
            </a:r>
            <a:r>
              <a:rPr lang="de-DE" b="1" dirty="0" err="1">
                <a:solidFill>
                  <a:srgbClr val="00B0F0"/>
                </a:solidFill>
                <a:latin typeface="Courier"/>
              </a:rPr>
              <a:t>addtoppings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de-DE" b="1" dirty="0" err="1">
                <a:solidFill>
                  <a:srgbClr val="FF9300"/>
                </a:solidFill>
                <a:latin typeface="Courier"/>
              </a:rPr>
              <a:t>self</a:t>
            </a:r>
            <a:r>
              <a:rPr lang="de-DE" b="1" dirty="0">
                <a:solidFill>
                  <a:srgbClr val="FF9300"/>
                </a:solidFill>
                <a:latin typeface="Courier"/>
              </a:rPr>
              <a:t>, </a:t>
            </a:r>
            <a:r>
              <a:rPr lang="de-DE" b="1" dirty="0" err="1">
                <a:solidFill>
                  <a:srgbClr val="FF9300"/>
                </a:solidFill>
                <a:latin typeface="Courier"/>
              </a:rPr>
              <a:t>toppings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latin typeface="Courier"/>
              </a:rPr>
              <a:t>        </a:t>
            </a:r>
            <a:r>
              <a:rPr lang="de-DE" b="1" dirty="0" err="1">
                <a:solidFill>
                  <a:srgbClr val="FF2F92"/>
                </a:solidFill>
                <a:latin typeface="Courier"/>
              </a:rPr>
              <a:t>self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.toppings</a:t>
            </a:r>
            <a:r>
              <a:rPr lang="de-DE" b="1" dirty="0">
                <a:solidFill>
                  <a:schemeClr val="tx1"/>
                </a:solidFill>
                <a:latin typeface="Courier"/>
              </a:rPr>
              <a:t> </a:t>
            </a:r>
            <a:r>
              <a:rPr lang="de-DE" b="1" dirty="0">
                <a:solidFill>
                  <a:srgbClr val="F7365C"/>
                </a:solidFill>
                <a:latin typeface="Courier"/>
              </a:rPr>
              <a:t>=</a:t>
            </a:r>
            <a:r>
              <a:rPr lang="de-DE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de-DE" b="1" dirty="0" err="1">
                <a:solidFill>
                  <a:schemeClr val="tx1"/>
                </a:solidFill>
                <a:latin typeface="Courier"/>
              </a:rPr>
              <a:t>toppings</a:t>
            </a:r>
            <a:endParaRPr lang="en-US" b="1" dirty="0">
              <a:solidFill>
                <a:schemeClr val="tx1"/>
              </a:solidFill>
              <a:latin typeface="Courier"/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  <a:latin typeface="Courier"/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latin typeface="Courier"/>
              </a:rPr>
              <a:t>def</a:t>
            </a:r>
            <a:r>
              <a:rPr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checktoppings</a:t>
            </a:r>
            <a:r>
              <a:rPr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en-US" b="1" dirty="0">
                <a:solidFill>
                  <a:srgbClr val="FF9300"/>
                </a:solidFill>
                <a:latin typeface="Courier"/>
              </a:rPr>
              <a:t>pizza</a:t>
            </a:r>
            <a:r>
              <a:rPr b="1" dirty="0">
                <a:solidFill>
                  <a:schemeClr val="tx1"/>
                </a:solidFill>
                <a:latin typeface="Courier"/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latin typeface="Courier"/>
              </a:rPr>
              <a:t>    </a:t>
            </a:r>
            <a:r>
              <a:rPr b="1" dirty="0">
                <a:solidFill>
                  <a:srgbClr val="FF2F92"/>
                </a:solidFill>
                <a:latin typeface="Courier"/>
              </a:rPr>
              <a:t>if</a:t>
            </a:r>
            <a:r>
              <a:rPr b="1" dirty="0">
                <a:latin typeface="Courier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ourier"/>
              </a:rPr>
              <a:t>forbiddentopping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FF375F"/>
                </a:solidFill>
                <a:latin typeface="Courier"/>
              </a:rPr>
              <a:t>in</a:t>
            </a:r>
            <a:r>
              <a:rPr b="1" dirty="0">
                <a:latin typeface="Courier"/>
              </a:rPr>
              <a:t> </a:t>
            </a:r>
            <a:r>
              <a:rPr lang="en-US" b="1" dirty="0" err="1">
                <a:solidFill>
                  <a:srgbClr val="FF9300"/>
                </a:solidFill>
                <a:latin typeface="Courier"/>
              </a:rPr>
              <a:t>pizza</a:t>
            </a:r>
            <a:r>
              <a:rPr lang="en-US" b="1" dirty="0" err="1">
                <a:solidFill>
                  <a:schemeClr val="tx1"/>
                </a:solidFill>
                <a:latin typeface="Courier"/>
              </a:rPr>
              <a:t>.toppings</a:t>
            </a:r>
            <a:r>
              <a:rPr b="1" dirty="0">
                <a:solidFill>
                  <a:schemeClr val="tx1"/>
                </a:solidFill>
                <a:latin typeface="Courier"/>
              </a:rPr>
              <a:t>:</a:t>
            </a:r>
            <a:r>
              <a:rPr b="1" dirty="0">
                <a:solidFill>
                  <a:srgbClr val="E0E0E0"/>
                </a:solidFill>
                <a:latin typeface="Courier"/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latin typeface="Courier"/>
              </a:rPr>
              <a:t>       </a:t>
            </a:r>
            <a:r>
              <a:rPr lang="en-US" b="1" dirty="0">
                <a:solidFill>
                  <a:srgbClr val="F7365C"/>
                </a:solidFill>
                <a:latin typeface="Courier"/>
              </a:rPr>
              <a:t>raise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ValueError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(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“Pineapple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cannot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be</a:t>
            </a:r>
            <a:endParaRPr lang="de-DE" b="1" dirty="0">
              <a:solidFill>
                <a:srgbClr val="00B050"/>
              </a:solidFill>
              <a:latin typeface="Courier"/>
            </a:endParaRP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de-DE" b="1" dirty="0">
                <a:solidFill>
                  <a:srgbClr val="00B050"/>
                </a:solidFill>
                <a:latin typeface="Courier"/>
              </a:rPr>
              <a:t>             on a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pizza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 in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this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 </a:t>
            </a:r>
            <a:r>
              <a:rPr lang="de-DE" b="1" dirty="0" err="1">
                <a:solidFill>
                  <a:srgbClr val="00B050"/>
                </a:solidFill>
                <a:latin typeface="Courier"/>
              </a:rPr>
              <a:t>restaurant</a:t>
            </a:r>
            <a:r>
              <a:rPr lang="de-DE" b="1" dirty="0">
                <a:solidFill>
                  <a:srgbClr val="00B050"/>
                </a:solidFill>
                <a:latin typeface="Courier"/>
              </a:rPr>
              <a:t>!“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)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FFFFF"/>
              </a:solidFill>
              <a:latin typeface="Courier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B7EB6559-81A8-2295-37DD-C27C09EE6138}"/>
              </a:ext>
            </a:extLst>
          </p:cNvPr>
          <p:cNvSpPr/>
          <p:nvPr/>
        </p:nvSpPr>
        <p:spPr>
          <a:xfrm>
            <a:off x="4222826" y="1236474"/>
            <a:ext cx="4485372" cy="55399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7365C"/>
                </a:solidFill>
                <a:latin typeface="Courier"/>
              </a:rPr>
              <a:t>from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module </a:t>
            </a:r>
            <a:r>
              <a:rPr lang="en-US" b="1" dirty="0">
                <a:solidFill>
                  <a:srgbClr val="F7365C"/>
                </a:solidFill>
                <a:latin typeface="Courier"/>
              </a:rPr>
              <a:t>import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FORBIDDEN_TOPIC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, </a:t>
            </a:r>
            <a:r>
              <a:rPr lang="en-US" b="1" dirty="0" err="1">
                <a:solidFill>
                  <a:srgbClr val="00B0F0"/>
                </a:solidFill>
                <a:latin typeface="Courier"/>
              </a:rPr>
              <a:t>check_toppings</a:t>
            </a:r>
            <a:r>
              <a:rPr lang="en-US" b="1" dirty="0">
                <a:solidFill>
                  <a:schemeClr val="tx1"/>
                </a:solidFill>
                <a:latin typeface="Courier"/>
              </a:rPr>
              <a:t>,</a:t>
            </a:r>
            <a:r>
              <a:rPr lang="en-US" b="1" dirty="0">
                <a:solidFill>
                  <a:srgbClr val="FFFFFF"/>
                </a:solidFill>
                <a:latin typeface="Courier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Courier"/>
              </a:rPr>
              <a:t>Pizza</a:t>
            </a:r>
            <a:endParaRPr lang="en-US" b="1" dirty="0">
              <a:solidFill>
                <a:schemeClr val="accent4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b="1" dirty="0">
              <a:solidFill>
                <a:srgbClr val="FFFFFF"/>
              </a:solidFill>
              <a:latin typeface="Courier"/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b="1" dirty="0">
              <a:solidFill>
                <a:srgbClr val="F7365C"/>
              </a:solidFill>
              <a:latin typeface="Courier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D4FAFD5-1ABA-49B0-4B3E-DFD8CA245467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11848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/>
              <a:t>Variable format</a:t>
            </a:r>
            <a:endParaRPr lang="en-US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7CFC09A-B2D7-A45C-B8B8-50E23D5A44A3}"/>
              </a:ext>
            </a:extLst>
          </p:cNvPr>
          <p:cNvSpPr/>
          <p:nvPr/>
        </p:nvSpPr>
        <p:spPr>
          <a:xfrm>
            <a:off x="4700232" y="1961263"/>
            <a:ext cx="3603706" cy="523218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4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constants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SCREAMING SNAKE_CASE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E4F2474-3635-DBD8-6CD7-F14D8E84DE9C}"/>
              </a:ext>
            </a:extLst>
          </p:cNvPr>
          <p:cNvSpPr/>
          <p:nvPr/>
        </p:nvSpPr>
        <p:spPr>
          <a:xfrm>
            <a:off x="4700232" y="2605472"/>
            <a:ext cx="3603706" cy="2031323"/>
          </a:xfrm>
          <a:prstGeom prst="rect">
            <a:avLst/>
          </a:prstGeom>
          <a:solidFill>
            <a:srgbClr val="FFFFFF"/>
          </a:solidFill>
          <a:ln w="38100" cap="flat">
            <a:solidFill>
              <a:schemeClr val="accent5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08000" marR="0" indent="0" algn="l" defTabSz="914400" rtl="0" fontAlgn="auto" latinLnBrk="0" hangingPunct="0"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accent5"/>
                </a:solidFill>
              </a:rPr>
              <a:t>3</a:t>
            </a:r>
            <a:r>
              <a:rPr kumimoji="0" lang="de-DE" sz="14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classes</a:t>
            </a:r>
            <a:r>
              <a:rPr lang="de-DE" b="1" dirty="0">
                <a:solidFill>
                  <a:schemeClr val="accent5"/>
                </a:solidFill>
              </a:rPr>
              <a:t>, </a:t>
            </a:r>
            <a:r>
              <a:rPr lang="de-DE" b="1" dirty="0" err="1">
                <a:solidFill>
                  <a:schemeClr val="accent5"/>
                </a:solidFill>
              </a:rPr>
              <a:t>then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kumimoji="0" lang="de-DE" sz="1400" b="1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functions</a:t>
            </a:r>
            <a:endParaRPr kumimoji="0" lang="de-DE" sz="1400" b="1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108000"/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CamelCase</a:t>
            </a:r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func_name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():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snake_case</a:t>
            </a:r>
            <a:endParaRPr lang="de-DE" sz="14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variables in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functions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snake_case</a:t>
            </a:r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endParaRPr lang="de-DE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000"/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variables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de-DE" sz="14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“_“</a:t>
            </a:r>
          </a:p>
          <a:p>
            <a:pPr marL="108000"/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cafeful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code </a:t>
            </a:r>
            <a:r>
              <a:rPr lang="de-DE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completion</a:t>
            </a:r>
            <a:r>
              <a:rPr lang="de-DE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!)</a:t>
            </a:r>
          </a:p>
        </p:txBody>
      </p:sp>
    </p:spTree>
    <p:extLst>
      <p:ext uri="{BB962C8B-B14F-4D97-AF65-F5344CB8AC3E}">
        <p14:creationId xmlns:p14="http://schemas.microsoft.com/office/powerpoint/2010/main" val="36961316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Code smell #3</a:t>
            </a:r>
            <a:endParaRPr dirty="0"/>
          </a:p>
        </p:txBody>
      </p:sp>
      <p:sp>
        <p:nvSpPr>
          <p:cNvPr id="976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957737" y="782836"/>
            <a:ext cx="7228526" cy="6951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1598" indent="0">
              <a:buSzPts val="1300"/>
              <a:buNone/>
              <a:defRPr sz="1300"/>
            </a:pPr>
            <a:r>
              <a:rPr sz="1600" dirty="0"/>
              <a:t>name your variables so that you can later go back and </a:t>
            </a:r>
            <a:r>
              <a:rPr sz="1600" b="1" dirty="0"/>
              <a:t>read</a:t>
            </a:r>
            <a:r>
              <a:rPr sz="1600" dirty="0"/>
              <a:t> what the code does </a:t>
            </a:r>
            <a:br>
              <a:rPr sz="1600" dirty="0"/>
            </a:br>
            <a:r>
              <a:rPr sz="1600" dirty="0"/>
              <a:t>(same principle as with module names)</a:t>
            </a:r>
          </a:p>
        </p:txBody>
      </p:sp>
      <p:sp>
        <p:nvSpPr>
          <p:cNvPr id="977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B9AE7C97-2CA5-9174-3D04-2D1A31D0F2FB}"/>
              </a:ext>
            </a:extLst>
          </p:cNvPr>
          <p:cNvSpPr/>
          <p:nvPr/>
        </p:nvSpPr>
        <p:spPr>
          <a:xfrm>
            <a:off x="1427843" y="1839351"/>
            <a:ext cx="82955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Consolas" panose="020B0609020204030204" pitchFamily="49" charset="0"/>
              </a:rPr>
              <a:t>x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=10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6642133-282F-950E-A51A-5A78B05AC428}"/>
              </a:ext>
            </a:extLst>
          </p:cNvPr>
          <p:cNvSpPr/>
          <p:nvPr/>
        </p:nvSpPr>
        <p:spPr>
          <a:xfrm>
            <a:off x="1427842" y="2317497"/>
            <a:ext cx="82955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Consolas" panose="020B0609020204030204" pitchFamily="49" charset="0"/>
              </a:rPr>
              <a:t>p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=10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7E7CD11-686B-131F-7BA7-314EEF9263E9}"/>
              </a:ext>
            </a:extLst>
          </p:cNvPr>
          <p:cNvSpPr/>
          <p:nvPr/>
        </p:nvSpPr>
        <p:spPr>
          <a:xfrm>
            <a:off x="1427842" y="2788504"/>
            <a:ext cx="82955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poi=10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0753CFE-27C0-A28D-A11A-3344FC5609C4}"/>
              </a:ext>
            </a:extLst>
          </p:cNvPr>
          <p:cNvSpPr/>
          <p:nvPr/>
        </p:nvSpPr>
        <p:spPr>
          <a:xfrm>
            <a:off x="1427842" y="3259511"/>
            <a:ext cx="1212124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Consolas" panose="020B0609020204030204" pitchFamily="49" charset="0"/>
              </a:rPr>
              <a:t>points=10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AA2610B-D5DA-BD81-37CD-20F6F8C0C405}"/>
              </a:ext>
            </a:extLst>
          </p:cNvPr>
          <p:cNvSpPr/>
          <p:nvPr/>
        </p:nvSpPr>
        <p:spPr>
          <a:xfrm>
            <a:off x="1427842" y="3695782"/>
            <a:ext cx="1882685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points_add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 = 10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85CC9F8-3479-6849-4075-3C50644E0337}"/>
              </a:ext>
            </a:extLst>
          </p:cNvPr>
          <p:cNvSpPr/>
          <p:nvPr/>
        </p:nvSpPr>
        <p:spPr>
          <a:xfrm>
            <a:off x="1427842" y="4173926"/>
            <a:ext cx="2668610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points_to_be_added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rPr>
              <a:t> = 10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8DA064A-7731-9A29-F438-A037DDCA361C}"/>
              </a:ext>
            </a:extLst>
          </p:cNvPr>
          <p:cNvSpPr/>
          <p:nvPr/>
        </p:nvSpPr>
        <p:spPr>
          <a:xfrm>
            <a:off x="2403835" y="1839351"/>
            <a:ext cx="2941163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😭 terrible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5ED5E50-E669-EF5C-7629-7B2485E2AC65}"/>
              </a:ext>
            </a:extLst>
          </p:cNvPr>
          <p:cNvSpPr/>
          <p:nvPr/>
        </p:nvSpPr>
        <p:spPr>
          <a:xfrm>
            <a:off x="2403835" y="2317497"/>
            <a:ext cx="2941163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😪 just as terrible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C502D98-0A0D-D888-92F0-95760FFDFE5D}"/>
              </a:ext>
            </a:extLst>
          </p:cNvPr>
          <p:cNvSpPr/>
          <p:nvPr/>
        </p:nvSpPr>
        <p:spPr>
          <a:xfrm>
            <a:off x="2403835" y="2788964"/>
            <a:ext cx="2941163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😞 still pretty terrible 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6A86F4C-C190-F645-0A75-34D78DCEE1F4}"/>
              </a:ext>
            </a:extLst>
          </p:cNvPr>
          <p:cNvSpPr/>
          <p:nvPr/>
        </p:nvSpPr>
        <p:spPr>
          <a:xfrm>
            <a:off x="2762147" y="3271411"/>
            <a:ext cx="4473745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🥲 better- potentially a bit unspecific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BEFFA726-96F1-2EA9-8B68-D292FFD90BAE}"/>
              </a:ext>
            </a:extLst>
          </p:cNvPr>
          <p:cNvSpPr/>
          <p:nvPr/>
        </p:nvSpPr>
        <p:spPr>
          <a:xfrm>
            <a:off x="3428217" y="3705336"/>
            <a:ext cx="4846684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😄 possibly better yet 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36C89EE-53E1-5248-CBE2-6FED9922F1DC}"/>
              </a:ext>
            </a:extLst>
          </p:cNvPr>
          <p:cNvSpPr/>
          <p:nvPr/>
        </p:nvSpPr>
        <p:spPr>
          <a:xfrm>
            <a:off x="4211472" y="4173925"/>
            <a:ext cx="3886154" cy="307775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🤓 clear – but maybe a bit long 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3242944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32EF5-1BA3-8482-A9D3-7FB5792CC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>
            <a:extLst>
              <a:ext uri="{FF2B5EF4-FFF2-40B4-BE49-F238E27FC236}">
                <a16:creationId xmlns:a16="http://schemas.microsoft.com/office/drawing/2014/main" id="{142A9605-A173-FE73-D64A-D1692E8313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t>Variable names</a:t>
            </a:r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1A4C10E9-5C37-32B9-C368-1174A24947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AF0F942-B52B-5EC1-7076-736471A2AE04}"/>
              </a:ext>
            </a:extLst>
          </p:cNvPr>
          <p:cNvSpPr txBox="1">
            <a:spLocks/>
          </p:cNvSpPr>
          <p:nvPr/>
        </p:nvSpPr>
        <p:spPr>
          <a:xfrm>
            <a:off x="957737" y="782836"/>
            <a:ext cx="7228526" cy="695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101598" indent="0" hangingPunct="1">
              <a:buSzPts val="1300"/>
              <a:buFont typeface="Helvetica"/>
              <a:buNone/>
              <a:defRPr sz="1300"/>
            </a:pPr>
            <a:r>
              <a:rPr lang="en-US" sz="1600" dirty="0"/>
              <a:t>name your variables so that you can later go back and </a:t>
            </a:r>
            <a:r>
              <a:rPr lang="en-US" sz="1600" b="1" dirty="0"/>
              <a:t>read</a:t>
            </a:r>
            <a:r>
              <a:rPr lang="en-US" sz="1600" dirty="0"/>
              <a:t> what the code does </a:t>
            </a:r>
            <a:br>
              <a:rPr lang="en-US" sz="1600" dirty="0"/>
            </a:br>
            <a:r>
              <a:rPr lang="en-US" sz="1600" dirty="0"/>
              <a:t>(same principle as with module names)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2EFFB66-0B74-02E7-3959-FA9C649AA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566" y="1802017"/>
            <a:ext cx="3927434" cy="268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8985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0441660-DDB8-2E18-7702-57F0068AA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ectangle 6">
            <a:extLst>
              <a:ext uri="{FF2B5EF4-FFF2-40B4-BE49-F238E27FC236}">
                <a16:creationId xmlns:a16="http://schemas.microsoft.com/office/drawing/2014/main" id="{3A223C46-9164-07BD-2C7B-62645C4E9E01}"/>
              </a:ext>
            </a:extLst>
          </p:cNvPr>
          <p:cNvSpPr/>
          <p:nvPr/>
        </p:nvSpPr>
        <p:spPr>
          <a:xfrm>
            <a:off x="1055157" y="1593010"/>
            <a:ext cx="5691101" cy="28346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x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points_add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FFF"/>
                </a:solidFill>
              </a:rPr>
              <a:t>points_to_be_added </a:t>
            </a:r>
            <a:r>
              <a:t>= </a:t>
            </a:r>
            <a:r>
              <a:rPr>
                <a:solidFill>
                  <a:srgbClr val="FFFFFF"/>
                </a:solidFill>
              </a:rPr>
              <a:t>10 </a:t>
            </a:r>
          </a:p>
        </p:txBody>
      </p:sp>
      <p:sp>
        <p:nvSpPr>
          <p:cNvPr id="974" name="Rectangle 6">
            <a:extLst>
              <a:ext uri="{FF2B5EF4-FFF2-40B4-BE49-F238E27FC236}">
                <a16:creationId xmlns:a16="http://schemas.microsoft.com/office/drawing/2014/main" id="{AB72B6AF-B07B-0A80-296E-80F3065EC17C}"/>
              </a:ext>
            </a:extLst>
          </p:cNvPr>
          <p:cNvSpPr/>
          <p:nvPr/>
        </p:nvSpPr>
        <p:spPr>
          <a:xfrm>
            <a:off x="1055157" y="1593010"/>
            <a:ext cx="5691101" cy="270843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x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just as terrible</a:t>
            </a: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poi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still terrible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points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better, but potentially unspecific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 err="1">
                <a:solidFill>
                  <a:srgbClr val="FFFFFF"/>
                </a:solidFill>
              </a:rPr>
              <a:t>points_add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—&gt; possibly better, possible worse that the one before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 err="1">
                <a:solidFill>
                  <a:srgbClr val="FFFFFF"/>
                </a:solidFill>
              </a:rPr>
              <a:t>points_to_be_added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FFFF"/>
                </a:solidFill>
              </a:rPr>
              <a:t>10  </a:t>
            </a:r>
            <a:r>
              <a:rPr b="1" dirty="0">
                <a:solidFill>
                  <a:srgbClr val="55A939"/>
                </a:solidFill>
              </a:rPr>
              <a:t># clear, but maybe a bit long</a:t>
            </a:r>
          </a:p>
        </p:txBody>
      </p:sp>
      <p:sp>
        <p:nvSpPr>
          <p:cNvPr id="975" name="Title 4">
            <a:extLst>
              <a:ext uri="{FF2B5EF4-FFF2-40B4-BE49-F238E27FC236}">
                <a16:creationId xmlns:a16="http://schemas.microsoft.com/office/drawing/2014/main" id="{E3F91ED6-9201-5656-B155-8083279515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091712" cy="912374"/>
          </a:xfrm>
          <a:prstGeom prst="rect">
            <a:avLst/>
          </a:prstGeom>
        </p:spPr>
        <p:txBody>
          <a:bodyPr/>
          <a:lstStyle/>
          <a:p>
            <a:r>
              <a:t>Variable names</a:t>
            </a:r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8445C149-AA7A-EF0F-5612-4D152DDDA4B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dirty="0"/>
              <a:t>name your variables so that you can later go back and *read* what the code does </a:t>
            </a:r>
            <a:br>
              <a:rPr dirty="0"/>
            </a:br>
            <a:r>
              <a:rPr dirty="0"/>
              <a:t>(same principle as with module names)</a:t>
            </a:r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7820B96A-E55E-AA48-2329-3AEDF012399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3B9B91E-B0AA-B526-734B-3992850CF20D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76907D1-A081-0F5E-7885-D74A1E97969B}"/>
              </a:ext>
            </a:extLst>
          </p:cNvPr>
          <p:cNvSpPr/>
          <p:nvPr/>
        </p:nvSpPr>
        <p:spPr>
          <a:xfrm>
            <a:off x="6932315" y="1860166"/>
            <a:ext cx="1528642" cy="64633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a</a:t>
            </a:r>
            <a:r>
              <a:rPr b="1" dirty="0">
                <a:solidFill>
                  <a:srgbClr val="FFFFFF"/>
                </a:solidFill>
              </a:rPr>
              <a:t>dd(</a:t>
            </a:r>
            <a:r>
              <a:rPr lang="de-DE" b="1" dirty="0">
                <a:solidFill>
                  <a:srgbClr val="FF9300"/>
                </a:solidFill>
              </a:rPr>
              <a:t>p, </a:t>
            </a:r>
            <a:r>
              <a:rPr lang="en-US" b="1" dirty="0">
                <a:solidFill>
                  <a:srgbClr val="FF9300"/>
                </a:solidFill>
              </a:rPr>
              <a:t>e</a:t>
            </a:r>
            <a:r>
              <a:rPr b="1" dirty="0">
                <a:solidFill>
                  <a:srgbClr val="FFFFFF"/>
                </a:solidFill>
              </a:rPr>
              <a:t>):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b="1" dirty="0">
                <a:solidFill>
                  <a:srgbClr val="FFFFFF"/>
                </a:solidFill>
              </a:rPr>
              <a:t>    x = p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FF"/>
                </a:solidFill>
              </a:rPr>
              <a:t>e</a:t>
            </a:r>
            <a:endParaRPr b="1" dirty="0">
              <a:solidFill>
                <a:srgbClr val="FFFFFF"/>
              </a:solidFill>
            </a:endParaRP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375F"/>
                </a:solidFill>
              </a:rPr>
              <a:t>return</a:t>
            </a:r>
            <a:r>
              <a:rPr b="1" dirty="0"/>
              <a:t> </a:t>
            </a:r>
            <a:r>
              <a:rPr lang="en-US" b="1" dirty="0"/>
              <a:t>x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68655657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7BB3B-564C-6C89-1ED0-69EBEA26F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38B1459B-910C-5A1F-0166-5ABC1C10C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599" y="0"/>
            <a:ext cx="744807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BFC972E0-1918-FD01-90CA-FC72FB7C33C5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408791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9B340CE1-CDF9-7DC0-6817-D9025B3BE7C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89160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59D544-10C8-7DB3-7392-53276BCA9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34C1C03B-B9FF-AC4C-5357-40910D2EB3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3033" y="-113124"/>
            <a:ext cx="6062051" cy="741005"/>
          </a:xfrm>
          <a:prstGeom prst="rect">
            <a:avLst/>
          </a:prstGeom>
          <a:solidFill>
            <a:srgbClr val="FAF3E9"/>
          </a:solidFill>
        </p:spPr>
        <p:txBody>
          <a:bodyPr>
            <a:normAutofit fontScale="90000"/>
          </a:bodyPr>
          <a:lstStyle/>
          <a:p>
            <a:r>
              <a:rPr lang="en-US" dirty="0"/>
              <a:t>Single responsibility principle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8E177483-DED9-1819-95B8-8EC852D4598C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783033" y="3450114"/>
            <a:ext cx="3364761" cy="1253861"/>
          </a:xfrm>
          <a:prstGeom prst="rect">
            <a:avLst/>
          </a:prstGeom>
        </p:spPr>
        <p:txBody>
          <a:bodyPr/>
          <a:lstStyle/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dirty="0"/>
              <a:t>how do you get there?</a:t>
            </a:r>
          </a:p>
          <a:p>
            <a:pPr marL="360932" indent="-285750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break up long functions</a:t>
            </a:r>
          </a:p>
          <a:p>
            <a:pPr marL="360932" indent="-285750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e.g.: loading, saving and plotting </a:t>
            </a:r>
            <a:br>
              <a:rPr lang="en-US" dirty="0"/>
            </a:br>
            <a:r>
              <a:rPr lang="en-US" dirty="0"/>
              <a:t>in dedicated functions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787521DB-E5FB-C251-738D-FC02CAEC19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DF5E217-E4F9-2078-DECE-3229B6C3653C}"/>
              </a:ext>
            </a:extLst>
          </p:cNvPr>
          <p:cNvSpPr txBox="1">
            <a:spLocks/>
          </p:cNvSpPr>
          <p:nvPr/>
        </p:nvSpPr>
        <p:spPr>
          <a:xfrm>
            <a:off x="5709677" y="882716"/>
            <a:ext cx="4177852" cy="115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75182" indent="0" defTabSz="676655" hangingPunct="1">
              <a:spcBef>
                <a:spcPts val="400"/>
              </a:spcBef>
              <a:buSzPts val="1400"/>
              <a:buNone/>
              <a:defRPr sz="1480"/>
            </a:pPr>
            <a:r>
              <a:rPr lang="en-US" sz="1480" dirty="0"/>
              <a:t>Avoid writing spaghetti code 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80" dirty="0"/>
              <a:t>get rid of code repetitions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80" dirty="0"/>
              <a:t>make things modular</a:t>
            </a:r>
          </a:p>
        </p:txBody>
      </p:sp>
    </p:spTree>
    <p:extLst>
      <p:ext uri="{BB962C8B-B14F-4D97-AF65-F5344CB8AC3E}">
        <p14:creationId xmlns:p14="http://schemas.microsoft.com/office/powerpoint/2010/main" val="32221092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" grpId="0" build="allAtOnce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ED3FE-612B-5BF8-368F-5A48A70A0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>
            <a:extLst>
              <a:ext uri="{FF2B5EF4-FFF2-40B4-BE49-F238E27FC236}">
                <a16:creationId xmlns:a16="http://schemas.microsoft.com/office/drawing/2014/main" id="{DFF02B16-252D-EB56-7578-09549E5A2E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657672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Reduce code complexity</a:t>
            </a:r>
            <a:endParaRPr dirty="0"/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56364350-5919-C74E-591B-F08C28BE06D9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1014258" y="781038"/>
            <a:ext cx="7405800" cy="2448797"/>
          </a:xfrm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lang="en-US" dirty="0"/>
              <a:t>a function should do one thing 🤝</a:t>
            </a:r>
          </a:p>
          <a:p>
            <a:pPr marL="431790" indent="-330192">
              <a:buSzPts val="1300"/>
              <a:defRPr sz="1300"/>
            </a:pPr>
            <a:r>
              <a:rPr lang="en-US" dirty="0"/>
              <a:t>Together with descriptive variable names </a:t>
            </a:r>
            <a:r>
              <a:rPr dirty="0"/>
              <a:t>you can later go back and *</a:t>
            </a:r>
            <a:r>
              <a:rPr b="1" dirty="0"/>
              <a:t>read</a:t>
            </a:r>
            <a:r>
              <a:rPr dirty="0"/>
              <a:t>* what the code does</a:t>
            </a:r>
            <a:r>
              <a:rPr lang="en-US" dirty="0"/>
              <a:t>. </a:t>
            </a:r>
          </a:p>
          <a:p>
            <a:pPr marL="431790" indent="-330192">
              <a:buSzPts val="1300"/>
              <a:defRPr sz="1300"/>
            </a:pPr>
            <a:r>
              <a:rPr lang="en-US" dirty="0"/>
              <a:t>This reduces code complexity.</a:t>
            </a:r>
            <a:r>
              <a:rPr dirty="0"/>
              <a:t> </a:t>
            </a:r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F78F09DE-9D4D-5520-9D6E-DF837476EEE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BAE2799-AFFE-6C43-FD4C-1930F594A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36" y="1839725"/>
            <a:ext cx="3927434" cy="268148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AFE4D1C-DE5E-4B3F-B934-129BE9EDCC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281" y="1839725"/>
            <a:ext cx="3848058" cy="268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9396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B4D228F-937D-D552-35AF-5C914F5EC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4">
            <a:extLst>
              <a:ext uri="{FF2B5EF4-FFF2-40B4-BE49-F238E27FC236}">
                <a16:creationId xmlns:a16="http://schemas.microsoft.com/office/drawing/2014/main" id="{954614A0-DC54-D982-8DA8-EDBDAB1698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657672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Reduce code complexity II</a:t>
            </a:r>
            <a:endParaRPr dirty="0"/>
          </a:p>
        </p:txBody>
      </p:sp>
      <p:sp>
        <p:nvSpPr>
          <p:cNvPr id="976" name="Text Placeholder 1">
            <a:extLst>
              <a:ext uri="{FF2B5EF4-FFF2-40B4-BE49-F238E27FC236}">
                <a16:creationId xmlns:a16="http://schemas.microsoft.com/office/drawing/2014/main" id="{881BD1FC-6A90-F9B4-067F-42A230A169CD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31790" indent="-330192">
              <a:buSzPts val="1300"/>
              <a:defRPr sz="1300"/>
            </a:pPr>
            <a:r>
              <a:rPr lang="en-US" dirty="0"/>
              <a:t>long if … else … chains are smell of independent code plug-ins</a:t>
            </a:r>
            <a:endParaRPr dirty="0"/>
          </a:p>
        </p:txBody>
      </p:sp>
      <p:sp>
        <p:nvSpPr>
          <p:cNvPr id="977" name="Slide Number Placeholder 3">
            <a:extLst>
              <a:ext uri="{FF2B5EF4-FFF2-40B4-BE49-F238E27FC236}">
                <a16:creationId xmlns:a16="http://schemas.microsoft.com/office/drawing/2014/main" id="{F997E2AA-5E44-274B-1FC2-FD8585AEF2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8D11D5F-9832-F045-C509-FFE74D4F9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352" y="1681226"/>
            <a:ext cx="6010976" cy="273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654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51A972A-B8B2-729B-EBBB-154A0D1C5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>
            <a:extLst>
              <a:ext uri="{FF2B5EF4-FFF2-40B4-BE49-F238E27FC236}">
                <a16:creationId xmlns:a16="http://schemas.microsoft.com/office/drawing/2014/main" id="{33F4B077-70E4-F72F-9D4A-96E7A5C11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8" y="0"/>
            <a:ext cx="5194767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smells #4, #5, #6</a:t>
            </a:r>
            <a:endParaRPr dirty="0"/>
          </a:p>
        </p:txBody>
      </p:sp>
      <p:sp>
        <p:nvSpPr>
          <p:cNvPr id="984" name="Text Placeholder 2">
            <a:extLst>
              <a:ext uri="{FF2B5EF4-FFF2-40B4-BE49-F238E27FC236}">
                <a16:creationId xmlns:a16="http://schemas.microsoft.com/office/drawing/2014/main" id="{2C8EBD8E-0E7E-FF48-200D-242FB6D1BB4B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35383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de-DE" sz="1800" b="1" dirty="0"/>
              <a:t>Single </a:t>
            </a:r>
            <a:r>
              <a:rPr lang="de-DE" sz="1800" b="1" dirty="0" err="1"/>
              <a:t>responsibility</a:t>
            </a:r>
            <a:r>
              <a:rPr lang="de-DE" sz="1800" b="1" dirty="0"/>
              <a:t> </a:t>
            </a:r>
            <a:r>
              <a:rPr lang="de-DE" sz="1800" b="1" dirty="0" err="1"/>
              <a:t>principle</a:t>
            </a:r>
            <a:endParaRPr lang="de-DE" sz="1800" b="1" dirty="0"/>
          </a:p>
          <a:p>
            <a:pPr>
              <a:buFontTx/>
              <a:buChar char="-"/>
            </a:pPr>
            <a:r>
              <a:rPr lang="de-DE" sz="1800" dirty="0"/>
              <a:t>a </a:t>
            </a:r>
            <a:r>
              <a:rPr lang="de-DE" sz="1800" dirty="0" err="1"/>
              <a:t>function</a:t>
            </a:r>
            <a:r>
              <a:rPr lang="de-DE" sz="1800" dirty="0"/>
              <a:t>/variable/… </a:t>
            </a:r>
            <a:r>
              <a:rPr lang="de-DE" sz="1800" dirty="0" err="1"/>
              <a:t>should</a:t>
            </a:r>
            <a:r>
              <a:rPr lang="de-DE" sz="1800" dirty="0"/>
              <a:t> do </a:t>
            </a:r>
            <a:r>
              <a:rPr lang="de-DE" sz="1800" dirty="0" err="1"/>
              <a:t>one</a:t>
            </a:r>
            <a:r>
              <a:rPr lang="de-DE" sz="1800" dirty="0"/>
              <a:t> </a:t>
            </a:r>
            <a:r>
              <a:rPr lang="de-DE" sz="1800" dirty="0" err="1"/>
              <a:t>thing</a:t>
            </a:r>
            <a:r>
              <a:rPr lang="de-DE" sz="1800" dirty="0"/>
              <a:t> and </a:t>
            </a:r>
            <a:r>
              <a:rPr lang="de-DE" sz="1800" dirty="0" err="1"/>
              <a:t>one</a:t>
            </a:r>
            <a:r>
              <a:rPr lang="de-DE" sz="1800" dirty="0"/>
              <a:t> </a:t>
            </a:r>
            <a:r>
              <a:rPr lang="de-DE" sz="1800" dirty="0" err="1"/>
              <a:t>thing</a:t>
            </a:r>
            <a:r>
              <a:rPr lang="de-DE" sz="1800" dirty="0"/>
              <a:t> </a:t>
            </a:r>
            <a:r>
              <a:rPr lang="de-DE" sz="1800" dirty="0" err="1"/>
              <a:t>only</a:t>
            </a:r>
            <a:endParaRPr lang="de-DE" sz="1800" baseline="30000" dirty="0"/>
          </a:p>
          <a:p>
            <a:pPr marL="101599" indent="0">
              <a:buNone/>
            </a:pPr>
            <a:endParaRPr lang="de-DE" sz="1800" dirty="0"/>
          </a:p>
          <a:p>
            <a:pPr marL="101599" indent="0">
              <a:buNone/>
            </a:pPr>
            <a:r>
              <a:rPr lang="de-DE" sz="1800" b="1" dirty="0"/>
              <a:t>DRY – </a:t>
            </a:r>
            <a:r>
              <a:rPr lang="de-DE" sz="1800" b="1" dirty="0" err="1"/>
              <a:t>don‘t</a:t>
            </a:r>
            <a:r>
              <a:rPr lang="de-DE" sz="1800" b="1" dirty="0"/>
              <a:t> </a:t>
            </a:r>
            <a:r>
              <a:rPr lang="de-DE" sz="1800" b="1" dirty="0" err="1"/>
              <a:t>repeat</a:t>
            </a:r>
            <a:r>
              <a:rPr lang="de-DE" sz="1800" b="1" dirty="0"/>
              <a:t> </a:t>
            </a:r>
            <a:r>
              <a:rPr lang="de-DE" sz="1800" b="1" dirty="0" err="1"/>
              <a:t>yourself</a:t>
            </a:r>
            <a:endParaRPr lang="de-DE" sz="1800" b="1" dirty="0"/>
          </a:p>
          <a:p>
            <a:pPr>
              <a:buFontTx/>
              <a:buChar char="-"/>
            </a:pPr>
            <a:r>
              <a:rPr lang="de-DE" sz="1800" dirty="0" err="1"/>
              <a:t>if</a:t>
            </a:r>
            <a:r>
              <a:rPr lang="de-DE" sz="1800" dirty="0"/>
              <a:t> </a:t>
            </a:r>
            <a:r>
              <a:rPr lang="de-DE" sz="1800" dirty="0" err="1"/>
              <a:t>you</a:t>
            </a:r>
            <a:r>
              <a:rPr lang="de-DE" sz="1800" dirty="0"/>
              <a:t> </a:t>
            </a:r>
            <a:r>
              <a:rPr lang="de-DE" sz="1800" dirty="0" err="1"/>
              <a:t>are</a:t>
            </a:r>
            <a:r>
              <a:rPr lang="de-DE" sz="1800" dirty="0"/>
              <a:t> </a:t>
            </a:r>
            <a:r>
              <a:rPr lang="de-DE" sz="1800" dirty="0" err="1"/>
              <a:t>duplicating</a:t>
            </a:r>
            <a:r>
              <a:rPr lang="de-DE" sz="1800" dirty="0"/>
              <a:t> code, </a:t>
            </a:r>
            <a:r>
              <a:rPr lang="de-DE" sz="1800" dirty="0" err="1"/>
              <a:t>think</a:t>
            </a:r>
            <a:r>
              <a:rPr lang="de-DE" sz="1800" dirty="0"/>
              <a:t> </a:t>
            </a:r>
            <a:r>
              <a:rPr lang="de-DE" sz="1800" dirty="0" err="1"/>
              <a:t>about</a:t>
            </a:r>
            <a:r>
              <a:rPr lang="de-DE" sz="1800" dirty="0"/>
              <a:t> </a:t>
            </a:r>
            <a:r>
              <a:rPr lang="de-DE" sz="1800" dirty="0" err="1"/>
              <a:t>taking</a:t>
            </a:r>
            <a:r>
              <a:rPr lang="de-DE" sz="1800" dirty="0"/>
              <a:t>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part</a:t>
            </a:r>
            <a:r>
              <a:rPr lang="de-DE" sz="1800" dirty="0"/>
              <a:t> and </a:t>
            </a:r>
            <a:r>
              <a:rPr lang="de-DE" sz="1800" dirty="0" err="1"/>
              <a:t>putting</a:t>
            </a:r>
            <a:r>
              <a:rPr lang="de-DE" sz="1800" dirty="0"/>
              <a:t> </a:t>
            </a:r>
            <a:r>
              <a:rPr lang="de-DE" sz="1800" dirty="0" err="1"/>
              <a:t>it</a:t>
            </a:r>
            <a:r>
              <a:rPr lang="de-DE" sz="1800" dirty="0"/>
              <a:t> </a:t>
            </a:r>
            <a:r>
              <a:rPr lang="de-DE" sz="1800" dirty="0" err="1"/>
              <a:t>into</a:t>
            </a:r>
            <a:r>
              <a:rPr lang="de-DE" sz="1800" dirty="0"/>
              <a:t> a separate </a:t>
            </a:r>
            <a:r>
              <a:rPr lang="de-DE" sz="1800" dirty="0" err="1"/>
              <a:t>function</a:t>
            </a:r>
            <a:r>
              <a:rPr lang="de-DE" sz="1800" dirty="0"/>
              <a:t>/</a:t>
            </a:r>
            <a:r>
              <a:rPr lang="de-DE" sz="1800" dirty="0" err="1"/>
              <a:t>class</a:t>
            </a:r>
            <a:r>
              <a:rPr lang="de-DE" sz="1800" dirty="0"/>
              <a:t>/…</a:t>
            </a:r>
          </a:p>
          <a:p>
            <a:pPr>
              <a:buFontTx/>
              <a:buChar char="-"/>
            </a:pPr>
            <a:endParaRPr lang="de-DE" sz="1800" dirty="0"/>
          </a:p>
          <a:p>
            <a:pPr>
              <a:buFont typeface="Wingdings" pitchFamily="2" charset="2"/>
              <a:buChar char="à"/>
            </a:pPr>
            <a:r>
              <a:rPr lang="de-DE" sz="1800" dirty="0" err="1">
                <a:sym typeface="Wingdings" pitchFamily="2" charset="2"/>
              </a:rPr>
              <a:t>Discuss</a:t>
            </a:r>
            <a:r>
              <a:rPr lang="de-DE" sz="1800" dirty="0">
                <a:sym typeface="Wingdings" pitchFamily="2" charset="2"/>
              </a:rPr>
              <a:t>: </a:t>
            </a:r>
            <a:r>
              <a:rPr lang="de-DE" sz="1800" dirty="0" err="1"/>
              <a:t>Where</a:t>
            </a:r>
            <a:r>
              <a:rPr lang="de-DE" sz="1800" dirty="0"/>
              <a:t> </a:t>
            </a:r>
            <a:r>
              <a:rPr lang="de-DE" sz="1800" dirty="0" err="1"/>
              <a:t>does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code in </a:t>
            </a:r>
            <a:r>
              <a:rPr lang="de-DE" sz="1800" dirty="0" err="1"/>
              <a:t>make_pizzas.py</a:t>
            </a:r>
            <a:r>
              <a:rPr lang="de-DE" sz="1800" dirty="0"/>
              <a:t> </a:t>
            </a:r>
            <a:r>
              <a:rPr lang="de-DE" sz="1800" dirty="0" err="1"/>
              <a:t>violate</a:t>
            </a:r>
            <a:r>
              <a:rPr lang="de-DE" sz="1800" dirty="0"/>
              <a:t> </a:t>
            </a:r>
            <a:r>
              <a:rPr lang="de-DE" sz="1800" dirty="0" err="1"/>
              <a:t>this</a:t>
            </a:r>
            <a:r>
              <a:rPr lang="de-DE" sz="1800" dirty="0"/>
              <a:t> </a:t>
            </a:r>
            <a:r>
              <a:rPr lang="de-DE" sz="1800" dirty="0" err="1"/>
              <a:t>principle</a:t>
            </a:r>
            <a:r>
              <a:rPr lang="de-DE" sz="1800" dirty="0"/>
              <a:t>?</a:t>
            </a:r>
          </a:p>
          <a:p>
            <a:pPr marL="101599" indent="0">
              <a:buNone/>
            </a:pPr>
            <a:r>
              <a:rPr lang="de-DE" sz="1800" dirty="0"/>
              <a:t>(5 min)</a:t>
            </a:r>
          </a:p>
        </p:txBody>
      </p:sp>
      <p:sp>
        <p:nvSpPr>
          <p:cNvPr id="985" name="Slide Number Placeholder 3">
            <a:extLst>
              <a:ext uri="{FF2B5EF4-FFF2-40B4-BE49-F238E27FC236}">
                <a16:creationId xmlns:a16="http://schemas.microsoft.com/office/drawing/2014/main" id="{85029F7B-B4D8-4565-754A-3001A7434A6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014658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603E6-2C45-D7AD-A64E-F66AAA7E8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A39406C8-D2EF-B870-791C-20340186954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554830" y="1107335"/>
            <a:ext cx="4486879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Hard-coded value with unclear meaning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Anything: number, string, path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can be anywhere in the code, therefore hard to maintain or update 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Need to hunt it down all the places it comes up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But: not every hard-coded variable has to be magic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E.g. fix numbers:  x // 2, it’s about </a:t>
            </a:r>
            <a:r>
              <a:rPr lang="en-US" dirty="0" err="1"/>
              <a:t>readibility</a:t>
            </a:r>
            <a:endParaRPr lang="en-US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1" name="Title 1">
            <a:extLst>
              <a:ext uri="{FF2B5EF4-FFF2-40B4-BE49-F238E27FC236}">
                <a16:creationId xmlns:a16="http://schemas.microsoft.com/office/drawing/2014/main" id="{36310FF9-97FA-EC97-3A57-EF119B38CD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1266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Magic numbers</a:t>
            </a:r>
            <a:endParaRPr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B72E171C-D099-B2F8-70F2-1D5EC1AB861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46698FB4-3489-5485-3C39-A5E391B5A01F}"/>
              </a:ext>
            </a:extLst>
          </p:cNvPr>
          <p:cNvGrpSpPr/>
          <p:nvPr/>
        </p:nvGrpSpPr>
        <p:grpSpPr>
          <a:xfrm>
            <a:off x="5287625" y="1500496"/>
            <a:ext cx="3225059" cy="1979628"/>
            <a:chOff x="5420952" y="472974"/>
            <a:chExt cx="3225059" cy="1979628"/>
          </a:xfrm>
        </p:grpSpPr>
        <p:pic>
          <p:nvPicPr>
            <p:cNvPr id="3" name="Grafik 2" descr="Ein Bild, das Screenshot, Rechteck, Text, Design enthält.&#10;&#10;KI-generierte Inhalte können fehlerhaft sein.">
              <a:extLst>
                <a:ext uri="{FF2B5EF4-FFF2-40B4-BE49-F238E27FC236}">
                  <a16:creationId xmlns:a16="http://schemas.microsoft.com/office/drawing/2014/main" id="{5B68D696-EE2E-3632-AAFE-590CF20D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51" t="16835" r="20582" b="16459"/>
            <a:stretch>
              <a:fillRect/>
            </a:stretch>
          </p:blipFill>
          <p:spPr>
            <a:xfrm>
              <a:off x="5420952" y="472974"/>
              <a:ext cx="3225059" cy="1979628"/>
            </a:xfrm>
            <a:prstGeom prst="rect">
              <a:avLst/>
            </a:prstGeom>
          </p:spPr>
        </p:pic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AF09CCDD-A740-4FBA-B4E9-5568125ADEE1}"/>
                </a:ext>
              </a:extLst>
            </p:cNvPr>
            <p:cNvSpPr txBox="1"/>
            <p:nvPr/>
          </p:nvSpPr>
          <p:spPr>
            <a:xfrm>
              <a:off x="5607857" y="1081731"/>
              <a:ext cx="2798200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Courier"/>
                </a:rPr>
                <a:t>v = 3.1415 * 4.52843 </a:t>
              </a:r>
              <a:br>
                <a:rPr lang="en-US" dirty="0">
                  <a:latin typeface="Courier"/>
                </a:rPr>
              </a:br>
              <a:r>
                <a:rPr lang="en-US" dirty="0">
                  <a:latin typeface="Courier"/>
                </a:rPr>
                <a:t>		* 9.0254</a:t>
              </a: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urier"/>
                <a:sym typeface="Arial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B7E48BB5-7C87-11A1-424E-E7B316B0E7C8}"/>
                </a:ext>
              </a:extLst>
            </p:cNvPr>
            <p:cNvSpPr txBox="1"/>
            <p:nvPr/>
          </p:nvSpPr>
          <p:spPr>
            <a:xfrm>
              <a:off x="5601895" y="1691962"/>
              <a:ext cx="2798200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Courier"/>
                </a:rPr>
                <a:t>v</a:t>
              </a:r>
              <a: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"/>
                  <a:sym typeface="Arial"/>
                </a:rPr>
                <a:t>olume = pi * radius**2 </a:t>
              </a:r>
              <a:b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"/>
                  <a:sym typeface="Arial"/>
                </a:rPr>
              </a:br>
              <a: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ourier"/>
                  <a:sym typeface="Arial"/>
                </a:rPr>
                <a:t>		* height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32837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BAED87B-128E-D353-FD8E-8634FB65A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FE26B60E-5731-A84D-9349-18987ADEA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7142976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Towards self-explanatory code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BC7464A7-A50D-5B31-5316-BB7AF14AB536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48070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Examples of making functions less spaghetti and more modular and readable</a:t>
            </a:r>
          </a:p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avoid writing spaghetti code 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get rid of code repetitions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get rid of code you do not need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make things modular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single responsibility principle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break out things that vary independently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put loading and saving stuff in extra functions, also plotting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magic numbers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r>
              <a:rPr lang="en-US" dirty="0"/>
              <a:t>nested if and for loops – naming of stuff</a:t>
            </a:r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A4C6D3BF-C37F-27CF-8F8A-95FA1EC4E3D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E8E5A81-1D39-62D2-B284-48C9E0A6A897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809078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D4048-EAF5-0203-0777-6D39A63F9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>
            <a:extLst>
              <a:ext uri="{FF2B5EF4-FFF2-40B4-BE49-F238E27FC236}">
                <a16:creationId xmlns:a16="http://schemas.microsoft.com/office/drawing/2014/main" id="{8FD5D9F3-9A53-9654-27FC-D4F2C91ADB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8" y="0"/>
            <a:ext cx="325046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Code smells</a:t>
            </a:r>
            <a:endParaRPr dirty="0"/>
          </a:p>
        </p:txBody>
      </p:sp>
      <p:sp>
        <p:nvSpPr>
          <p:cNvPr id="984" name="Text Placeholder 2">
            <a:extLst>
              <a:ext uri="{FF2B5EF4-FFF2-40B4-BE49-F238E27FC236}">
                <a16:creationId xmlns:a16="http://schemas.microsoft.com/office/drawing/2014/main" id="{7AF1A83D-A602-221C-F77E-63E79D5B74CC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35383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de-DE" sz="1800" b="1" dirty="0" err="1"/>
              <a:t>Which</a:t>
            </a:r>
            <a:r>
              <a:rPr lang="de-DE" sz="1800" b="1" dirty="0"/>
              <a:t> </a:t>
            </a:r>
            <a:r>
              <a:rPr lang="de-DE" sz="1800" b="1" dirty="0" err="1"/>
              <a:t>smells</a:t>
            </a:r>
            <a:r>
              <a:rPr lang="de-DE" sz="1800" b="1" dirty="0"/>
              <a:t> du </a:t>
            </a:r>
            <a:r>
              <a:rPr lang="de-DE" sz="1800" b="1" dirty="0" err="1"/>
              <a:t>you</a:t>
            </a:r>
            <a:r>
              <a:rPr lang="de-DE" sz="1800" b="1" dirty="0"/>
              <a:t> </a:t>
            </a:r>
            <a:r>
              <a:rPr lang="de-DE" sz="1800" b="1" dirty="0" err="1"/>
              <a:t>recognise</a:t>
            </a:r>
            <a:r>
              <a:rPr lang="de-DE" sz="1800" b="1" dirty="0"/>
              <a:t> </a:t>
            </a:r>
            <a:r>
              <a:rPr lang="de-DE" sz="1800" b="1" dirty="0" err="1"/>
              <a:t>from</a:t>
            </a:r>
            <a:r>
              <a:rPr lang="de-DE" sz="1800" b="1" dirty="0"/>
              <a:t> </a:t>
            </a:r>
            <a:r>
              <a:rPr lang="de-DE" sz="1800" b="1" dirty="0" err="1"/>
              <a:t>your</a:t>
            </a:r>
            <a:r>
              <a:rPr lang="de-DE" sz="1800" b="1" dirty="0"/>
              <a:t> own code? </a:t>
            </a:r>
            <a:br>
              <a:rPr lang="de-DE" sz="1800" b="1" dirty="0"/>
            </a:br>
            <a:r>
              <a:rPr lang="de-DE" sz="1800" b="1" dirty="0" err="1"/>
              <a:t>If</a:t>
            </a:r>
            <a:r>
              <a:rPr lang="de-DE" sz="1800" b="1" dirty="0"/>
              <a:t> </a:t>
            </a:r>
            <a:r>
              <a:rPr lang="de-DE" sz="1800" b="1" dirty="0" err="1"/>
              <a:t>you</a:t>
            </a:r>
            <a:r>
              <a:rPr lang="de-DE" sz="1800" b="1" dirty="0"/>
              <a:t> fix </a:t>
            </a:r>
            <a:r>
              <a:rPr lang="de-DE" sz="1800" b="1" dirty="0" err="1"/>
              <a:t>them</a:t>
            </a:r>
            <a:r>
              <a:rPr lang="de-DE" sz="1800" b="1" dirty="0"/>
              <a:t>, </a:t>
            </a:r>
            <a:r>
              <a:rPr lang="de-DE" sz="1800" b="1" dirty="0" err="1"/>
              <a:t>what</a:t>
            </a:r>
            <a:r>
              <a:rPr lang="de-DE" sz="1800" b="1" dirty="0"/>
              <a:t> do </a:t>
            </a:r>
            <a:r>
              <a:rPr lang="de-DE" sz="1800" b="1" dirty="0" err="1"/>
              <a:t>you</a:t>
            </a:r>
            <a:r>
              <a:rPr lang="de-DE" sz="1800" b="1" dirty="0"/>
              <a:t> </a:t>
            </a:r>
            <a:r>
              <a:rPr lang="de-DE" sz="1800" b="1" dirty="0" err="1"/>
              <a:t>gain</a:t>
            </a:r>
            <a:r>
              <a:rPr lang="de-DE" sz="1800" b="1" dirty="0"/>
              <a:t>?</a:t>
            </a: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imports and other module variables in random order </a:t>
            </a:r>
            <a:endParaRPr lang="en-US" sz="1800" dirty="0">
              <a:solidFill>
                <a:srgbClr val="0070C0"/>
              </a:solidFill>
              <a:sym typeface="Wingdings" pitchFamily="2" charset="2"/>
            </a:endParaRP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variables names all look same </a:t>
            </a:r>
            <a:endParaRPr lang="en-US" sz="1800" dirty="0">
              <a:solidFill>
                <a:srgbClr val="0070C0"/>
              </a:solidFill>
              <a:sym typeface="Wingdings" pitchFamily="2" charset="2"/>
            </a:endParaRP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variables with mysterious names </a:t>
            </a:r>
            <a:endParaRPr lang="en-US" sz="1800" dirty="0">
              <a:solidFill>
                <a:srgbClr val="0070C0"/>
              </a:solidFill>
              <a:sym typeface="Wingdings" pitchFamily="2" charset="2"/>
            </a:endParaRP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</a:rPr>
              <a:t>large chunks of duplicated code with small tweaks</a:t>
            </a: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  <a:sym typeface="Wingdings" pitchFamily="2" charset="2"/>
              </a:rPr>
              <a:t>large functions </a:t>
            </a:r>
          </a:p>
          <a:p>
            <a:pPr marL="901687" lvl="1" indent="-342900">
              <a:buAutoNum type="arabicPeriod"/>
            </a:pPr>
            <a:r>
              <a:rPr lang="en-US" sz="1800" dirty="0">
                <a:solidFill>
                  <a:srgbClr val="0070C0"/>
                </a:solidFill>
                <a:sym typeface="Wingdings" pitchFamily="2" charset="2"/>
              </a:rPr>
              <a:t>highly complex code with many if and for loops</a:t>
            </a:r>
          </a:p>
          <a:p>
            <a:pPr marL="901687" lvl="1" indent="-342900">
              <a:buFont typeface="Helvetica"/>
              <a:buAutoNum type="arabicPeriod"/>
            </a:pPr>
            <a:r>
              <a:rPr lang="en-US" sz="1800" dirty="0">
                <a:solidFill>
                  <a:srgbClr val="0070C0"/>
                </a:solidFill>
                <a:sym typeface="Wingdings" pitchFamily="2" charset="2"/>
              </a:rPr>
              <a:t>magic numbers</a:t>
            </a:r>
            <a:endParaRPr lang="de-DE" sz="1800" b="1" dirty="0">
              <a:solidFill>
                <a:srgbClr val="0070C0"/>
              </a:solidFill>
            </a:endParaRPr>
          </a:p>
          <a:p>
            <a:pPr marL="101599" indent="0">
              <a:buNone/>
            </a:pPr>
            <a:r>
              <a:rPr lang="de-DE" sz="1800" dirty="0"/>
              <a:t>(8 min)</a:t>
            </a:r>
          </a:p>
        </p:txBody>
      </p:sp>
      <p:sp>
        <p:nvSpPr>
          <p:cNvPr id="985" name="Slide Number Placeholder 3">
            <a:extLst>
              <a:ext uri="{FF2B5EF4-FFF2-40B4-BE49-F238E27FC236}">
                <a16:creationId xmlns:a16="http://schemas.microsoft.com/office/drawing/2014/main" id="{898E57CB-9E13-F342-B5FE-953BA2480C2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pic>
        <p:nvPicPr>
          <p:cNvPr id="5" name="Grafik 4" descr="Ein Bild, das Cartoon, Animierter Cartoon, Animation enthält.&#10;&#10;KI-generierte Inhalte können fehlerhaft sein.">
            <a:extLst>
              <a:ext uri="{FF2B5EF4-FFF2-40B4-BE49-F238E27FC236}">
                <a16:creationId xmlns:a16="http://schemas.microsoft.com/office/drawing/2014/main" id="{5110FAA1-4E3A-80D1-3A7D-8AEC14EF6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921" y="437332"/>
            <a:ext cx="1396542" cy="104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632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F154B-91F9-5253-75A9-413B1BF1F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A261545-A5B9-E478-A454-41D9EE0654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26971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>
                <a:latin typeface="Avenir Book"/>
              </a:rPr>
              <a:t>Code </a:t>
            </a:r>
            <a:r>
              <a:rPr lang="da-DK" dirty="0" err="1">
                <a:latin typeface="Avenir Book"/>
              </a:rPr>
              <a:t>smells</a:t>
            </a:r>
            <a:endParaRPr dirty="0">
              <a:latin typeface="Avenir Book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6E82E1DF-338F-AA78-251F-65318889D76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8643" y="4230597"/>
            <a:ext cx="367377" cy="3846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ook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ook"/>
              <a:sym typeface="Avenir Heavy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E087D78-AE04-A27F-CF67-F04FB0014D2F}"/>
              </a:ext>
            </a:extLst>
          </p:cNvPr>
          <p:cNvSpPr/>
          <p:nvPr/>
        </p:nvSpPr>
        <p:spPr>
          <a:xfrm>
            <a:off x="445043" y="799411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Imports, variables, functions in random order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DFC596A-02E4-BDB7-8767-E7BA1BDAD9BC}"/>
              </a:ext>
            </a:extLst>
          </p:cNvPr>
          <p:cNvSpPr/>
          <p:nvPr/>
        </p:nvSpPr>
        <p:spPr>
          <a:xfrm>
            <a:off x="445043" y="1362552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All variables look the same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586C599-AA56-E0E5-446C-EFC03506AE13}"/>
              </a:ext>
            </a:extLst>
          </p:cNvPr>
          <p:cNvSpPr/>
          <p:nvPr/>
        </p:nvSpPr>
        <p:spPr>
          <a:xfrm>
            <a:off x="445043" y="1922573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Mysteriously named variables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3D18BD2-C69B-B6A7-74B0-E2CDF738039E}"/>
              </a:ext>
            </a:extLst>
          </p:cNvPr>
          <p:cNvSpPr/>
          <p:nvPr/>
        </p:nvSpPr>
        <p:spPr>
          <a:xfrm>
            <a:off x="445043" y="2486041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C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hunks of duplicated code with small tweaks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507D861-FBD4-2265-15D5-B2D4C9A92AB3}"/>
              </a:ext>
            </a:extLst>
          </p:cNvPr>
          <p:cNvSpPr/>
          <p:nvPr/>
        </p:nvSpPr>
        <p:spPr>
          <a:xfrm>
            <a:off x="445043" y="3612977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Highly complex code with many if and for loops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4BFD8800-5E93-5D5F-CD66-C94CC3B911F4}"/>
              </a:ext>
            </a:extLst>
          </p:cNvPr>
          <p:cNvSpPr/>
          <p:nvPr/>
        </p:nvSpPr>
        <p:spPr>
          <a:xfrm>
            <a:off x="445043" y="4165451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Magic numbers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B8E31C0-837A-CF03-0BA1-37ED10FEB0C0}"/>
              </a:ext>
            </a:extLst>
          </p:cNvPr>
          <p:cNvSpPr/>
          <p:nvPr/>
        </p:nvSpPr>
        <p:spPr>
          <a:xfrm>
            <a:off x="4572000" y="799411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Order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makes placement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predictable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101C0159-D175-F23E-CE27-73D33246CCED}"/>
              </a:ext>
            </a:extLst>
          </p:cNvPr>
          <p:cNvSpPr/>
          <p:nvPr/>
        </p:nvSpPr>
        <p:spPr>
          <a:xfrm>
            <a:off x="4572000" y="1254830"/>
            <a:ext cx="4119019" cy="52321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Conventions let you recognize functions, classes, constants </a:t>
            </a:r>
            <a:r>
              <a:rPr lang="en-US" b="1" dirty="0">
                <a:latin typeface="Avenir Book"/>
              </a:rPr>
              <a:t>at a glance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C0540E9E-3240-A2AC-C3B3-4AC17392C348}"/>
              </a:ext>
            </a:extLst>
          </p:cNvPr>
          <p:cNvSpPr/>
          <p:nvPr/>
        </p:nvSpPr>
        <p:spPr>
          <a:xfrm>
            <a:off x="4572000" y="1922573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Choose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clear name that indicates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function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BC6A8CCB-28E7-F4C4-6D46-1B6D08D97BAB}"/>
              </a:ext>
            </a:extLst>
          </p:cNvPr>
          <p:cNvSpPr/>
          <p:nvPr/>
        </p:nvSpPr>
        <p:spPr>
          <a:xfrm>
            <a:off x="4571999" y="2486041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Put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it in a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function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or class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2200ACFF-AE99-358D-7DA3-8897271FDC83}"/>
              </a:ext>
            </a:extLst>
          </p:cNvPr>
          <p:cNvSpPr/>
          <p:nvPr/>
        </p:nvSpPr>
        <p:spPr>
          <a:xfrm>
            <a:off x="4571998" y="2938340"/>
            <a:ext cx="4119019" cy="523218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Break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up big functions which do multiple things into individual functions where each does </a:t>
            </a:r>
            <a:r>
              <a:rPr kumimoji="0" lang="en-US" sz="14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1 thing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8A1110B-AE8F-210C-8480-CCA654ED4D8D}"/>
              </a:ext>
            </a:extLst>
          </p:cNvPr>
          <p:cNvSpPr/>
          <p:nvPr/>
        </p:nvSpPr>
        <p:spPr>
          <a:xfrm>
            <a:off x="4571998" y="4165450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venir Book"/>
              </a:rPr>
              <a:t>Name them, </a:t>
            </a:r>
            <a:r>
              <a:rPr lang="en-US" b="1" dirty="0">
                <a:latin typeface="Avenir Book"/>
              </a:rPr>
              <a:t>re-use</a:t>
            </a:r>
            <a:r>
              <a:rPr lang="en-US" dirty="0">
                <a:latin typeface="Avenir Book"/>
              </a:rPr>
              <a:t> them when you need them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1F635F6C-E18B-8F27-FB12-784151C2F82B}"/>
              </a:ext>
            </a:extLst>
          </p:cNvPr>
          <p:cNvSpPr/>
          <p:nvPr/>
        </p:nvSpPr>
        <p:spPr>
          <a:xfrm>
            <a:off x="445043" y="3046062"/>
            <a:ext cx="3829778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Large functions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A3A576B0-C9EE-A3A7-D3DF-53D33BE899CA}"/>
              </a:ext>
            </a:extLst>
          </p:cNvPr>
          <p:cNvSpPr/>
          <p:nvPr/>
        </p:nvSpPr>
        <p:spPr>
          <a:xfrm>
            <a:off x="4571998" y="3612977"/>
            <a:ext cx="4119019" cy="30777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92D05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Simplify</a:t>
            </a:r>
            <a:r>
              <a:rPr kumimoji="0" lang="en-US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where possible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34232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F66DBC5-6B54-0994-FBBE-656667FAB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6CC3EEB-7C53-AE50-B471-35C6E25F00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370284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Code </a:t>
            </a:r>
            <a:r>
              <a:rPr lang="da-DK" dirty="0" err="1"/>
              <a:t>smell</a:t>
            </a:r>
            <a:r>
              <a:rPr lang="da-DK" dirty="0"/>
              <a:t> # 8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AD45452-A61B-0870-0CBA-C93EA1BD7C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687841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44499" indent="-342900">
              <a:buAutoNum type="arabicPeriod"/>
            </a:pPr>
            <a:r>
              <a:rPr lang="en-US" sz="1400" dirty="0"/>
              <a:t>side effects</a:t>
            </a:r>
          </a:p>
          <a:p>
            <a:pPr marL="444499" indent="-342900">
              <a:buAutoNum type="arabicPeriod"/>
            </a:pPr>
            <a:endParaRPr lang="en-US" sz="1400" dirty="0">
              <a:sym typeface="Wingdings" pitchFamily="2" charset="2"/>
            </a:endParaRPr>
          </a:p>
          <a:p>
            <a:pPr marL="444499" indent="-342900">
              <a:buFont typeface="Helvetica"/>
              <a:buAutoNum type="arabicPeriod"/>
            </a:pPr>
            <a:r>
              <a:rPr lang="de-DE" sz="1400" dirty="0" err="1"/>
              <a:t>Demontrate</a:t>
            </a:r>
            <a:r>
              <a:rPr lang="de-DE" sz="1400" dirty="0"/>
              <a:t> </a:t>
            </a:r>
            <a:r>
              <a:rPr lang="de-DE" sz="1400" dirty="0" err="1"/>
              <a:t>side</a:t>
            </a:r>
            <a:r>
              <a:rPr lang="de-DE" sz="1400" dirty="0"/>
              <a:t> </a:t>
            </a:r>
            <a:r>
              <a:rPr lang="de-DE" sz="1400" dirty="0" err="1"/>
              <a:t>effects</a:t>
            </a:r>
            <a:r>
              <a:rPr lang="de-DE" sz="1400" dirty="0"/>
              <a:t> in </a:t>
            </a:r>
            <a:r>
              <a:rPr lang="de-DE" sz="1400" dirty="0" err="1"/>
              <a:t>functions</a:t>
            </a:r>
            <a:r>
              <a:rPr lang="de-DE" sz="1400" dirty="0"/>
              <a:t> </a:t>
            </a:r>
            <a:r>
              <a:rPr lang="de-DE" sz="1400" dirty="0" err="1"/>
              <a:t>by</a:t>
            </a:r>
            <a:r>
              <a:rPr lang="de-DE" sz="1400" dirty="0"/>
              <a:t> </a:t>
            </a:r>
            <a:r>
              <a:rPr lang="de-DE" sz="1400" dirty="0" err="1"/>
              <a:t>modifying</a:t>
            </a:r>
            <a:r>
              <a:rPr lang="de-DE" sz="1400" dirty="0"/>
              <a:t> an </a:t>
            </a:r>
            <a:r>
              <a:rPr lang="de-DE" sz="1400" dirty="0" err="1"/>
              <a:t>array</a:t>
            </a:r>
            <a:r>
              <a:rPr lang="de-DE" sz="1400" dirty="0"/>
              <a:t> / </a:t>
            </a:r>
            <a:r>
              <a:rPr lang="de-DE" sz="1400" dirty="0" err="1"/>
              <a:t>data</a:t>
            </a:r>
            <a:r>
              <a:rPr lang="de-DE" sz="1400" dirty="0"/>
              <a:t> frame </a:t>
            </a:r>
            <a:r>
              <a:rPr lang="de-DE" sz="1400" dirty="0" err="1"/>
              <a:t>that</a:t>
            </a:r>
            <a:r>
              <a:rPr lang="de-DE" sz="1400" dirty="0"/>
              <a:t> </a:t>
            </a:r>
            <a:r>
              <a:rPr lang="de-DE" sz="1400" dirty="0" err="1"/>
              <a:t>comes</a:t>
            </a:r>
            <a:r>
              <a:rPr lang="de-DE" sz="1400" dirty="0"/>
              <a:t> in and </a:t>
            </a:r>
            <a:r>
              <a:rPr lang="de-DE" sz="1400" dirty="0" err="1"/>
              <a:t>getting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r>
              <a:rPr lang="de-DE" sz="1400" dirty="0" err="1"/>
              <a:t>list</a:t>
            </a:r>
            <a:r>
              <a:rPr lang="de-DE" sz="1400" dirty="0"/>
              <a:t> out, but original </a:t>
            </a:r>
            <a:r>
              <a:rPr lang="de-DE" sz="1400" dirty="0" err="1"/>
              <a:t>has</a:t>
            </a:r>
            <a:r>
              <a:rPr lang="de-DE" sz="1400" dirty="0"/>
              <a:t> also </a:t>
            </a:r>
            <a:r>
              <a:rPr lang="de-DE" sz="1400" dirty="0" err="1"/>
              <a:t>been</a:t>
            </a:r>
            <a:r>
              <a:rPr lang="de-DE" sz="1400" dirty="0"/>
              <a:t> </a:t>
            </a:r>
            <a:r>
              <a:rPr lang="de-DE" sz="1400" dirty="0" err="1"/>
              <a:t>altered</a:t>
            </a:r>
            <a:endParaRPr lang="de-DE" sz="1400" dirty="0"/>
          </a:p>
          <a:p>
            <a:pPr marL="444499" indent="-342900">
              <a:buAutoNum type="arabicPeriod"/>
            </a:pPr>
            <a:endParaRPr lang="en-US" sz="1400" dirty="0">
              <a:sym typeface="Wingdings" pitchFamily="2" charset="2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3E926833-69C3-5EA9-1F52-53C96BB5DFE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9972969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6A66-D04A-396E-F5D5-11138A795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4800E671-EFEE-C0F0-40BC-714435E9AF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7142976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Towards a more efficient setup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97C27ACF-5237-F6F8-10CF-8FC4642A053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7448070" cy="345243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/>
              <a:t>Move </a:t>
            </a:r>
            <a:r>
              <a:rPr lang="de-DE" dirty="0" err="1"/>
              <a:t>away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towards</a:t>
            </a:r>
            <a:r>
              <a:rPr lang="de-DE" dirty="0"/>
              <a:t> an IDE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developing</a:t>
            </a:r>
            <a:r>
              <a:rPr lang="de-DE" dirty="0"/>
              <a:t> code</a:t>
            </a:r>
          </a:p>
          <a:p>
            <a:pPr lvl="1"/>
            <a:r>
              <a:rPr lang="de-DE" dirty="0" err="1"/>
              <a:t>Learn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debug</a:t>
            </a:r>
            <a:r>
              <a:rPr lang="de-DE" dirty="0"/>
              <a:t> (</a:t>
            </a:r>
            <a:r>
              <a:rPr lang="de-DE" dirty="0" err="1"/>
              <a:t>lets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everything</a:t>
            </a:r>
            <a:r>
              <a:rPr lang="de-DE" dirty="0"/>
              <a:t> a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)</a:t>
            </a:r>
          </a:p>
          <a:p>
            <a:pPr lvl="1"/>
            <a:endParaRPr lang="de-DE" dirty="0"/>
          </a:p>
          <a:p>
            <a:r>
              <a:rPr lang="de-DE" dirty="0"/>
              <a:t>Practice </a:t>
            </a:r>
            <a:r>
              <a:rPr lang="de-DE" dirty="0" err="1"/>
              <a:t>pairing</a:t>
            </a:r>
            <a:r>
              <a:rPr lang="de-DE" dirty="0"/>
              <a:t> on code</a:t>
            </a:r>
          </a:p>
          <a:p>
            <a:pPr lvl="1"/>
            <a:r>
              <a:rPr lang="de-DE" dirty="0"/>
              <a:t>Talk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duck</a:t>
            </a:r>
          </a:p>
          <a:p>
            <a:pPr lvl="1"/>
            <a:r>
              <a:rPr lang="de-DE" dirty="0"/>
              <a:t>Pair </a:t>
            </a:r>
            <a:r>
              <a:rPr lang="de-DE" dirty="0" err="1"/>
              <a:t>programming</a:t>
            </a:r>
            <a:r>
              <a:rPr lang="de-DE" dirty="0"/>
              <a:t> - </a:t>
            </a: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everyone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shitty</a:t>
            </a:r>
            <a:r>
              <a:rPr lang="de-DE" dirty="0"/>
              <a:t> code in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life</a:t>
            </a:r>
            <a:endParaRPr lang="de-DE" dirty="0"/>
          </a:p>
          <a:p>
            <a:pPr marL="795507" lvl="1" indent="-263137" defTabSz="676655">
              <a:spcBef>
                <a:spcPts val="400"/>
              </a:spcBef>
              <a:buSzPts val="1400"/>
              <a:defRPr sz="1480"/>
            </a:pPr>
            <a:endParaRPr lang="en-US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C0FF4505-34EF-AA4A-D90B-DC63314B8F7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pic>
        <p:nvPicPr>
          <p:cNvPr id="5" name="Grafik 4" descr="Gummiente mit einfarbiger Füllung">
            <a:extLst>
              <a:ext uri="{FF2B5EF4-FFF2-40B4-BE49-F238E27FC236}">
                <a16:creationId xmlns:a16="http://schemas.microsoft.com/office/drawing/2014/main" id="{BB024CBF-CE63-C684-98C8-728740677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0688" y="25087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5025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C65B7-BF96-B8D7-FCFD-D81A537D3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14E6C3C-CFED-218B-403D-13F3956856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95413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Last </a:t>
            </a:r>
            <a:r>
              <a:rPr lang="da-DK" dirty="0" err="1"/>
              <a:t>words</a:t>
            </a:r>
            <a:r>
              <a:rPr lang="da-DK" dirty="0"/>
              <a:t> of </a:t>
            </a:r>
            <a:r>
              <a:rPr lang="da-DK" dirty="0" err="1"/>
              <a:t>wisdom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5E88C98-D238-5719-10E5-4E7A7B8F58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8798" y="1019835"/>
            <a:ext cx="4243202" cy="582076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>
                <a:sym typeface="Wingdings" pitchFamily="2" charset="2"/>
              </a:rPr>
              <a:t>Aim for</a:t>
            </a:r>
            <a:r>
              <a:rPr lang="en-US" sz="1800" b="1" dirty="0">
                <a:sym typeface="Wingdings" pitchFamily="2" charset="2"/>
              </a:rPr>
              <a:t> </a:t>
            </a:r>
            <a:r>
              <a:rPr lang="en-US" sz="1800" b="1" dirty="0" err="1">
                <a:sym typeface="Wingdings" pitchFamily="2" charset="2"/>
              </a:rPr>
              <a:t>readibility</a:t>
            </a:r>
            <a:r>
              <a:rPr lang="en-US" sz="1800" dirty="0">
                <a:sym typeface="Wingdings" pitchFamily="2" charset="2"/>
              </a:rPr>
              <a:t> and </a:t>
            </a:r>
            <a:r>
              <a:rPr lang="en-US" sz="1800" b="1" dirty="0">
                <a:sym typeface="Wingdings" pitchFamily="2" charset="2"/>
              </a:rPr>
              <a:t>functionality…</a:t>
            </a:r>
            <a:r>
              <a:rPr lang="en-US" sz="1800" dirty="0">
                <a:sym typeface="Wingdings" pitchFamily="2" charset="2"/>
              </a:rPr>
              <a:t>	 	</a:t>
            </a:r>
            <a:endParaRPr lang="en-US" sz="1600" dirty="0"/>
          </a:p>
          <a:p>
            <a:pPr algn="ctr"/>
            <a:endParaRPr lang="en-US" sz="18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45095AC-E102-8563-4000-CF076944263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3" name="Grafik 2" descr="Ein Bild, das Im Haus, Wand, Möbel, Schrank enthält.&#10;&#10;KI-generierte Inhalte können fehlerhaft sein.">
            <a:extLst>
              <a:ext uri="{FF2B5EF4-FFF2-40B4-BE49-F238E27FC236}">
                <a16:creationId xmlns:a16="http://schemas.microsoft.com/office/drawing/2014/main" id="{1EB3E82C-1931-5E1B-78CA-161325043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23" y="1543809"/>
            <a:ext cx="3660733" cy="2441709"/>
          </a:xfrm>
          <a:prstGeom prst="rect">
            <a:avLst/>
          </a:prstGeom>
        </p:spPr>
      </p:pic>
      <p:pic>
        <p:nvPicPr>
          <p:cNvPr id="5" name="Grafik 4" descr="Ein Bild, das Im Haus, Inneneinrichtung, Wand, Möbel enthält.&#10;&#10;KI-generierte Inhalte können fehlerhaft sein.">
            <a:extLst>
              <a:ext uri="{FF2B5EF4-FFF2-40B4-BE49-F238E27FC236}">
                <a16:creationId xmlns:a16="http://schemas.microsoft.com/office/drawing/2014/main" id="{C9903B2E-5290-FDA1-1883-8887AF533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687" y="1543809"/>
            <a:ext cx="4495512" cy="251946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5ABC138A-BB7A-098C-6D71-97EC8EA04F6B}"/>
              </a:ext>
            </a:extLst>
          </p:cNvPr>
          <p:cNvSpPr txBox="1"/>
          <p:nvPr/>
        </p:nvSpPr>
        <p:spPr>
          <a:xfrm>
            <a:off x="4139756" y="4181767"/>
            <a:ext cx="349390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101599" algn="ctr"/>
            <a:r>
              <a:rPr lang="en-US" sz="1800" dirty="0">
                <a:latin typeface="Avenir Book"/>
                <a:sym typeface="Wingdings" pitchFamily="2" charset="2"/>
              </a:rPr>
              <a:t>…rather than </a:t>
            </a:r>
            <a:r>
              <a:rPr lang="en-US" sz="1800" b="1" dirty="0">
                <a:latin typeface="Avenir Book"/>
                <a:sym typeface="Wingdings" pitchFamily="2" charset="2"/>
              </a:rPr>
              <a:t>elegance</a:t>
            </a:r>
            <a:r>
              <a:rPr lang="en-US" sz="1800" dirty="0">
                <a:latin typeface="Avenir Book"/>
                <a:sym typeface="Wingdings" pitchFamily="2" charset="2"/>
              </a:rPr>
              <a:t> and </a:t>
            </a:r>
            <a:r>
              <a:rPr lang="en-US" sz="1800" b="1" dirty="0">
                <a:latin typeface="Avenir Book"/>
                <a:sym typeface="Wingdings" pitchFamily="2" charset="2"/>
              </a:rPr>
              <a:t>beauty</a:t>
            </a:r>
            <a:endParaRPr lang="en-US" sz="1800" b="1" dirty="0">
              <a:latin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406048221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980" name="Title 4"/>
          <p:cNvSpPr txBox="1"/>
          <p:nvPr/>
        </p:nvSpPr>
        <p:spPr>
          <a:xfrm>
            <a:off x="869151" y="0"/>
            <a:ext cx="4127224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Variable names</a:t>
            </a:r>
          </a:p>
        </p:txBody>
      </p:sp>
      <p:sp>
        <p:nvSpPr>
          <p:cNvPr id="981" name="Rectangle 6"/>
          <p:cNvSpPr/>
          <p:nvPr/>
        </p:nvSpPr>
        <p:spPr>
          <a:xfrm>
            <a:off x="1586216" y="1015494"/>
            <a:ext cx="5971568" cy="3444241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 err="1">
                <a:solidFill>
                  <a:srgbClr val="FFFFFF"/>
                </a:solidFill>
              </a:rPr>
              <a:t>added_points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/>
              <a:t>= [</a:t>
            </a:r>
            <a:r>
              <a:rPr dirty="0">
                <a:solidFill>
                  <a:srgbClr val="FFFFFF"/>
                </a:solidFill>
              </a:rPr>
              <a:t>10, 5, 1</a:t>
            </a:r>
            <a:r>
              <a:rPr dirty="0">
                <a:solidFill>
                  <a:srgbClr val="EA4B63"/>
                </a:solidFill>
              </a:rPr>
              <a:t>]</a:t>
            </a:r>
            <a:r>
              <a:rPr dirty="0">
                <a:solidFill>
                  <a:srgbClr val="FFFFFF"/>
                </a:solidFill>
              </a:rPr>
              <a:t>  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variable names use underscores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375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def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add_points</a:t>
            </a:r>
            <a:r>
              <a:rPr dirty="0">
                <a:solidFill>
                  <a:srgbClr val="FFFFFF"/>
                </a:solidFill>
              </a:rPr>
              <a:t>(</a:t>
            </a:r>
            <a:r>
              <a:rPr dirty="0">
                <a:solidFill>
                  <a:srgbClr val="FF9300"/>
                </a:solidFill>
              </a:rPr>
              <a:t>house</a:t>
            </a:r>
            <a:r>
              <a:rPr dirty="0">
                <a:solidFill>
                  <a:srgbClr val="FFFFFF"/>
                </a:solidFill>
              </a:rPr>
              <a:t>, </a:t>
            </a:r>
            <a:r>
              <a:rPr dirty="0" err="1">
                <a:solidFill>
                  <a:srgbClr val="FF9300"/>
                </a:solidFill>
              </a:rPr>
              <a:t>house_points</a:t>
            </a:r>
            <a:r>
              <a:rPr dirty="0">
                <a:solidFill>
                  <a:srgbClr val="FFFFFF"/>
                </a:solidFill>
              </a:rPr>
              <a:t>, </a:t>
            </a:r>
            <a:r>
              <a:rPr dirty="0">
                <a:solidFill>
                  <a:srgbClr val="FF9300"/>
                </a:solidFill>
              </a:rPr>
              <a:t>points</a:t>
            </a:r>
            <a:r>
              <a:rPr dirty="0"/>
              <a:t>=</a:t>
            </a:r>
            <a:r>
              <a:rPr dirty="0">
                <a:solidFill>
                  <a:srgbClr val="FF9300"/>
                </a:solidFill>
              </a:rPr>
              <a:t>0</a:t>
            </a:r>
            <a:r>
              <a:rPr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</a:t>
            </a:r>
            <a:r>
              <a:rPr dirty="0">
                <a:solidFill>
                  <a:srgbClr val="FF2F92"/>
                </a:solidFill>
              </a:rPr>
              <a:t>if</a:t>
            </a:r>
            <a:r>
              <a:rPr dirty="0"/>
              <a:t> </a:t>
            </a:r>
            <a:r>
              <a:rPr dirty="0">
                <a:solidFill>
                  <a:srgbClr val="F4FFEE"/>
                </a:solidFill>
              </a:rPr>
              <a:t>house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==</a:t>
            </a:r>
            <a:r>
              <a:rPr dirty="0"/>
              <a:t> “Gryffindor”</a:t>
            </a:r>
            <a:r>
              <a:rPr dirty="0">
                <a:solidFill>
                  <a:srgbClr val="F4FFEE"/>
                </a:solidFill>
              </a:rPr>
              <a:t>:</a:t>
            </a:r>
            <a:r>
              <a:rPr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</a:t>
            </a:r>
            <a:r>
              <a:rPr dirty="0">
                <a:solidFill>
                  <a:srgbClr val="FFFFFF"/>
                </a:solidFill>
              </a:rPr>
              <a:t>points </a:t>
            </a:r>
            <a:r>
              <a:rPr dirty="0">
                <a:solidFill>
                  <a:srgbClr val="FF375F"/>
                </a:solidFill>
              </a:rPr>
              <a:t>+=</a:t>
            </a:r>
            <a:r>
              <a:rPr dirty="0"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</a:t>
            </a:r>
            <a:r>
              <a:rPr dirty="0">
                <a:solidFill>
                  <a:srgbClr val="FF375F"/>
                </a:solidFill>
              </a:rPr>
              <a:t>return</a:t>
            </a:r>
            <a:r>
              <a:rPr dirty="0"/>
              <a:t> </a:t>
            </a:r>
            <a:r>
              <a:rPr dirty="0" err="1"/>
              <a:t>house_points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+</a:t>
            </a:r>
            <a:r>
              <a:rPr dirty="0"/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function names also use underscores</a:t>
            </a: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class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ScoreKeeper</a:t>
            </a:r>
            <a:r>
              <a:rPr dirty="0">
                <a:solidFill>
                  <a:srgbClr val="FFFFFF"/>
                </a:solidFill>
              </a:rPr>
              <a:t>():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def</a:t>
            </a:r>
            <a:r>
              <a:rPr dirty="0">
                <a:solidFill>
                  <a:srgbClr val="FFFFFF"/>
                </a:solidFill>
              </a:rPr>
              <a:t> __</a:t>
            </a:r>
            <a:r>
              <a:rPr dirty="0" err="1">
                <a:solidFill>
                  <a:srgbClr val="FFFFFF"/>
                </a:solidFill>
              </a:rPr>
              <a:t>init</a:t>
            </a:r>
            <a:r>
              <a:rPr dirty="0">
                <a:solidFill>
                  <a:srgbClr val="FFFFFF"/>
                </a:solidFill>
              </a:rPr>
              <a:t>__(</a:t>
            </a:r>
            <a:r>
              <a:rPr dirty="0">
                <a:solidFill>
                  <a:srgbClr val="FF9300"/>
                </a:solidFill>
              </a:rPr>
              <a:t>self</a:t>
            </a:r>
            <a:r>
              <a:rPr dirty="0">
                <a:solidFill>
                  <a:srgbClr val="FFFFFF"/>
                </a:solidFill>
              </a:rPr>
              <a:t>):</a:t>
            </a:r>
          </a:p>
          <a:p>
            <a:pPr lvl="3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FFFFFF"/>
                </a:solidFill>
              </a:rPr>
              <a:t>        </a:t>
            </a:r>
            <a:r>
              <a:rPr dirty="0" err="1">
                <a:solidFill>
                  <a:srgbClr val="FFFFFF"/>
                </a:solidFill>
              </a:rPr>
              <a:t>self.house_points</a:t>
            </a:r>
            <a:r>
              <a:rPr dirty="0">
                <a:solidFill>
                  <a:srgbClr val="FFFFFF"/>
                </a:solidFill>
              </a:rPr>
              <a:t> = 0</a:t>
            </a:r>
          </a:p>
          <a:p>
            <a:pPr lvl="4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FFFFFF"/>
                </a:solidFill>
              </a:rPr>
              <a:t>        self._</a:t>
            </a:r>
            <a:r>
              <a:rPr dirty="0" err="1">
                <a:solidFill>
                  <a:srgbClr val="FFFFFF"/>
                </a:solidFill>
              </a:rPr>
              <a:t>secret_bonus</a:t>
            </a:r>
            <a:r>
              <a:rPr dirty="0">
                <a:solidFill>
                  <a:srgbClr val="FFFFFF"/>
                </a:solidFill>
              </a:rPr>
              <a:t> = 5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FFFFFF"/>
              </a:solidFill>
            </a:endParaRP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def </a:t>
            </a:r>
            <a:r>
              <a:rPr dirty="0" err="1">
                <a:solidFill>
                  <a:srgbClr val="FFFFFF"/>
                </a:solidFill>
              </a:rPr>
              <a:t>add_points</a:t>
            </a:r>
            <a:r>
              <a:rPr dirty="0">
                <a:solidFill>
                  <a:srgbClr val="FFFFFF"/>
                </a:solidFill>
              </a:rPr>
              <a:t>(</a:t>
            </a:r>
            <a:r>
              <a:rPr dirty="0">
                <a:solidFill>
                  <a:srgbClr val="FF9300"/>
                </a:solidFill>
              </a:rPr>
              <a:t>self, house, points</a:t>
            </a:r>
            <a:r>
              <a:rPr dirty="0">
                <a:solidFill>
                  <a:srgbClr val="FFFFFF"/>
                </a:solidFill>
              </a:rPr>
              <a:t>):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</a:t>
            </a:r>
            <a:r>
              <a:rPr dirty="0">
                <a:solidFill>
                  <a:srgbClr val="FF2F92"/>
                </a:solidFill>
              </a:rPr>
              <a:t>if</a:t>
            </a:r>
            <a:r>
              <a:rPr dirty="0"/>
              <a:t> </a:t>
            </a:r>
            <a:r>
              <a:rPr dirty="0">
                <a:solidFill>
                  <a:srgbClr val="F4FFEE"/>
                </a:solidFill>
              </a:rPr>
              <a:t>house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==</a:t>
            </a:r>
            <a:r>
              <a:rPr dirty="0"/>
              <a:t> “Gryffindor”</a:t>
            </a:r>
            <a:r>
              <a:rPr dirty="0">
                <a:solidFill>
                  <a:srgbClr val="F4FFEE"/>
                </a:solidFill>
              </a:rPr>
              <a:t>:</a:t>
            </a:r>
            <a:r>
              <a:rPr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</a:t>
            </a:r>
            <a:r>
              <a:rPr dirty="0">
                <a:solidFill>
                  <a:srgbClr val="FFFFFF"/>
                </a:solidFill>
              </a:rPr>
              <a:t>points </a:t>
            </a:r>
            <a:r>
              <a:rPr dirty="0">
                <a:solidFill>
                  <a:srgbClr val="FF375F"/>
                </a:solidFill>
              </a:rPr>
              <a:t>+=</a:t>
            </a:r>
            <a:r>
              <a:rPr dirty="0">
                <a:solidFill>
                  <a:srgbClr val="FFFFFF"/>
                </a:solidFill>
              </a:rPr>
              <a:t> 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</a:t>
            </a:r>
            <a:r>
              <a:rPr dirty="0">
                <a:solidFill>
                  <a:srgbClr val="FF375F"/>
                </a:solidFill>
              </a:rPr>
              <a:t>return</a:t>
            </a:r>
            <a:r>
              <a:rPr dirty="0"/>
              <a:t> </a:t>
            </a:r>
            <a:r>
              <a:rPr dirty="0" err="1"/>
              <a:t>house_points</a:t>
            </a:r>
            <a:r>
              <a:rPr dirty="0"/>
              <a:t> </a:t>
            </a:r>
            <a:r>
              <a:rPr dirty="0">
                <a:solidFill>
                  <a:srgbClr val="FF375F"/>
                </a:solidFill>
              </a:rPr>
              <a:t>+</a:t>
            </a:r>
            <a:r>
              <a:rPr dirty="0"/>
              <a:t> points</a:t>
            </a: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Class names use CamelCase</a:t>
            </a:r>
            <a:endParaRPr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55A939"/>
                </a:solidFill>
              </a:rPr>
              <a:t># —&gt; private variables (intended for use only within the class) prepend “_”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BDE537D-D4D4-CA27-66B9-D67896FDDC88}"/>
              </a:ext>
            </a:extLst>
          </p:cNvPr>
          <p:cNvSpPr/>
          <p:nvPr/>
        </p:nvSpPr>
        <p:spPr>
          <a:xfrm>
            <a:off x="8006576" y="200722"/>
            <a:ext cx="1338146" cy="1393902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73E597D-F741-EB78-CBDD-EFBD350BE67D}"/>
              </a:ext>
            </a:extLst>
          </p:cNvPr>
          <p:cNvSpPr/>
          <p:nvPr/>
        </p:nvSpPr>
        <p:spPr>
          <a:xfrm>
            <a:off x="6599331" y="2500246"/>
            <a:ext cx="1338146" cy="2250517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if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chatgpt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tries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to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pandas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._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testing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,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that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is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wrong</a:t>
            </a: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!</a:t>
            </a:r>
          </a:p>
        </p:txBody>
      </p:sp>
      <p:pic>
        <p:nvPicPr>
          <p:cNvPr id="4" name="Grafik 3" descr="Ein Bild, das Text, Screenshot, Schrift enthält.&#10;&#10;KI-generierte Inhalte können fehlerhaft sein.">
            <a:extLst>
              <a:ext uri="{FF2B5EF4-FFF2-40B4-BE49-F238E27FC236}">
                <a16:creationId xmlns:a16="http://schemas.microsoft.com/office/drawing/2014/main" id="{4566B815-6361-D209-6D02-B9A3066175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773" y="1556966"/>
            <a:ext cx="5560342" cy="282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7766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1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B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accessibility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E5AB9F3-C40F-63B7-8B56-6651023782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82072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Motivation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88AE6CC-1AEC-FFD5-D1EA-62511F5AC1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3619062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Motivation 1. You want to be computationally literate [1].</a:t>
            </a:r>
          </a:p>
          <a:p>
            <a:pPr marL="101599" indent="0">
              <a:buNone/>
            </a:pPr>
            <a:r>
              <a:rPr lang="en-US" sz="1800" b="1" dirty="0"/>
              <a:t>Three pillars of comp. literacy</a:t>
            </a:r>
          </a:p>
          <a:p>
            <a:r>
              <a:rPr lang="en-US" sz="1800" dirty="0"/>
              <a:t>Material</a:t>
            </a:r>
          </a:p>
          <a:p>
            <a:pPr lvl="1"/>
            <a:r>
              <a:rPr lang="en-US" sz="1600" dirty="0"/>
              <a:t>Writing a function, using an IDE, etc.</a:t>
            </a:r>
          </a:p>
          <a:p>
            <a:r>
              <a:rPr lang="en-US" sz="1800" dirty="0"/>
              <a:t>Cognitive</a:t>
            </a:r>
          </a:p>
          <a:p>
            <a:pPr lvl="1"/>
            <a:r>
              <a:rPr lang="en-US" sz="1600" dirty="0"/>
              <a:t>From abstract to computationally tractable.</a:t>
            </a:r>
            <a:endParaRPr lang="en-US" sz="1800" dirty="0"/>
          </a:p>
          <a:p>
            <a:r>
              <a:rPr lang="en-US" sz="1800" dirty="0"/>
              <a:t>Social</a:t>
            </a:r>
          </a:p>
          <a:p>
            <a:pPr lvl="1"/>
            <a:r>
              <a:rPr lang="en-US" sz="1600" dirty="0"/>
              <a:t>Community around code.</a:t>
            </a:r>
          </a:p>
          <a:p>
            <a:endParaRPr lang="en-US" sz="18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F29E6605-7DEA-6567-8F79-A1EC94DF07F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CC7F13F-45A2-D1EA-EFB9-DEDAE1C2B019}"/>
              </a:ext>
            </a:extLst>
          </p:cNvPr>
          <p:cNvSpPr txBox="1">
            <a:spLocks/>
          </p:cNvSpPr>
          <p:nvPr/>
        </p:nvSpPr>
        <p:spPr>
          <a:xfrm>
            <a:off x="4634987" y="845033"/>
            <a:ext cx="3619062" cy="3605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101599" indent="0" hangingPunct="1">
              <a:buNone/>
            </a:pPr>
            <a:r>
              <a:rPr lang="en-US" sz="1800" dirty="0"/>
              <a:t>Motivation 2. You want to make your code easier to understand. </a:t>
            </a:r>
          </a:p>
          <a:p>
            <a:pPr marL="101599" indent="0" hangingPunct="1">
              <a:buNone/>
            </a:pPr>
            <a:r>
              <a:rPr lang="en-US" sz="1800" dirty="0"/>
              <a:t>  </a:t>
            </a: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/>
              <a:t>Also for future you </a:t>
            </a:r>
            <a:r>
              <a:rPr lang="en-US" sz="1800" dirty="0">
                <a:sym typeface="Wingdings" panose="05000000000000000000" pitchFamily="2" charset="2"/>
              </a:rPr>
              <a:t>:)</a:t>
            </a:r>
            <a:endParaRPr lang="en-US" sz="1800" dirty="0"/>
          </a:p>
          <a:p>
            <a:pPr hangingPunct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272231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6D5C1-0E60-9E6E-7755-7B55DC401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A7834028-416D-ADAA-B5E5-7DB39CC589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17051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71A96E85-73F0-10A0-E44B-166038022B29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673750" y="1013773"/>
            <a:ext cx="7382271" cy="11054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sz="1800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8F9DF5B8-CDF5-1A69-1F60-191BFD7886C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0CD272BD-9A3C-E91D-5D08-0C8B9D033BC2}"/>
              </a:ext>
            </a:extLst>
          </p:cNvPr>
          <p:cNvSpPr/>
          <p:nvPr/>
        </p:nvSpPr>
        <p:spPr>
          <a:xfrm>
            <a:off x="1831380" y="3377842"/>
            <a:ext cx="1234958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 8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[1]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2164400E-F3C4-D6A2-3542-D0A0176A9AD0}"/>
              </a:ext>
            </a:extLst>
          </p:cNvPr>
          <p:cNvSpPr/>
          <p:nvPr/>
        </p:nvSpPr>
        <p:spPr>
          <a:xfrm>
            <a:off x="5894708" y="3377841"/>
            <a:ext cx="1234959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PEP257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[2]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2E1F8780-CC71-34B5-D581-9D3F1577451C}"/>
              </a:ext>
            </a:extLst>
          </p:cNvPr>
          <p:cNvSpPr/>
          <p:nvPr/>
        </p:nvSpPr>
        <p:spPr>
          <a:xfrm>
            <a:off x="821856" y="2216333"/>
            <a:ext cx="3543030" cy="102155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Readibility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Adherence to stylistic conventions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Code</a:t>
            </a:r>
            <a:r>
              <a:rPr lang="en-US" sz="1600" i="1" dirty="0">
                <a:latin typeface="Avenir Book"/>
              </a:rPr>
              <a:t> layout, naming conventions etc. 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E86039F7-C0D3-DE4A-EAB2-1A3C9B8B5566}"/>
              </a:ext>
            </a:extLst>
          </p:cNvPr>
          <p:cNvSpPr/>
          <p:nvPr/>
        </p:nvSpPr>
        <p:spPr>
          <a:xfrm>
            <a:off x="4740673" y="2241873"/>
            <a:ext cx="3543030" cy="98750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Avenir Book"/>
              </a:rPr>
              <a:t>Understandabilit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lang="en-US" sz="1800" dirty="0">
                <a:latin typeface="Avenir Book"/>
              </a:rPr>
              <a:t>Help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ful comments and docstrings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Document classes and functions</a:t>
            </a:r>
            <a:r>
              <a:rPr kumimoji="0" lang="en-US" sz="16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for user</a:t>
            </a:r>
            <a:endParaRPr kumimoji="0" lang="en-US" sz="16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81572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14A2E-63FB-FBF2-B3A7-0D1F570B4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A41BA-340F-580D-D4E8-3BE9D1AF85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8966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What</a:t>
            </a:r>
            <a:r>
              <a:rPr lang="da-DK" dirty="0"/>
              <a:t> is PEP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14639-77A5-333A-99E9-3871A122A8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70481" y="1175831"/>
            <a:ext cx="4543553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57188" indent="-354013"/>
            <a:r>
              <a:rPr lang="en-US" sz="1800" dirty="0"/>
              <a:t>PEP = “Python Enhancement Proposal”</a:t>
            </a:r>
          </a:p>
          <a:p>
            <a:pPr marL="197485" indent="-197485"/>
            <a:endParaRPr lang="en-US" sz="1100" dirty="0">
              <a:cs typeface="Arial"/>
            </a:endParaRPr>
          </a:p>
          <a:p>
            <a:pPr marL="197485" indent="-197485"/>
            <a:r>
              <a:rPr lang="en-US" sz="1800" b="1" dirty="0">
                <a:ea typeface="Roboto"/>
              </a:rPr>
              <a:t> Conventions </a:t>
            </a:r>
            <a:r>
              <a:rPr lang="en-US" sz="1800" dirty="0">
                <a:ea typeface="Roboto"/>
              </a:rPr>
              <a:t>to standardize python code  </a:t>
            </a:r>
            <a:endParaRPr lang="en-US" sz="1800" dirty="0">
              <a:ea typeface="Roboto"/>
              <a:cs typeface="Arial"/>
            </a:endParaRP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Not a standard, not enforced </a:t>
            </a:r>
          </a:p>
          <a:p>
            <a:pPr marL="615315" lvl="2" indent="-197485"/>
            <a:r>
              <a:rPr lang="en-US" sz="1800" dirty="0">
                <a:ea typeface="Roboto"/>
                <a:cs typeface="Arial"/>
              </a:rPr>
              <a:t>Violating PEP does not break your code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CD14AE-B068-B9B9-BCDD-CE80C963988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5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AB99C8D4-7BF2-196E-2560-7C060DF88D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711410" y="1175831"/>
            <a:ext cx="2188415" cy="279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2460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29286-51CB-5CEE-7625-D9F06450D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D0DB6-5CAF-9C38-8232-A8CDCD7DBC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152980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PEP8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56725-C6AC-A7BE-45E9-FE387F9E7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71771" y="768820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None/>
            </a:pPr>
            <a:r>
              <a:rPr lang="en-US" sz="1800" dirty="0"/>
              <a:t>“[I]</a:t>
            </a:r>
            <a:r>
              <a:rPr lang="en-US" sz="1800" dirty="0" err="1"/>
              <a:t>ntended</a:t>
            </a:r>
            <a:r>
              <a:rPr lang="en-US" sz="1800" dirty="0"/>
              <a:t> to improve the readability of code and make it consistent across the wide spectrum of Python code.”</a:t>
            </a:r>
            <a:endParaRPr lang="en-US" sz="10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7FB12-A361-666A-7779-49BBBC503CA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41767967-7A7D-F3EC-81C5-10784845B07D}"/>
              </a:ext>
            </a:extLst>
          </p:cNvPr>
          <p:cNvSpPr/>
          <p:nvPr/>
        </p:nvSpPr>
        <p:spPr>
          <a:xfrm>
            <a:off x="1819765" y="1724160"/>
            <a:ext cx="1828800" cy="817243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Should that variable be capitalized or have underscores? 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648D4B93-109C-F4C8-7AC4-AAE28A445826}"/>
              </a:ext>
            </a:extLst>
          </p:cNvPr>
          <p:cNvSpPr/>
          <p:nvPr/>
        </p:nvSpPr>
        <p:spPr>
          <a:xfrm>
            <a:off x="1819765" y="2763872"/>
            <a:ext cx="1828800" cy="817243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How many spaces should go before and after an = sign?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34E8C116-4ECD-DBDB-1B60-A5395933C68A}"/>
              </a:ext>
            </a:extLst>
          </p:cNvPr>
          <p:cNvSpPr/>
          <p:nvPr/>
        </p:nvSpPr>
        <p:spPr>
          <a:xfrm>
            <a:off x="1819765" y="3786937"/>
            <a:ext cx="1828800" cy="817243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What is the correct order of imports at the top of the script? 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D1352791-7DFB-56E3-EF95-5352B5174A9D}"/>
              </a:ext>
            </a:extLst>
          </p:cNvPr>
          <p:cNvGrpSpPr/>
          <p:nvPr/>
        </p:nvGrpSpPr>
        <p:grpSpPr>
          <a:xfrm>
            <a:off x="5603413" y="1513889"/>
            <a:ext cx="2135203" cy="3231273"/>
            <a:chOff x="5694853" y="1513889"/>
            <a:chExt cx="2135203" cy="3231273"/>
          </a:xfrm>
        </p:grpSpPr>
        <p:pic>
          <p:nvPicPr>
            <p:cNvPr id="10" name="Grafik 9" descr="Ein Bild, das Menschliches Gesicht, Darstellung, Clipart, Animierter Cartoon enthält.&#10;&#10;KI-generierte Inhalte können fehlerhaft sein.">
              <a:extLst>
                <a:ext uri="{FF2B5EF4-FFF2-40B4-BE49-F238E27FC236}">
                  <a16:creationId xmlns:a16="http://schemas.microsoft.com/office/drawing/2014/main" id="{AA60493F-F374-8D0E-DBE8-4D227714D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4853" y="1513889"/>
              <a:ext cx="2135203" cy="3231273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4F11C1E-078F-9918-6A74-9A9F6AA2BF54}"/>
                </a:ext>
              </a:extLst>
            </p:cNvPr>
            <p:cNvSpPr txBox="1"/>
            <p:nvPr/>
          </p:nvSpPr>
          <p:spPr>
            <a:xfrm rot="20497969">
              <a:off x="6082966" y="1855302"/>
              <a:ext cx="353620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aettenschweiler" panose="020B0706040902060204" pitchFamily="34" charset="0"/>
                  <a:sym typeface="Arial"/>
                </a:rPr>
                <a:t>PEP8</a:t>
              </a: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B924CFA4-8198-EFCD-CC66-AEC77233FBBA}"/>
                </a:ext>
              </a:extLst>
            </p:cNvPr>
            <p:cNvSpPr txBox="1"/>
            <p:nvPr/>
          </p:nvSpPr>
          <p:spPr>
            <a:xfrm rot="20856737">
              <a:off x="6643715" y="1676532"/>
              <a:ext cx="566820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Haettenschweiler" panose="020B0706040902060204" pitchFamily="34" charset="0"/>
                </a:rPr>
                <a:t>Surrounding</a:t>
              </a:r>
              <a:br>
                <a:rPr lang="en-US" sz="1000" dirty="0">
                  <a:latin typeface="Haettenschweiler" panose="020B0706040902060204" pitchFamily="34" charset="0"/>
                </a:rPr>
              </a:br>
              <a:r>
                <a:rPr lang="en-US" sz="1000" dirty="0">
                  <a:latin typeface="Haettenschweiler" panose="020B0706040902060204" pitchFamily="34" charset="0"/>
                </a:rPr>
                <a:t>code</a:t>
              </a:r>
              <a:endParaRPr kumimoji="0" 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aettenschweiler" panose="020B070604090206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45658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Title 1"/>
          <p:cNvSpPr txBox="1">
            <a:spLocks noGrp="1"/>
          </p:cNvSpPr>
          <p:nvPr>
            <p:ph type="title"/>
          </p:nvPr>
        </p:nvSpPr>
        <p:spPr>
          <a:xfrm>
            <a:off x="869149" y="0"/>
            <a:ext cx="649860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 err="1"/>
              <a:t>Investigate</a:t>
            </a:r>
            <a:r>
              <a:rPr lang="da-DK" dirty="0"/>
              <a:t> PEP8</a:t>
            </a:r>
            <a:endParaRPr dirty="0"/>
          </a:p>
        </p:txBody>
      </p:sp>
      <p:sp>
        <p:nvSpPr>
          <p:cNvPr id="984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51" y="846000"/>
            <a:ext cx="7405801" cy="270274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dirty="0"/>
          </a:p>
          <a:p>
            <a:r>
              <a:rPr lang="en-US" dirty="0"/>
              <a:t>We will assign you a letter: A, B, or C. Follow</a:t>
            </a:r>
            <a:br>
              <a:rPr lang="en-US" dirty="0"/>
            </a:br>
            <a:r>
              <a:rPr lang="en-US" dirty="0"/>
              <a:t>the instructions in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4 PEP8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marL="101599" indent="0">
              <a:buNone/>
            </a:pPr>
            <a:r>
              <a:rPr lang="en-US" dirty="0"/>
              <a:t>There is no need to make a Pull Request for this exercise.</a:t>
            </a:r>
          </a:p>
          <a:p>
            <a:pPr marL="101599" indent="0">
              <a:buNone/>
            </a:pPr>
            <a:endParaRPr lang="en-US" dirty="0"/>
          </a:p>
          <a:p>
            <a:pPr marL="101599" indent="0">
              <a:buNone/>
            </a:pPr>
            <a:r>
              <a:rPr lang="en-US" i="1" dirty="0"/>
              <a:t>(10 minutes)</a:t>
            </a:r>
          </a:p>
        </p:txBody>
      </p:sp>
      <p:sp>
        <p:nvSpPr>
          <p:cNvPr id="985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6607587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9BB0E-33AD-8C2A-B294-150D11BAA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1F8FB-6B91-C3B4-D714-B8E85668CD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19298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sz="3600" dirty="0" err="1"/>
              <a:t>Anything</a:t>
            </a:r>
            <a:r>
              <a:rPr lang="da-DK" sz="3600" dirty="0"/>
              <a:t> </a:t>
            </a:r>
            <a:r>
              <a:rPr lang="da-DK" sz="3600" dirty="0" err="1"/>
              <a:t>interesting</a:t>
            </a:r>
            <a:r>
              <a:rPr lang="da-DK" sz="3600" dirty="0"/>
              <a:t>?</a:t>
            </a:r>
            <a:endParaRPr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A2067-D038-2CF2-618E-A83D6E773A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600" dirty="0"/>
              <a:t>Set A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B</a:t>
            </a:r>
          </a:p>
          <a:p>
            <a:pPr lvl="1"/>
            <a:r>
              <a:rPr lang="en-US" sz="1600" dirty="0"/>
              <a:t>(add in plenum)</a:t>
            </a:r>
          </a:p>
          <a:p>
            <a:r>
              <a:rPr lang="en-US" sz="1600" dirty="0"/>
              <a:t>Set C</a:t>
            </a:r>
          </a:p>
          <a:p>
            <a:pPr lvl="1"/>
            <a:r>
              <a:rPr lang="en-US" sz="1600" dirty="0"/>
              <a:t>(add in plenum)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3F1D4-D15D-0230-12DA-57F0E2A969E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201720627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092027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Tools to </a:t>
            </a:r>
            <a:r>
              <a:rPr lang="da-DK" dirty="0" err="1"/>
              <a:t>help</a:t>
            </a:r>
            <a:endParaRPr dirty="0"/>
          </a:p>
        </p:txBody>
      </p:sp>
      <p:sp>
        <p:nvSpPr>
          <p:cNvPr id="952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323521" cy="34524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PEP8: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pylint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Informs you of PEP8 violations + other bad-coding practices. 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Enable it in your IDE!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b="1" dirty="0">
                <a:latin typeface="Courier"/>
              </a:rPr>
              <a:t>ruff</a:t>
            </a:r>
            <a:r>
              <a:rPr lang="en-US" sz="1600" b="1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Python code formatter.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Automatically formats your code to PEP8.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Can enable in your IDE to auto-format on save.</a:t>
            </a:r>
          </a:p>
        </p:txBody>
      </p:sp>
      <p:sp>
        <p:nvSpPr>
          <p:cNvPr id="953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EEE4FC5-9A6D-95EC-788C-B3AB100881A4}"/>
              </a:ext>
            </a:extLst>
          </p:cNvPr>
          <p:cNvSpPr/>
          <p:nvPr/>
        </p:nvSpPr>
        <p:spPr>
          <a:xfrm>
            <a:off x="1151466" y="2652888"/>
            <a:ext cx="3115733" cy="1591733"/>
          </a:xfrm>
          <a:prstGeom prst="rect">
            <a:avLst/>
          </a:prstGeom>
          <a:noFill/>
          <a:ln w="38100" cap="flat">
            <a:solidFill>
              <a:srgbClr val="7030A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5625333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As of Python 3.5, 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There are pros and cons to using typing.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sp>
        <p:nvSpPr>
          <p:cNvPr id="971" name="Rectangle 6"/>
          <p:cNvSpPr/>
          <p:nvPr/>
        </p:nvSpPr>
        <p:spPr>
          <a:xfrm>
            <a:off x="4701645" y="1002030"/>
            <a:ext cx="3705214" cy="301621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""" This module demonstrates docstrings. """</a:t>
            </a: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FFFFFF"/>
              </a:solidFill>
            </a:endParaRPr>
          </a:p>
          <a:p>
            <a:pPr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 err="1">
                <a:solidFill>
                  <a:schemeClr val="tx1"/>
                </a:solidFill>
              </a:rPr>
              <a:t>add_points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b="1" dirty="0">
                <a:solidFill>
                  <a:srgbClr val="FF9300"/>
                </a:solidFill>
              </a:rPr>
              <a:t>house</a:t>
            </a:r>
            <a:r>
              <a:rPr b="1" dirty="0">
                <a:solidFill>
                  <a:schemeClr val="tx1"/>
                </a:solidFill>
              </a:rPr>
              <a:t>: </a:t>
            </a:r>
            <a:r>
              <a:rPr b="1" i="1" dirty="0">
                <a:solidFill>
                  <a:srgbClr val="00FDFF"/>
                </a:solidFill>
              </a:rPr>
              <a:t>str</a:t>
            </a:r>
            <a:r>
              <a:rPr b="1" dirty="0">
                <a:solidFill>
                  <a:schemeClr val="tx1"/>
                </a:solidFill>
              </a:rPr>
              <a:t>,</a:t>
            </a:r>
            <a:r>
              <a:rPr b="1" dirty="0">
                <a:solidFill>
                  <a:srgbClr val="FFFFFF"/>
                </a:solidFill>
              </a:rPr>
              <a:t>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               </a:t>
            </a:r>
            <a:r>
              <a:rPr b="1" dirty="0" err="1">
                <a:solidFill>
                  <a:srgbClr val="FF9300"/>
                </a:solidFill>
              </a:rPr>
              <a:t>house_points</a:t>
            </a:r>
            <a:r>
              <a:rPr b="1" dirty="0">
                <a:solidFill>
                  <a:schemeClr val="tx1"/>
                </a:solidFill>
              </a:rPr>
              <a:t>:</a:t>
            </a:r>
            <a:r>
              <a:rPr b="1" dirty="0">
                <a:solidFill>
                  <a:srgbClr val="FF9300"/>
                </a:solidFill>
              </a:rPr>
              <a:t> </a:t>
            </a:r>
            <a:r>
              <a:rPr b="1" i="1" dirty="0">
                <a:solidFill>
                  <a:srgbClr val="00FDFF"/>
                </a:solidFill>
              </a:rPr>
              <a:t>int</a:t>
            </a:r>
            <a:r>
              <a:rPr b="1" dirty="0">
                <a:solidFill>
                  <a:schemeClr val="tx1"/>
                </a:solidFill>
              </a:rPr>
              <a:t>,</a:t>
            </a:r>
            <a:r>
              <a:rPr b="1" dirty="0">
                <a:solidFill>
                  <a:srgbClr val="FFFFFF"/>
                </a:solidFill>
              </a:rPr>
              <a:t> 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               </a:t>
            </a:r>
            <a:r>
              <a:rPr b="1" dirty="0">
                <a:solidFill>
                  <a:srgbClr val="FF9300"/>
                </a:solidFill>
              </a:rPr>
              <a:t>points</a:t>
            </a:r>
            <a:r>
              <a:rPr b="1" dirty="0">
                <a:solidFill>
                  <a:schemeClr val="tx1"/>
                </a:solidFill>
              </a:rPr>
              <a:t>: </a:t>
            </a:r>
            <a:r>
              <a:rPr b="1" i="1" dirty="0">
                <a:solidFill>
                  <a:srgbClr val="00FDFF"/>
                </a:solidFill>
              </a:rPr>
              <a:t>int</a:t>
            </a:r>
            <a:r>
              <a:rPr b="1" dirty="0">
                <a:solidFill>
                  <a:srgbClr val="FF9300"/>
                </a:solidFill>
              </a:rPr>
              <a:t> </a:t>
            </a:r>
            <a:r>
              <a:rPr b="1" dirty="0"/>
              <a:t>= </a:t>
            </a:r>
            <a:r>
              <a:rPr b="1" dirty="0">
                <a:solidFill>
                  <a:srgbClr val="FF9300"/>
                </a:solidFill>
              </a:rPr>
              <a:t>0</a:t>
            </a:r>
            <a:r>
              <a:rPr b="1" dirty="0">
                <a:solidFill>
                  <a:schemeClr val="tx1"/>
                </a:solidFill>
              </a:rPr>
              <a:t>)</a:t>
            </a:r>
          </a:p>
          <a:p>
            <a:pPr lvl="2">
              <a:defRPr sz="10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FFFFFF"/>
                </a:solidFill>
              </a:rPr>
              <a:t>               </a:t>
            </a:r>
            <a:r>
              <a:rPr b="1" dirty="0">
                <a:solidFill>
                  <a:schemeClr val="tx1"/>
                </a:solidFill>
              </a:rPr>
              <a:t>-&gt;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i="1" dirty="0">
                <a:solidFill>
                  <a:srgbClr val="00FDFF"/>
                </a:solidFill>
              </a:rPr>
              <a:t>int</a:t>
            </a:r>
            <a:r>
              <a:rPr b="1" dirty="0">
                <a:solidFill>
                  <a:schemeClr val="tx1"/>
                </a:solidFill>
              </a:rPr>
              <a:t>: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55A939"/>
                </a:solidFill>
              </a:rPr>
              <a:t>""" Adds up points for house cup.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>
              <a:solidFill>
                <a:srgbClr val="55A939"/>
              </a:solidFill>
            </a:endParaRP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If the house is Gryffindor, Dumbledore adds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1000 points no matter what.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/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Parameters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----------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 err="1"/>
              <a:t>house_points</a:t>
            </a:r>
            <a:r>
              <a:rPr b="1" dirty="0"/>
              <a:t> : Current house cup score.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points : optional; New points to be added</a:t>
            </a:r>
          </a:p>
          <a:p>
            <a:pPr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""" </a:t>
            </a:r>
          </a:p>
          <a:p>
            <a:pPr lvl="1">
              <a:defRPr sz="10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2F92"/>
                </a:solidFill>
              </a:rPr>
              <a:t>if</a:t>
            </a:r>
            <a:r>
              <a:rPr b="1" dirty="0"/>
              <a:t> </a:t>
            </a:r>
            <a:r>
              <a:rPr b="1" dirty="0">
                <a:solidFill>
                  <a:schemeClr val="tx1"/>
                </a:solidFill>
              </a:rPr>
              <a:t>house</a:t>
            </a:r>
            <a:r>
              <a:rPr b="1" dirty="0"/>
              <a:t> </a:t>
            </a:r>
            <a:r>
              <a:rPr b="1" dirty="0">
                <a:solidFill>
                  <a:srgbClr val="FF375F"/>
                </a:solidFill>
              </a:rPr>
              <a:t>==</a:t>
            </a:r>
            <a:r>
              <a:rPr b="1" dirty="0"/>
              <a:t> “Gryffindor”</a:t>
            </a:r>
            <a:r>
              <a:rPr b="1" dirty="0">
                <a:solidFill>
                  <a:srgbClr val="F4FFEE"/>
                </a:solidFill>
              </a:rPr>
              <a:t>:</a:t>
            </a:r>
            <a:r>
              <a:rPr b="1" dirty="0">
                <a:solidFill>
                  <a:srgbClr val="E0E0E0"/>
                </a:solidFill>
              </a:rPr>
              <a:t>	</a:t>
            </a:r>
          </a:p>
          <a:p>
            <a:pPr>
              <a:defRPr sz="10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</a:t>
            </a:r>
            <a:r>
              <a:rPr b="1" dirty="0">
                <a:solidFill>
                  <a:schemeClr val="tx1"/>
                </a:solidFill>
              </a:rPr>
              <a:t>points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+=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1000</a:t>
            </a:r>
          </a:p>
          <a:p>
            <a:pPr>
              <a:defRPr sz="10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375F"/>
                </a:solidFill>
              </a:rPr>
              <a:t>return</a:t>
            </a:r>
            <a:r>
              <a:rPr b="1" dirty="0"/>
              <a:t> </a:t>
            </a:r>
            <a:r>
              <a:rPr b="1" dirty="0" err="1">
                <a:solidFill>
                  <a:schemeClr val="tx1"/>
                </a:solidFill>
              </a:rPr>
              <a:t>house_points</a:t>
            </a:r>
            <a:r>
              <a:rPr b="1" dirty="0">
                <a:solidFill>
                  <a:schemeClr val="tx1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</a:t>
            </a:r>
            <a:r>
              <a:rPr b="1" dirty="0"/>
              <a:t> </a:t>
            </a:r>
            <a:r>
              <a:rPr b="1" dirty="0">
                <a:solidFill>
                  <a:schemeClr val="tx1"/>
                </a:solidFill>
              </a:rPr>
              <a:t>points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Title 4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1992981" cy="912374"/>
          </a:xfrm>
          <a:prstGeom prst="rect">
            <a:avLst/>
          </a:prstGeom>
        </p:spPr>
        <p:txBody>
          <a:bodyPr/>
          <a:lstStyle/>
          <a:p>
            <a:r>
              <a:t>Typing</a:t>
            </a:r>
          </a:p>
        </p:txBody>
      </p:sp>
      <p:sp>
        <p:nvSpPr>
          <p:cNvPr id="969" name="Text Placeholder 1"/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705214" cy="355243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As of Python 3.5, you can declare the type of the function argument.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There are pros and cons to using typing.</a:t>
            </a:r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dirty="0"/>
              <a:t>Be aware that this might be a pain to maintain if you change your functions often and pass complicated objects…</a:t>
            </a:r>
            <a:br>
              <a:rPr lang="en-US" dirty="0"/>
            </a:b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tuple[int, </a:t>
            </a:r>
            <a:r>
              <a:rPr lang="en-US" sz="1566" dirty="0" err="1">
                <a:latin typeface="Courier"/>
                <a:ea typeface="Courier"/>
                <a:cs typeface="Courier"/>
                <a:sym typeface="Courier"/>
              </a:rPr>
              <a:t>dict</a:t>
            </a:r>
            <a:r>
              <a:rPr lang="en-US" sz="1566" dirty="0">
                <a:latin typeface="Courier"/>
                <a:ea typeface="Courier"/>
                <a:cs typeface="Courier"/>
                <a:sym typeface="Courier"/>
              </a:rPr>
              <a:t>[str, str]]</a:t>
            </a: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endParaRPr lang="en-US" sz="1600" dirty="0"/>
          </a:p>
          <a:p>
            <a:pPr marL="375657" indent="-287267" defTabSz="795527">
              <a:spcBef>
                <a:spcPts val="500"/>
              </a:spcBef>
              <a:buSzPts val="1700"/>
              <a:defRPr sz="1740"/>
            </a:pPr>
            <a:r>
              <a:rPr lang="en-US" sz="1600" dirty="0"/>
              <a:t>See PEP484 [4].</a:t>
            </a:r>
            <a:endParaRPr lang="en-US" sz="1566" dirty="0"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97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33</a:t>
            </a:fld>
            <a:endParaRPr/>
          </a:p>
        </p:txBody>
      </p:sp>
      <p:pic>
        <p:nvPicPr>
          <p:cNvPr id="2050" name="Picture 2" descr="Keep Calm And Carry On Red Meme | KEEP CALM; THERE'S A PEP FOR THAT | image tagged in memes,keep calm and carry on red | made w/ Imgflip meme maker">
            <a:extLst>
              <a:ext uri="{FF2B5EF4-FFF2-40B4-BE49-F238E27FC236}">
                <a16:creationId xmlns:a16="http://schemas.microsoft.com/office/drawing/2014/main" id="{1CD9414C-51FB-9B7B-E8DE-3C163A670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/>
        </p:blipFill>
        <p:spPr bwMode="auto">
          <a:xfrm>
            <a:off x="5346799" y="1031360"/>
            <a:ext cx="2414905" cy="308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503319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3A7EA-D128-1387-C40B-0F986573E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B6D33FE5-016E-C8B3-5A17-EAEB6D861F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17051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67C05394-B300-D109-8F31-E941940B5BB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673750" y="1013773"/>
            <a:ext cx="7382271" cy="11054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sz="1800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D02F5471-AA90-FE14-6E69-8930422A1F9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21FFFEBC-E220-CF27-1B0C-60B21D70BDDB}"/>
              </a:ext>
            </a:extLst>
          </p:cNvPr>
          <p:cNvSpPr/>
          <p:nvPr/>
        </p:nvSpPr>
        <p:spPr>
          <a:xfrm>
            <a:off x="1831380" y="3377842"/>
            <a:ext cx="1234958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 8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[1]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E9328819-FBB4-ABFC-28BB-D045DAF57E66}"/>
              </a:ext>
            </a:extLst>
          </p:cNvPr>
          <p:cNvSpPr/>
          <p:nvPr/>
        </p:nvSpPr>
        <p:spPr>
          <a:xfrm>
            <a:off x="5894708" y="3377841"/>
            <a:ext cx="1234959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PEP257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[2]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DC6C0ED0-37AA-2B54-954E-F1259B60F222}"/>
              </a:ext>
            </a:extLst>
          </p:cNvPr>
          <p:cNvSpPr/>
          <p:nvPr/>
        </p:nvSpPr>
        <p:spPr>
          <a:xfrm>
            <a:off x="821856" y="2216333"/>
            <a:ext cx="3543030" cy="102155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Readibility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Adherence to stylistic conventions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Code</a:t>
            </a:r>
            <a:r>
              <a:rPr lang="en-US" sz="1600" i="1" dirty="0">
                <a:latin typeface="Avenir Book"/>
              </a:rPr>
              <a:t> layout, naming conventions etc. 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1E171135-758B-678F-D1B9-E6F7CFD2925B}"/>
              </a:ext>
            </a:extLst>
          </p:cNvPr>
          <p:cNvSpPr/>
          <p:nvPr/>
        </p:nvSpPr>
        <p:spPr>
          <a:xfrm>
            <a:off x="4740673" y="2241873"/>
            <a:ext cx="3543030" cy="98750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Avenir Book"/>
              </a:rPr>
              <a:t>Understandabilit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lang="en-US" sz="1800" dirty="0">
                <a:latin typeface="Avenir Book"/>
              </a:rPr>
              <a:t>Help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ful comments and docstrings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Document classes and functions</a:t>
            </a:r>
            <a:r>
              <a:rPr kumimoji="0" lang="en-US" sz="16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for user</a:t>
            </a:r>
            <a:endParaRPr kumimoji="0" lang="en-US" sz="16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pic>
        <p:nvPicPr>
          <p:cNvPr id="6" name="Graphic 2">
            <a:extLst>
              <a:ext uri="{FF2B5EF4-FFF2-40B4-BE49-F238E27FC236}">
                <a16:creationId xmlns:a16="http://schemas.microsoft.com/office/drawing/2014/main" id="{8165BCF0-02E8-2588-031D-95850058D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885829" y="3377841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160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8FA015-7088-70E0-1A60-EFC15F26E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3D919F-13B4-159F-C73B-FF2C6CDE237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63600" y="1347351"/>
            <a:ext cx="4278972" cy="2448797"/>
          </a:xfrm>
        </p:spPr>
        <p:txBody>
          <a:bodyPr/>
          <a:lstStyle/>
          <a:p>
            <a:r>
              <a:rPr lang="en-US" dirty="0"/>
              <a:t>Comments, docstrings etc. are a </a:t>
            </a:r>
            <a:br>
              <a:rPr lang="en-US" dirty="0"/>
            </a:br>
            <a:r>
              <a:rPr lang="en-US" dirty="0"/>
              <a:t>great service towards people who</a:t>
            </a:r>
            <a:br>
              <a:rPr lang="en-US" dirty="0"/>
            </a:br>
            <a:r>
              <a:rPr lang="en-US" dirty="0"/>
              <a:t>read your code</a:t>
            </a:r>
          </a:p>
          <a:p>
            <a:r>
              <a:rPr lang="en-US" dirty="0"/>
              <a:t>This includes future you</a:t>
            </a:r>
          </a:p>
          <a:p>
            <a:pPr lvl="1"/>
            <a:r>
              <a:rPr lang="en-US" dirty="0"/>
              <a:t>Self-love! </a:t>
            </a:r>
          </a:p>
        </p:txBody>
      </p:sp>
      <p:pic>
        <p:nvPicPr>
          <p:cNvPr id="7" name="Grafik 6" descr="Ein Bild, das Gebäude, draußen, Stromversorgung, Kabel enthält.&#10;&#10;KI-generierte Inhalte können fehlerhaft sein.">
            <a:extLst>
              <a:ext uri="{FF2B5EF4-FFF2-40B4-BE49-F238E27FC236}">
                <a16:creationId xmlns:a16="http://schemas.microsoft.com/office/drawing/2014/main" id="{24C362C0-22B7-6199-D011-BA49101DE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058" y="530352"/>
            <a:ext cx="3019820" cy="408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496921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DD3D68-9644-FABC-54AE-F6D8F16B6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5962C2-6291-DF1B-91CE-1D6ABB2CFA2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777660" y="1100625"/>
            <a:ext cx="7671396" cy="3245810"/>
          </a:xfrm>
        </p:spPr>
        <p:txBody>
          <a:bodyPr>
            <a:normAutofit/>
          </a:bodyPr>
          <a:lstStyle/>
          <a:p>
            <a:pPr marL="101599" indent="0">
              <a:buNone/>
            </a:pPr>
            <a:r>
              <a:rPr lang="en-US" dirty="0"/>
              <a:t>Keep in mind… </a:t>
            </a:r>
          </a:p>
          <a:p>
            <a:r>
              <a:rPr lang="en-US" dirty="0"/>
              <a:t>Only </a:t>
            </a:r>
            <a:r>
              <a:rPr lang="en-US" i="1" dirty="0"/>
              <a:t>up-to-date</a:t>
            </a:r>
            <a:r>
              <a:rPr lang="en-US" dirty="0"/>
              <a:t> documentation is useful</a:t>
            </a:r>
          </a:p>
          <a:p>
            <a:r>
              <a:rPr lang="en-US" dirty="0"/>
              <a:t>Maintaining it requires discipline and can be quite cumbersome</a:t>
            </a:r>
          </a:p>
          <a:p>
            <a:endParaRPr lang="en-US" dirty="0"/>
          </a:p>
          <a:p>
            <a:pPr marL="101599" indent="0">
              <a:buNone/>
            </a:pPr>
            <a:r>
              <a:rPr lang="en-US" dirty="0"/>
              <a:t>Find the balance that works for </a:t>
            </a:r>
            <a:r>
              <a:rPr lang="en-US" b="1" dirty="0"/>
              <a:t>your</a:t>
            </a:r>
            <a:r>
              <a:rPr lang="en-US" dirty="0"/>
              <a:t> project</a:t>
            </a:r>
          </a:p>
          <a:p>
            <a:r>
              <a:rPr lang="en-US" dirty="0"/>
              <a:t>… but always comment tricky bits</a:t>
            </a:r>
          </a:p>
          <a:p>
            <a:r>
              <a:rPr lang="en-US" dirty="0"/>
              <a:t>Write down non-intuitive decisions you made</a:t>
            </a:r>
          </a:p>
        </p:txBody>
      </p:sp>
    </p:spTree>
    <p:extLst>
      <p:ext uri="{BB962C8B-B14F-4D97-AF65-F5344CB8AC3E}">
        <p14:creationId xmlns:p14="http://schemas.microsoft.com/office/powerpoint/2010/main" val="3714737294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1819A-3E2C-BBAE-3E63-3ED5D55E5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22336-9797-C520-9C2C-FE2F314632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1919205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/>
              <a:t>PEP257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68EC13-FF5D-5781-3FA0-D51C3AB409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7057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Docstring conventions [3]</a:t>
            </a:r>
          </a:p>
          <a:p>
            <a:r>
              <a:rPr lang="en-US" sz="1800" dirty="0"/>
              <a:t>Occurs as first statement in a module, function, class or method definition.</a:t>
            </a:r>
          </a:p>
          <a:p>
            <a:r>
              <a:rPr lang="en-US" sz="1800" dirty="0"/>
              <a:t>Describes </a:t>
            </a:r>
            <a:r>
              <a:rPr lang="en-US" sz="1800" dirty="0" err="1"/>
              <a:t>args</a:t>
            </a:r>
            <a:r>
              <a:rPr lang="en-US" sz="1800" dirty="0"/>
              <a:t> (+types), and returns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One-liners: for very obvious cases.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7953A-6F9B-D033-1D4B-3D65A16954C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D6B2F944-5275-FBE9-47AD-3FB2942DAE81}"/>
              </a:ext>
            </a:extLst>
          </p:cNvPr>
          <p:cNvGrpSpPr/>
          <p:nvPr/>
        </p:nvGrpSpPr>
        <p:grpSpPr>
          <a:xfrm>
            <a:off x="1393969" y="2755468"/>
            <a:ext cx="6007608" cy="1524762"/>
            <a:chOff x="1101361" y="2649987"/>
            <a:chExt cx="6007608" cy="1524762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55FAB623-6CC4-57DA-5784-9E4026EBCA31}"/>
                </a:ext>
              </a:extLst>
            </p:cNvPr>
            <p:cNvSpPr/>
            <p:nvPr/>
          </p:nvSpPr>
          <p:spPr>
            <a:xfrm>
              <a:off x="1101361" y="2649987"/>
              <a:ext cx="6007608" cy="152476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5F896DF0-3A57-1943-C0F1-F04FE5ABB945}"/>
                </a:ext>
              </a:extLst>
            </p:cNvPr>
            <p:cNvSpPr txBox="1"/>
            <p:nvPr/>
          </p:nvSpPr>
          <p:spPr>
            <a:xfrm>
              <a:off x="1325879" y="3043037"/>
              <a:ext cx="5558571" cy="738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  <a:latin typeface="Consolas" panose="020B0609020204030204" pitchFamily="49" charset="0"/>
                </a:rPr>
                <a:t>def</a:t>
              </a:r>
              <a:r>
                <a:rPr lang="en-US" dirty="0">
                  <a:latin typeface="Consolas" panose="020B0609020204030204" pitchFamily="49" charset="0"/>
                </a:rPr>
                <a:t> </a:t>
              </a:r>
              <a:r>
                <a:rPr lang="en-US" dirty="0" err="1">
                  <a:solidFill>
                    <a:srgbClr val="0070C0"/>
                  </a:solidFill>
                  <a:latin typeface="Consolas" panose="020B0609020204030204" pitchFamily="49" charset="0"/>
                </a:rPr>
                <a:t>data_path</a:t>
              </a:r>
              <a:r>
                <a:rPr lang="en-US" dirty="0">
                  <a:latin typeface="Consolas" panose="020B0609020204030204" pitchFamily="49" charset="0"/>
                </a:rPr>
                <a:t>(): </a:t>
              </a:r>
              <a:br>
                <a:rPr lang="en-US" dirty="0">
                  <a:latin typeface="Consolas" panose="020B0609020204030204" pitchFamily="49" charset="0"/>
                </a:rPr>
              </a:br>
              <a:r>
                <a:rPr lang="en-US" dirty="0">
                  <a:latin typeface="Consolas" panose="020B0609020204030204" pitchFamily="49" charset="0"/>
                </a:rPr>
                <a:t>     </a:t>
              </a:r>
              <a:r>
                <a:rPr lang="en-US" dirty="0">
                  <a:solidFill>
                    <a:schemeClr val="accent4">
                      <a:lumMod val="75000"/>
                    </a:schemeClr>
                  </a:solidFill>
                  <a:latin typeface="Consolas" panose="020B0609020204030204" pitchFamily="49" charset="0"/>
                </a:rPr>
                <a:t>“““ returns the pathname of the data directory ”””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Consolas" panose="020B0609020204030204" pitchFamily="49" charset="0"/>
                </a:rPr>
                <a:t>     </a:t>
              </a:r>
              <a:r>
                <a:rPr lang="en-US" b="1" dirty="0">
                  <a:solidFill>
                    <a:srgbClr val="00B050"/>
                  </a:solidFill>
                  <a:latin typeface="Consolas" panose="020B0609020204030204" pitchFamily="49" charset="0"/>
                </a:rPr>
                <a:t>return</a:t>
              </a:r>
              <a:r>
                <a:rPr lang="en-US" dirty="0">
                  <a:latin typeface="Consolas" panose="020B0609020204030204" pitchFamily="49" charset="0"/>
                </a:rPr>
                <a:t> </a:t>
              </a:r>
              <a:r>
                <a:rPr lang="en-US" dirty="0" err="1">
                  <a:latin typeface="Consolas" panose="020B0609020204030204" pitchFamily="49" charset="0"/>
                </a:rPr>
                <a:t>data_path</a:t>
              </a:r>
              <a:r>
                <a:rPr lang="en-US" dirty="0">
                  <a:latin typeface="Consolas" panose="020B0609020204030204" pitchFamily="49" charset="0"/>
                </a:rPr>
                <a:t> = …. </a:t>
              </a: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011962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CDC1DF6-26D4-D3BA-0F5D-663F30B8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6A629C70-7C46-2FF8-3DDB-785C189190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4101695" cy="912374"/>
          </a:xfrm>
          <a:prstGeom prst="rect">
            <a:avLst/>
          </a:prstGeom>
        </p:spPr>
        <p:txBody>
          <a:bodyPr/>
          <a:lstStyle/>
          <a:p>
            <a:r>
              <a:t>Documentation</a:t>
            </a:r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06948B49-AFB9-AF28-55E6-2D42EDD34E42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392271" cy="3452436"/>
          </a:xfrm>
          <a:prstGeom prst="rect">
            <a:avLst/>
          </a:prstGeom>
        </p:spPr>
        <p:txBody>
          <a:bodyPr/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dirty="0"/>
              <a:t>Documenting your code provides a way of making you code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usable for future you and others 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Comments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(#): describe what a line (or multiple lines of code do); notes to self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Function/method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purpose of function + params / return</a:t>
            </a:r>
          </a:p>
          <a:p>
            <a:pPr marL="676639" lvl="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Module docstring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('''  '''): what’s in this file</a:t>
            </a:r>
            <a:endParaRPr lang="da-DK"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da-DK" dirty="0"/>
          </a:p>
          <a:p>
            <a:pPr marL="219451" indent="-263137" defTabSz="676655">
              <a:spcBef>
                <a:spcPts val="0"/>
              </a:spcBef>
              <a:buSzPts val="1400"/>
              <a:defRPr sz="148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Accessible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via </a:t>
            </a:r>
            <a:r>
              <a:rPr lang="da-DK"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mouse-overs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 in IDE or </a:t>
            </a:r>
            <a:r>
              <a:rPr lang="da-DK" dirty="0" err="1">
                <a:solidFill>
                  <a:srgbClr val="000000"/>
                </a:solidFill>
                <a:latin typeface="Courier"/>
                <a:sym typeface="Avenir Book"/>
              </a:rPr>
              <a:t>help</a:t>
            </a:r>
            <a:r>
              <a:rPr lang="da-DK" dirty="0">
                <a:solidFill>
                  <a:srgbClr val="000000"/>
                </a:solidFill>
                <a:latin typeface="Courier"/>
                <a:sym typeface="Avenir Book"/>
              </a:rPr>
              <a:t>(OBJECT)</a:t>
            </a:r>
            <a:r>
              <a:rPr lang="da-DK"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.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D6CFFE8D-92ED-28F2-E4B5-893E8E9594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38</a:t>
            </a:fld>
            <a:endParaRPr/>
          </a:p>
        </p:txBody>
      </p:sp>
      <p:sp>
        <p:nvSpPr>
          <p:cNvPr id="954" name="Rectangle 4">
            <a:extLst>
              <a:ext uri="{FF2B5EF4-FFF2-40B4-BE49-F238E27FC236}">
                <a16:creationId xmlns:a16="http://schemas.microsoft.com/office/drawing/2014/main" id="{28B00C40-99E8-2FA2-B036-168A0484C46B}"/>
              </a:ext>
            </a:extLst>
          </p:cNvPr>
          <p:cNvSpPr/>
          <p:nvPr/>
        </p:nvSpPr>
        <p:spPr>
          <a:xfrm>
            <a:off x="4569686" y="1490177"/>
            <a:ext cx="3705214" cy="138499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55A93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""" Module docstring """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/>
          </a:p>
          <a:p>
            <a:pPr>
              <a:defRPr sz="1200">
                <a:solidFill>
                  <a:srgbClr val="FF375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def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add</a:t>
            </a:r>
            <a:r>
              <a:rPr lang="de-DE" b="1" dirty="0">
                <a:solidFill>
                  <a:schemeClr val="tx1"/>
                </a:solidFill>
              </a:rPr>
              <a:t>_</a:t>
            </a:r>
            <a:r>
              <a:rPr lang="de-DE" b="1" dirty="0" err="1">
                <a:solidFill>
                  <a:schemeClr val="tx1"/>
                </a:solidFill>
              </a:rPr>
              <a:t>points</a:t>
            </a:r>
            <a:r>
              <a:rPr b="1" dirty="0">
                <a:solidFill>
                  <a:schemeClr val="tx1"/>
                </a:solidFill>
              </a:rPr>
              <a:t>(</a:t>
            </a:r>
            <a:r>
              <a:rPr lang="de-DE" b="1" dirty="0" err="1">
                <a:solidFill>
                  <a:srgbClr val="FF9300"/>
                </a:solidFill>
              </a:rPr>
              <a:t>points</a:t>
            </a:r>
            <a:r>
              <a:rPr lang="de-DE" b="1" dirty="0">
                <a:solidFill>
                  <a:srgbClr val="FF9300"/>
                </a:solidFill>
              </a:rPr>
              <a:t>, </a:t>
            </a:r>
            <a:r>
              <a:rPr lang="en-US" b="1" dirty="0" err="1">
                <a:solidFill>
                  <a:srgbClr val="FF9300"/>
                </a:solidFill>
              </a:rPr>
              <a:t>extra</a:t>
            </a:r>
            <a:r>
              <a:rPr b="1" dirty="0" err="1">
                <a:solidFill>
                  <a:srgbClr val="FF9300"/>
                </a:solidFill>
              </a:rPr>
              <a:t>_points</a:t>
            </a:r>
            <a:r>
              <a:rPr b="1" dirty="0">
                <a:solidFill>
                  <a:schemeClr val="tx1"/>
                </a:solidFill>
              </a:rPr>
              <a:t>):</a:t>
            </a: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55A939"/>
                </a:solidFill>
              </a:rPr>
              <a:t>""" Function docstring."""</a:t>
            </a:r>
            <a:endParaRPr b="1" dirty="0">
              <a:solidFill>
                <a:srgbClr val="E0E0E0"/>
              </a:solidFill>
            </a:endParaRPr>
          </a:p>
          <a:p>
            <a:pPr>
              <a:defRPr sz="1200">
                <a:solidFill>
                  <a:srgbClr val="448AD7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# comment</a:t>
            </a:r>
          </a:p>
          <a:p>
            <a:pPr>
              <a:defRPr sz="1200">
                <a:solidFill>
                  <a:srgbClr val="E0E0E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chemeClr val="tx1"/>
                </a:solidFill>
              </a:rPr>
              <a:t>points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b="1" dirty="0">
                <a:solidFill>
                  <a:srgbClr val="FF375F"/>
                </a:solidFill>
              </a:rPr>
              <a:t>+=</a:t>
            </a:r>
            <a:r>
              <a:rPr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extra_points</a:t>
            </a:r>
            <a:endParaRPr b="1" dirty="0">
              <a:solidFill>
                <a:schemeClr val="tx1"/>
              </a:solidFill>
            </a:endParaRPr>
          </a:p>
          <a:p>
            <a:pPr>
              <a:defRPr sz="120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</a:t>
            </a:r>
            <a:r>
              <a:rPr b="1" dirty="0">
                <a:solidFill>
                  <a:srgbClr val="FF375F"/>
                </a:solidFill>
              </a:rPr>
              <a:t>return</a:t>
            </a:r>
            <a:r>
              <a:rPr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points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BF991A9-4776-CFBE-2074-F47C2645F465}"/>
              </a:ext>
            </a:extLst>
          </p:cNvPr>
          <p:cNvSpPr/>
          <p:nvPr/>
        </p:nvSpPr>
        <p:spPr>
          <a:xfrm>
            <a:off x="7326489" y="327295"/>
            <a:ext cx="1272002" cy="1038698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bg1"/>
                </a:solidFill>
              </a:rPr>
              <a:t>Skip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6446138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79A2F2B-F7B0-E9D8-2AD1-417BD44BD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33BBD3B-2309-22C0-A4E0-8EA57C9186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93068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Overloaded</a:t>
            </a:r>
            <a:endParaRPr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BC713D9-9934-553D-E14E-920FF7CB06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800" dirty="0"/>
              <a:t>We have three new PEPs…</a:t>
            </a:r>
          </a:p>
          <a:p>
            <a:pPr lvl="1"/>
            <a:r>
              <a:rPr lang="en-US" sz="1800" dirty="0"/>
              <a:t>PEP8, PEP257 and PEP484.</a:t>
            </a:r>
          </a:p>
          <a:p>
            <a:endParaRPr lang="en-US" sz="1800" dirty="0"/>
          </a:p>
          <a:p>
            <a:r>
              <a:rPr lang="en-US" sz="1800" dirty="0"/>
              <a:t>Remembering all these rules is too much.</a:t>
            </a:r>
          </a:p>
          <a:p>
            <a:pPr marL="558787" lvl="1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/>
              <a:t>Static analysis tools!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9141456-32AF-337C-B110-11333013F0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pic>
        <p:nvPicPr>
          <p:cNvPr id="12" name="Picture 2" descr="Dizzy 2 (Animation GIF)">
            <a:extLst>
              <a:ext uri="{FF2B5EF4-FFF2-40B4-BE49-F238E27FC236}">
                <a16:creationId xmlns:a16="http://schemas.microsoft.com/office/drawing/2014/main" id="{BD009590-F1A9-51D8-7975-A68FAEF85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77" y="1605280"/>
            <a:ext cx="3838532" cy="353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">
            <a:extLst>
              <a:ext uri="{FF2B5EF4-FFF2-40B4-BE49-F238E27FC236}">
                <a16:creationId xmlns:a16="http://schemas.microsoft.com/office/drawing/2014/main" id="{0EBED245-D26C-46D6-136C-EF1B0C04AA50}"/>
              </a:ext>
            </a:extLst>
          </p:cNvPr>
          <p:cNvSpPr txBox="1"/>
          <p:nvPr/>
        </p:nvSpPr>
        <p:spPr>
          <a:xfrm>
            <a:off x="8087360" y="1998133"/>
            <a:ext cx="291103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[6]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2CC139F-4BE1-F2D1-7FC8-BF83FB9D6A5F}"/>
              </a:ext>
            </a:extLst>
          </p:cNvPr>
          <p:cNvSpPr/>
          <p:nvPr/>
        </p:nvSpPr>
        <p:spPr>
          <a:xfrm>
            <a:off x="7608712" y="536785"/>
            <a:ext cx="982132" cy="432789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Skip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1F3991F-B34D-3B68-0FD7-F174408D53B6}"/>
              </a:ext>
            </a:extLst>
          </p:cNvPr>
          <p:cNvSpPr/>
          <p:nvPr/>
        </p:nvSpPr>
        <p:spPr>
          <a:xfrm>
            <a:off x="7326489" y="327295"/>
            <a:ext cx="1272002" cy="1038698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bg1"/>
                </a:solidFill>
              </a:rPr>
              <a:t>Skip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0247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22056B-401B-A21D-4F1F-CBC608B3C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180EE734-5048-0915-74D2-9FEA2B447B91}"/>
              </a:ext>
            </a:extLst>
          </p:cNvPr>
          <p:cNvGrpSpPr/>
          <p:nvPr/>
        </p:nvGrpSpPr>
        <p:grpSpPr>
          <a:xfrm>
            <a:off x="2186940" y="1055370"/>
            <a:ext cx="4770120" cy="3032760"/>
            <a:chOff x="419100" y="1066800"/>
            <a:chExt cx="4770120" cy="303276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8DF04E63-9F1C-1948-A02D-EB3B12CA3D33}"/>
                </a:ext>
              </a:extLst>
            </p:cNvPr>
            <p:cNvSpPr/>
            <p:nvPr/>
          </p:nvSpPr>
          <p:spPr>
            <a:xfrm>
              <a:off x="419100" y="1066800"/>
              <a:ext cx="4770120" cy="303276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FEA1A38-522F-E8D2-0002-9EF19A091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7565" y="1200088"/>
              <a:ext cx="4630730" cy="27433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9422210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C65364A-4746-4FE5-6215-5EA02632B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EE0004D4-8699-787B-119A-FC43BDC75A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092027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Tools to </a:t>
            </a:r>
            <a:r>
              <a:rPr lang="da-DK" dirty="0" err="1"/>
              <a:t>help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F8C7E4FB-0C0D-A2A3-98BD-372ADC3E9938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00" y="969574"/>
            <a:ext cx="3655487" cy="34524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PEP8: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pylint</a:t>
            </a:r>
            <a:r>
              <a:rPr lang="en-US" sz="1600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Informs you of PEP8 violations + other bad-coding practices. 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Enable it in your IDE!</a:t>
            </a:r>
          </a:p>
          <a:p>
            <a:pPr marL="630238" lvl="1" indent="-261938" defTabSz="676655">
              <a:spcBef>
                <a:spcPts val="400"/>
              </a:spcBef>
              <a:buSzPts val="1400"/>
              <a:defRPr sz="1480"/>
            </a:pPr>
            <a:r>
              <a:rPr lang="en-US" sz="1600" b="1" dirty="0">
                <a:latin typeface="Courier"/>
              </a:rPr>
              <a:t>ruff</a:t>
            </a:r>
            <a:r>
              <a:rPr lang="en-US" sz="1600" b="1" dirty="0"/>
              <a:t>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Python code formatter.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Automatically formats your code to PEP8.</a:t>
            </a:r>
          </a:p>
          <a:p>
            <a:pPr marL="989013" lvl="2" indent="-261938" defTabSz="676655">
              <a:spcBef>
                <a:spcPts val="400"/>
              </a:spcBef>
              <a:buSzPts val="1400"/>
              <a:defRPr sz="1480"/>
            </a:pPr>
            <a:r>
              <a:rPr lang="en-US" sz="1400" b="1" dirty="0"/>
              <a:t>Can enable in your IDE to auto-format on save.</a:t>
            </a:r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E4B91F2E-8EBA-9173-A514-A0FA66983B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BE3738D-E052-E974-3478-526F35F68BB4}"/>
              </a:ext>
            </a:extLst>
          </p:cNvPr>
          <p:cNvSpPr txBox="1">
            <a:spLocks/>
          </p:cNvSpPr>
          <p:nvPr/>
        </p:nvSpPr>
        <p:spPr>
          <a:xfrm>
            <a:off x="4610069" y="969574"/>
            <a:ext cx="3655487" cy="3452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Autofit/>
          </a:bodyPr>
          <a:lstStyle>
            <a:lvl1pPr marL="457189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▪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5559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□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555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PEP257: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pydocstyle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analysis tool.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PEP257.</a:t>
            </a:r>
          </a:p>
          <a:p>
            <a:pPr marL="623888" lvl="1" indent="-26828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 err="1">
                <a:latin typeface="Courier"/>
              </a:rPr>
              <a:t>autoDocstring</a:t>
            </a:r>
            <a:r>
              <a:rPr lang="en-US" sz="14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VS code plug-in to auto-generate docstring based on inputs, outputs.</a:t>
            </a:r>
          </a:p>
          <a:p>
            <a:pPr marL="338319" indent="-263137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/>
              <a:t>PEP484:</a:t>
            </a:r>
          </a:p>
          <a:p>
            <a:pPr marL="630238" lvl="1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600" dirty="0" err="1">
                <a:latin typeface="Courier"/>
              </a:rPr>
              <a:t>mypy</a:t>
            </a:r>
            <a:r>
              <a:rPr lang="en-US" sz="1600" dirty="0"/>
              <a:t>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Static type checker for Python.</a:t>
            </a:r>
          </a:p>
          <a:p>
            <a:pPr marL="989013" lvl="2" indent="-261938" defTabSz="676655" hangingPunct="1">
              <a:spcBef>
                <a:spcPts val="400"/>
              </a:spcBef>
              <a:buSzPts val="1400"/>
              <a:defRPr sz="1480"/>
            </a:pPr>
            <a:r>
              <a:rPr lang="en-US" sz="1400" dirty="0"/>
              <a:t>Checks compliance with PEP484 (and more).</a:t>
            </a:r>
            <a:endParaRPr lang="en-US" sz="1600" dirty="0"/>
          </a:p>
          <a:p>
            <a:pPr marL="795507" lvl="1" indent="-263137" defTabSz="676655" hangingPunct="1">
              <a:spcBef>
                <a:spcPts val="400"/>
              </a:spcBef>
              <a:buSzPts val="1400"/>
              <a:defRPr sz="1480"/>
            </a:pPr>
            <a:endParaRPr lang="en-US" sz="1600" dirty="0"/>
          </a:p>
        </p:txBody>
      </p:sp>
      <p:pic>
        <p:nvPicPr>
          <p:cNvPr id="5" name="Picture 4" descr="A heart with a sad face&#10;&#10;Description automatically generated">
            <a:extLst>
              <a:ext uri="{FF2B5EF4-FFF2-40B4-BE49-F238E27FC236}">
                <a16:creationId xmlns:a16="http://schemas.microsoft.com/office/drawing/2014/main" id="{CD0515C3-7E97-7DB4-444E-EE24597C7D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843873">
            <a:off x="2357040" y="1158881"/>
            <a:ext cx="436600" cy="471788"/>
          </a:xfrm>
          <a:prstGeom prst="rect">
            <a:avLst/>
          </a:prstGeom>
        </p:spPr>
      </p:pic>
      <p:pic>
        <p:nvPicPr>
          <p:cNvPr id="6" name="Picture 5" descr="A heart with a sad face&#10;&#10;Description automatically generated">
            <a:extLst>
              <a:ext uri="{FF2B5EF4-FFF2-40B4-BE49-F238E27FC236}">
                <a16:creationId xmlns:a16="http://schemas.microsoft.com/office/drawing/2014/main" id="{4EB8E7FA-092C-CB34-793E-464A49C7D8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843873">
            <a:off x="6798387" y="2126600"/>
            <a:ext cx="378314" cy="408804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EE2CDAC2-72C9-4C41-21F8-758DD55371FA}"/>
              </a:ext>
            </a:extLst>
          </p:cNvPr>
          <p:cNvSpPr/>
          <p:nvPr/>
        </p:nvSpPr>
        <p:spPr>
          <a:xfrm>
            <a:off x="1151466" y="2652888"/>
            <a:ext cx="3382466" cy="1591733"/>
          </a:xfrm>
          <a:prstGeom prst="rect">
            <a:avLst/>
          </a:prstGeom>
          <a:noFill/>
          <a:ln w="38100" cap="flat">
            <a:solidFill>
              <a:srgbClr val="7030A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3BC2BED-905A-3CD4-970C-17BBCF2791E6}"/>
              </a:ext>
            </a:extLst>
          </p:cNvPr>
          <p:cNvSpPr/>
          <p:nvPr/>
        </p:nvSpPr>
        <p:spPr>
          <a:xfrm>
            <a:off x="7326489" y="327295"/>
            <a:ext cx="1272002" cy="1038698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b="1" dirty="0">
                <a:solidFill>
                  <a:schemeClr val="bg1"/>
                </a:solidFill>
              </a:rPr>
              <a:t>Skip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7310086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C9648-7BC4-0F24-126A-91ABFC26E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itle 1">
            <a:extLst>
              <a:ext uri="{FF2B5EF4-FFF2-40B4-BE49-F238E27FC236}">
                <a16:creationId xmlns:a16="http://schemas.microsoft.com/office/drawing/2014/main" id="{D62C6AE7-0B25-AC74-4F20-97C31BF93B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3170518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a-DK" dirty="0"/>
              <a:t>Accessibility</a:t>
            </a:r>
            <a:endParaRPr dirty="0"/>
          </a:p>
        </p:txBody>
      </p:sp>
      <p:sp>
        <p:nvSpPr>
          <p:cNvPr id="952" name="Text Placeholder 2">
            <a:extLst>
              <a:ext uri="{FF2B5EF4-FFF2-40B4-BE49-F238E27FC236}">
                <a16:creationId xmlns:a16="http://schemas.microsoft.com/office/drawing/2014/main" id="{0A6D2501-044B-3F48-F007-74BA693312B7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673750" y="1013773"/>
            <a:ext cx="7382271" cy="11054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8319" indent="-263137" defTabSz="676655">
              <a:spcBef>
                <a:spcPts val="400"/>
              </a:spcBef>
              <a:buSzPts val="1400"/>
              <a:defRPr sz="1480"/>
            </a:pPr>
            <a:endParaRPr lang="en-US" sz="1800" dirty="0"/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r>
              <a:rPr lang="en-US" sz="1800" dirty="0"/>
              <a:t>Two ways to enhance accessibility of your code:</a:t>
            </a:r>
          </a:p>
          <a:p>
            <a:pPr marL="75182" indent="0" defTabSz="676655">
              <a:spcBef>
                <a:spcPts val="400"/>
              </a:spcBef>
              <a:buSzPts val="1400"/>
              <a:buNone/>
              <a:defRPr sz="1480"/>
            </a:pPr>
            <a:endParaRPr lang="en-US" sz="1800" dirty="0"/>
          </a:p>
        </p:txBody>
      </p:sp>
      <p:sp>
        <p:nvSpPr>
          <p:cNvPr id="953" name="Slide Number Placeholder 3">
            <a:extLst>
              <a:ext uri="{FF2B5EF4-FFF2-40B4-BE49-F238E27FC236}">
                <a16:creationId xmlns:a16="http://schemas.microsoft.com/office/drawing/2014/main" id="{5C9BE731-728E-3204-A42F-66F71042FD3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Heavy"/>
                <a:sym typeface="Avenir Heavy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FBE1A2D5-4849-F20A-D3A6-42283F706D7A}"/>
              </a:ext>
            </a:extLst>
          </p:cNvPr>
          <p:cNvSpPr/>
          <p:nvPr/>
        </p:nvSpPr>
        <p:spPr>
          <a:xfrm>
            <a:off x="1831380" y="3377842"/>
            <a:ext cx="1234958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 8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[1]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6F88CED3-E221-006A-3F32-4B3EC6F3F877}"/>
              </a:ext>
            </a:extLst>
          </p:cNvPr>
          <p:cNvSpPr/>
          <p:nvPr/>
        </p:nvSpPr>
        <p:spPr>
          <a:xfrm>
            <a:off x="5894708" y="3377841"/>
            <a:ext cx="1234959" cy="3405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PEP257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[2]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6D2C7584-7DAA-33F8-2D44-7980599F9605}"/>
              </a:ext>
            </a:extLst>
          </p:cNvPr>
          <p:cNvSpPr/>
          <p:nvPr/>
        </p:nvSpPr>
        <p:spPr>
          <a:xfrm>
            <a:off x="821856" y="2216333"/>
            <a:ext cx="3543030" cy="102155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Readibility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Adherence to stylistic conventions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Code</a:t>
            </a:r>
            <a:r>
              <a:rPr lang="en-US" sz="1600" i="1" dirty="0">
                <a:latin typeface="Avenir Book"/>
              </a:rPr>
              <a:t> layout, naming conventions etc. 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6BA3411C-EEBB-6CF0-FDE9-0E02DABC2A13}"/>
              </a:ext>
            </a:extLst>
          </p:cNvPr>
          <p:cNvSpPr/>
          <p:nvPr/>
        </p:nvSpPr>
        <p:spPr>
          <a:xfrm>
            <a:off x="4740673" y="2241873"/>
            <a:ext cx="3543030" cy="987502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Avenir Book"/>
              </a:rPr>
              <a:t>Understandabilit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y</a:t>
            </a:r>
            <a:b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</a:br>
            <a:r>
              <a:rPr lang="en-US" sz="1800" dirty="0">
                <a:latin typeface="Avenir Book"/>
              </a:rPr>
              <a:t>Help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ful comments and docstrings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Document classes and functions</a:t>
            </a:r>
            <a:r>
              <a:rPr kumimoji="0" lang="en-US" sz="1600" b="0" i="1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ook"/>
                <a:sym typeface="Arial"/>
              </a:rPr>
              <a:t> for user</a:t>
            </a:r>
            <a:endParaRPr kumimoji="0" lang="en-US" sz="16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ook"/>
              <a:sym typeface="Arial"/>
            </a:endParaRPr>
          </a:p>
        </p:txBody>
      </p:sp>
      <p:pic>
        <p:nvPicPr>
          <p:cNvPr id="6" name="Graphic 2">
            <a:extLst>
              <a:ext uri="{FF2B5EF4-FFF2-40B4-BE49-F238E27FC236}">
                <a16:creationId xmlns:a16="http://schemas.microsoft.com/office/drawing/2014/main" id="{35CBD4C1-2518-3A95-EBB1-B0B06B2D9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885829" y="3377841"/>
            <a:ext cx="543897" cy="557952"/>
          </a:xfrm>
          <a:prstGeom prst="rect">
            <a:avLst/>
          </a:prstGeom>
        </p:spPr>
      </p:pic>
      <p:pic>
        <p:nvPicPr>
          <p:cNvPr id="7" name="Graphic 2">
            <a:extLst>
              <a:ext uri="{FF2B5EF4-FFF2-40B4-BE49-F238E27FC236}">
                <a16:creationId xmlns:a16="http://schemas.microsoft.com/office/drawing/2014/main" id="{63D630E9-7F71-1C3E-D495-2B9074BE2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970149" y="3377841"/>
            <a:ext cx="543897" cy="5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079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B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Extra material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Keeping track of docstrings</a:t>
            </a:r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Most commonly used hosting websites: facilitate building, versioning, and hosting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github.io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2"/>
              </a:rPr>
              <a:t>readthedocs.org</a:t>
            </a:r>
          </a:p>
          <a:p>
            <a:pPr marL="402326" indent="-312920" defTabSz="804672">
              <a:spcBef>
                <a:spcPts val="500"/>
              </a:spcBef>
              <a:buSzPts val="1700"/>
              <a:defRPr sz="1760"/>
            </a:pPr>
            <a:r>
              <a:t>Automate documentation</a:t>
            </a:r>
          </a:p>
          <a:p>
            <a:pPr marL="804651" lvl="1" indent="-312920" defTabSz="804672">
              <a:spcBef>
                <a:spcPts val="0"/>
              </a:spcBef>
              <a:buSzPts val="1700"/>
              <a:defRPr sz="1760"/>
            </a:pPr>
            <a:r>
              <a:rPr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hlinkClick r:id="rId3"/>
              </a:rPr>
              <a:t>Sphinx</a:t>
            </a:r>
            <a:r>
              <a:t>: a package to collect docstrings and create a nicely formatted documentation website</a:t>
            </a:r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44</a:t>
            </a:fld>
            <a:endParaRPr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 txBox="1">
            <a:spLocks noGrp="1"/>
          </p:cNvSpPr>
          <p:nvPr>
            <p:ph type="title"/>
          </p:nvPr>
        </p:nvSpPr>
        <p:spPr>
          <a:xfrm>
            <a:off x="863600" y="0"/>
            <a:ext cx="5784131" cy="91237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da-DK" dirty="0"/>
              <a:t>References</a:t>
            </a:r>
            <a:endParaRPr dirty="0"/>
          </a:p>
        </p:txBody>
      </p:sp>
      <p:sp>
        <p:nvSpPr>
          <p:cNvPr id="1055" name="Tex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DiSessa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Andrea A. </a:t>
            </a:r>
            <a:r>
              <a:rPr lang="en-US" sz="1600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Changing minds: Computers, learning, and literacy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 </a:t>
            </a:r>
            <a:r>
              <a:rPr lang="en-US" sz="1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Mit</a:t>
            </a:r>
            <a:r>
              <a:rPr lang="en-US" sz="1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Press, 2000.</a:t>
            </a: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2"/>
              </a:rPr>
              <a:t>PEP 8 – Style Guide for Python Code | peps.python.org</a:t>
            </a:r>
            <a:endParaRPr lang="en-US" sz="16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3"/>
              </a:rPr>
              <a:t>PEP 257 – Docstring Conventions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GB" sz="1600" dirty="0">
                <a:hlinkClick r:id="rId4"/>
              </a:rPr>
              <a:t>PEP 484 – Type Hints | peps.python.org</a:t>
            </a:r>
            <a:endParaRPr lang="en-GB" sz="1600" dirty="0"/>
          </a:p>
          <a:p>
            <a:pPr marL="432306" indent="-342900" defTabSz="804672">
              <a:spcBef>
                <a:spcPts val="500"/>
              </a:spcBef>
              <a:buSzPts val="1700"/>
              <a:buFont typeface="+mj-lt"/>
              <a:buAutoNum type="arabicPeriod"/>
              <a:defRPr sz="1760"/>
            </a:pPr>
            <a:r>
              <a:rPr lang="en-US" sz="1600" dirty="0">
                <a:hlinkClick r:id="rId5"/>
              </a:rPr>
              <a:t>Example NumPy Style Python Docstrings</a:t>
            </a:r>
            <a:endParaRPr lang="en-US" sz="1600" dirty="0"/>
          </a:p>
        </p:txBody>
      </p:sp>
      <p:sp>
        <p:nvSpPr>
          <p:cNvPr id="1056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5311865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46</a:t>
            </a:fld>
            <a:endParaRPr/>
          </a:p>
        </p:txBody>
      </p:sp>
      <p:sp>
        <p:nvSpPr>
          <p:cNvPr id="1036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00000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usability features: 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1) separate, individually usable projects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>
                <a:solidFill>
                  <a:srgbClr val="000003"/>
                </a:solidFill>
              </a:defRPr>
            </a:pPr>
            <a:r>
              <a:t>virtual environments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3B81B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2) clean folder and file structure</a:t>
            </a:r>
          </a:p>
          <a:p>
            <a:pPr marL="896111" indent="-348488" defTabSz="896111">
              <a:spcBef>
                <a:spcPts val="500"/>
              </a:spcBef>
              <a:buSzPts val="1700"/>
              <a:buChar char="‣"/>
              <a:defRPr sz="1764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>
                <a:solidFill>
                  <a:srgbClr val="000003"/>
                </a:solidFill>
                <a:latin typeface="Avenir Book"/>
                <a:ea typeface="Avenir Book"/>
                <a:cs typeface="Avenir Book"/>
                <a:sym typeface="Avenir Book"/>
              </a:rPr>
              <a:t>standard Python package structure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8B82D2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3) error-free importing of code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editable pip installation</a:t>
            </a:r>
          </a:p>
          <a:p>
            <a:pPr marL="0" indent="99566" defTabSz="896111">
              <a:spcBef>
                <a:spcPts val="500"/>
              </a:spcBef>
              <a:buSzTx/>
              <a:buNone/>
              <a:defRPr sz="1960">
                <a:solidFill>
                  <a:srgbClr val="AB81C0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4) readability</a:t>
            </a:r>
          </a:p>
          <a:p>
            <a:pPr marL="896089" lvl="1" indent="-348479" defTabSz="896111">
              <a:spcBef>
                <a:spcPts val="500"/>
              </a:spcBef>
              <a:buSzPts val="1900"/>
              <a:buChar char="‣"/>
              <a:defRPr sz="1764"/>
            </a:pPr>
            <a:r>
              <a:t>documentation, typing, naming</a:t>
            </a:r>
          </a:p>
        </p:txBody>
      </p:sp>
      <p:sp>
        <p:nvSpPr>
          <p:cNvPr id="103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55350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Contents</a:t>
            </a:r>
          </a:p>
        </p:txBody>
      </p:sp>
      <p:pic>
        <p:nvPicPr>
          <p:cNvPr id="1038" name="lets_do_it.gif" descr="lets_do_it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80613" y="1819544"/>
            <a:ext cx="2915450" cy="2915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8" grpId="1" animBg="1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47</a:t>
            </a:fld>
            <a:endParaRPr/>
          </a:p>
        </p:txBody>
      </p:sp>
      <p:sp>
        <p:nvSpPr>
          <p:cNvPr id="1041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https://journals.plos.org/plosbiology/article?id=10.1371/journal.pbio.1001745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https://journals.plos.org/ploscompbiol/article?id=10.1371/journal.pcbi.1005510#pcbi.1005510.ref001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t>https://goodresearch.dev/</a:t>
            </a:r>
          </a:p>
        </p:txBody>
      </p:sp>
      <p:sp>
        <p:nvSpPr>
          <p:cNvPr id="104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2868</Words>
  <Application>Microsoft Office PowerPoint</Application>
  <PresentationFormat>Bildschirmpräsentation (16:9)</PresentationFormat>
  <Paragraphs>552</Paragraphs>
  <Slides>47</Slides>
  <Notes>27</Notes>
  <HiddenSlides>14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47</vt:i4>
      </vt:variant>
    </vt:vector>
  </HeadingPairs>
  <TitlesOfParts>
    <vt:vector size="59" baseType="lpstr">
      <vt:lpstr>Arial</vt:lpstr>
      <vt:lpstr>Avenir Book</vt:lpstr>
      <vt:lpstr>Avenir Heavy</vt:lpstr>
      <vt:lpstr>Consolas</vt:lpstr>
      <vt:lpstr>Courier</vt:lpstr>
      <vt:lpstr>Courier New</vt:lpstr>
      <vt:lpstr>Haettenschweiler</vt:lpstr>
      <vt:lpstr>Helvetica</vt:lpstr>
      <vt:lpstr>Roboto</vt:lpstr>
      <vt:lpstr>Wingdings</vt:lpstr>
      <vt:lpstr>Jacquenetta template</vt:lpstr>
      <vt:lpstr>1_Jacquenetta template</vt:lpstr>
      <vt:lpstr>PowerPoint-Präsentation</vt:lpstr>
      <vt:lpstr>PowerPoint-Präsentation</vt:lpstr>
      <vt:lpstr>Motivation</vt:lpstr>
      <vt:lpstr>Code smell #1</vt:lpstr>
      <vt:lpstr>Within-module order</vt:lpstr>
      <vt:lpstr>Code smell #2</vt:lpstr>
      <vt:lpstr>PowerPoint-Präsentation</vt:lpstr>
      <vt:lpstr>Code smell #3</vt:lpstr>
      <vt:lpstr>Variable names</vt:lpstr>
      <vt:lpstr>Variable names</vt:lpstr>
      <vt:lpstr>Notes</vt:lpstr>
      <vt:lpstr>Single responsibility principle</vt:lpstr>
      <vt:lpstr>Reduce code complexity</vt:lpstr>
      <vt:lpstr>Reduce code complexity II</vt:lpstr>
      <vt:lpstr>Code smells #4, #5, #6</vt:lpstr>
      <vt:lpstr>Magic numbers</vt:lpstr>
      <vt:lpstr>Towards self-explanatory code</vt:lpstr>
      <vt:lpstr>Code smells</vt:lpstr>
      <vt:lpstr>Code smells</vt:lpstr>
      <vt:lpstr>Code smell # 8</vt:lpstr>
      <vt:lpstr>Towards a more efficient setup</vt:lpstr>
      <vt:lpstr>Last words of wisdom</vt:lpstr>
      <vt:lpstr>PowerPoint-Präsentation</vt:lpstr>
      <vt:lpstr>PowerPoint-Präsentation</vt:lpstr>
      <vt:lpstr>Motivation</vt:lpstr>
      <vt:lpstr>Accessibility</vt:lpstr>
      <vt:lpstr>What is PEP</vt:lpstr>
      <vt:lpstr>PEP8</vt:lpstr>
      <vt:lpstr>Investigate PEP8</vt:lpstr>
      <vt:lpstr>Anything interesting?</vt:lpstr>
      <vt:lpstr>Tools to help</vt:lpstr>
      <vt:lpstr>Typing</vt:lpstr>
      <vt:lpstr>Typing</vt:lpstr>
      <vt:lpstr>Accessibility</vt:lpstr>
      <vt:lpstr>Documentation</vt:lpstr>
      <vt:lpstr>Documentation</vt:lpstr>
      <vt:lpstr>PEP257</vt:lpstr>
      <vt:lpstr>Documentation</vt:lpstr>
      <vt:lpstr>Overloaded</vt:lpstr>
      <vt:lpstr>Documentation</vt:lpstr>
      <vt:lpstr>Tools to help</vt:lpstr>
      <vt:lpstr>Accessibility</vt:lpstr>
      <vt:lpstr>PowerPoint-Präsentation</vt:lpstr>
      <vt:lpstr>Keeping track of docstrings</vt:lpstr>
      <vt:lpstr>References</vt:lpstr>
      <vt:lpstr>Contents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Anna-Lena Eckert</cp:lastModifiedBy>
  <cp:revision>135</cp:revision>
  <dcterms:modified xsi:type="dcterms:W3CDTF">2025-09-12T17:13:24Z</dcterms:modified>
</cp:coreProperties>
</file>