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48"/>
  </p:notesMasterIdLst>
  <p:sldIdLst>
    <p:sldId id="352" r:id="rId3"/>
    <p:sldId id="321" r:id="rId4"/>
    <p:sldId id="390" r:id="rId5"/>
    <p:sldId id="397" r:id="rId6"/>
    <p:sldId id="408" r:id="rId7"/>
    <p:sldId id="398" r:id="rId8"/>
    <p:sldId id="409" r:id="rId9"/>
    <p:sldId id="317" r:id="rId10"/>
    <p:sldId id="402" r:id="rId11"/>
    <p:sldId id="400" r:id="rId12"/>
    <p:sldId id="394" r:id="rId13"/>
    <p:sldId id="407" r:id="rId14"/>
    <p:sldId id="401" r:id="rId15"/>
    <p:sldId id="403" r:id="rId16"/>
    <p:sldId id="396" r:id="rId17"/>
    <p:sldId id="389" r:id="rId18"/>
    <p:sldId id="404" r:id="rId19"/>
    <p:sldId id="406" r:id="rId20"/>
    <p:sldId id="391" r:id="rId21"/>
    <p:sldId id="405" r:id="rId22"/>
    <p:sldId id="353" r:id="rId23"/>
    <p:sldId id="392" r:id="rId24"/>
    <p:sldId id="318" r:id="rId25"/>
    <p:sldId id="312" r:id="rId26"/>
    <p:sldId id="329" r:id="rId27"/>
    <p:sldId id="345" r:id="rId28"/>
    <p:sldId id="346" r:id="rId29"/>
    <p:sldId id="348" r:id="rId30"/>
    <p:sldId id="331" r:id="rId31"/>
    <p:sldId id="349" r:id="rId32"/>
    <p:sldId id="338" r:id="rId33"/>
    <p:sldId id="316" r:id="rId34"/>
    <p:sldId id="337" r:id="rId35"/>
    <p:sldId id="335" r:id="rId36"/>
    <p:sldId id="313" r:id="rId37"/>
    <p:sldId id="341" r:id="rId38"/>
    <p:sldId id="350" r:id="rId39"/>
    <p:sldId id="351" r:id="rId40"/>
    <p:sldId id="344" r:id="rId41"/>
    <p:sldId id="339" r:id="rId42"/>
    <p:sldId id="325" r:id="rId43"/>
    <p:sldId id="327" r:id="rId44"/>
    <p:sldId id="328" r:id="rId45"/>
    <p:sldId id="322" r:id="rId46"/>
    <p:sldId id="323" r:id="rId4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365C"/>
    <a:srgbClr val="377BB2"/>
    <a:srgbClr val="0070C0"/>
    <a:srgbClr val="2D6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3"/>
    <p:restoredTop sz="94041" autoAdjust="0"/>
  </p:normalViewPr>
  <p:slideViewPr>
    <p:cSldViewPr snapToGrid="0">
      <p:cViewPr varScale="1">
        <p:scale>
          <a:sx n="140" d="100"/>
          <a:sy n="140" d="100"/>
        </p:scale>
        <p:origin x="1128" y="49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63B2-BAE4-CBBB-4C7C-80E42DBBE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ADAE968-D0A5-BBCF-ECCB-13CA1760B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19C55D70-7270-79DF-7A09-42AC2FE91BB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57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70D98-8DA6-1AFE-EB14-6CA098D9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D2ABD6F-4A9D-DC13-0F25-3224B6CB7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E280F3A-CECB-013D-1BBC-958D42602CE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6224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4A82-CB0A-0E9B-7AF0-CFF29738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271DDA8-F201-970A-65CA-CFEE997CF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D8FA1126-9C04-4B47-95B6-DF85D9EDCF8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8097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1DF7F-EBBC-2B05-C51B-0413F838E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86BF472-AB3B-5F24-7B88-74CEACE37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ED249A4-2498-9F44-9D98-3C38F33701A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815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399C9-42E1-4FFD-16F0-220E40EE2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146B0E6-6C85-A374-40B5-5832FFE0E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810AC5F-2FAC-A417-3EDA-A9376EC640D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0743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41B99-49B6-26D0-2E5A-C39B7E79A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D2858E34-9467-1DBB-10C8-63C786410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327AE7F-9610-4A8C-FD54-653A085306A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7861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B73B2-B803-D874-64FA-CF4CE2930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DCC20A0-C06F-1A80-11C5-7A0FDD830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14E9E-A1D7-F20B-0843-5014F2F5A57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38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384C-AB89-6419-B493-794D31058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620A8754-DD11-A828-73E8-43411386A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1E8B346-1A4E-CE82-1819-BE49E0860AB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516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C7EC6-D6EF-25B9-1EFA-DAA5626C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47E8EC3-E59C-0807-D85E-29F1A7A43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C3EA808-2073-BA65-542A-63B8D5D7C0C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0829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F75A-C12A-253B-2F3E-2DB531093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FDD7B2C6-1CA9-9448-4C07-5CECD3C9D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448E5F99-ED12-31BC-2254-D27B8767C76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4900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A65BA-9779-D57A-B834-91904504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1AB65692-D2F7-5816-54E3-AABD9368C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146F495-F273-2D8D-A43B-FBEA7183190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593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629BC-AA07-F25D-191C-C5CE66BF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7203E783-7AC6-E50B-4695-1FF62033B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FC4A740-8410-4F4E-E7F4-0EADD611546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8152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B0B01-6A35-DF72-059C-E164936FB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05AC70E6-C9C1-0CE9-DE6D-ED84954AF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3EEEC40-8954-C529-4BF3-82163F23297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7552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90F8B-B507-A28B-FFCE-BF0F87392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57A07FB-DEF2-7648-4625-110379791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93A57FF9-375A-3E46-0CB8-DBF27291E34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68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20 minutes (?)</a:t>
            </a:r>
          </a:p>
        </p:txBody>
      </p:sp>
    </p:spTree>
    <p:extLst>
      <p:ext uri="{BB962C8B-B14F-4D97-AF65-F5344CB8AC3E}">
        <p14:creationId xmlns:p14="http://schemas.microsoft.com/office/powerpoint/2010/main" val="1839687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50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1CD59-A9AF-1FD6-DF2C-B1BDD7E8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D864D8A-5594-3BA7-B555-DFAEA573F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00A4458-CBA5-C6E2-B9AE-3990E930B30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96221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725E-359D-DABC-E55D-0FF509E3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63AB7CB-2252-E9F8-6713-4FAC58B72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BDBD6A6-49F7-BFAF-39AB-C55416246D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1900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E10D-39B1-BB72-53FA-5B3E6B19F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276F80B-9862-5873-E525-C85E11AAD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D5B031E-28FA-9811-DD8F-4A4EAB7C755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992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531F-708E-A4E2-CEB9-91F1B1D5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375E3ED-BC32-066A-983E-05C81E1F6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1736B4-5B9E-B25C-BA43-ED75FA5B76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7279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3426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2669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C2700-3388-F393-AD9E-0379337D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CD85BF4-63E7-8B55-797F-30F4B36BA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E193F865-1A60-1BF7-5C21-41A6EBD981C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7766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B15CA-1CC6-B493-6AF6-DEE2D7E0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D533822-DF42-2308-7CFA-88533EC2C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372E0386-AEDE-D252-33EE-0C92C6EE304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2258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5A19B-7D7C-CCAA-979E-34736D27A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04FE797-1B3E-755B-3DAF-A2307FF61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58BAE137-C689-257E-1AA7-E78F3B2348F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1465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2CC7B-BC25-E638-6B32-ABC58A0D9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CE95E55-CF2D-E70B-A6CB-2C3C87B17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52422-5804-BF82-45D5-4B9DBD3F3AE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23069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993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766622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522E51-C6EA-6142-C68A-E31F65A5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492F469-AC62-EC1A-01A7-199D86634F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61877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185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89480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701254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02258394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3551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519171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54922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2154296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2888768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9536590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2317299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80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4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hyperlink" Target="https://openclipart.org/detail/213911/heart-pitiful-by-feraliminal-213911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4.sv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peps.python.org/pep-0257/" TargetMode="External"/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deviantart.com/qtoons/art/Dizzy-2-Animation-GIF-820484193" TargetMode="External"/><Relationship Id="rId5" Type="http://schemas.openxmlformats.org/officeDocument/2006/relationships/hyperlink" Target="https://sphinxcontrib-napoleon.readthedocs.io/en/latest/example_numpy.html" TargetMode="External"/><Relationship Id="rId4" Type="http://schemas.openxmlformats.org/officeDocument/2006/relationships/hyperlink" Target="https://peps.python.org/pep-0484/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56277-C6DD-8C18-1240-66A9A17FC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CAC014-5FBF-F3A6-8828-6173CFF69CC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2D54B19-0E38-96CC-3657-C0B5C7C1FD07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9B64E4C7-3734-A9D2-3F03-472C2B13375F}"/>
              </a:ext>
            </a:extLst>
          </p:cNvPr>
          <p:cNvSpPr/>
          <p:nvPr/>
        </p:nvSpPr>
        <p:spPr>
          <a:xfrm rot="9576828">
            <a:off x="2474131" y="2355924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2D6391"/>
          </a:solidFill>
          <a:ln w="25400" cap="flat">
            <a:solidFill>
              <a:srgbClr val="2D639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12" name="Picture 2" descr="Parks And Recreation Wow GIF by PeacockTV">
            <a:extLst>
              <a:ext uri="{FF2B5EF4-FFF2-40B4-BE49-F238E27FC236}">
                <a16:creationId xmlns:a16="http://schemas.microsoft.com/office/drawing/2014/main" id="{0FA19E1B-5E67-0237-8441-35C05AB7E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213" y="456186"/>
            <a:ext cx="3178526" cy="178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7711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make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self-explanatory</a:t>
            </a:r>
            <a:r>
              <a:rPr lang="da-DK" dirty="0"/>
              <a:t>*</a:t>
            </a:r>
            <a:endParaRPr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CCF027F-529A-FB6A-0206-884B7C436C6B}"/>
              </a:ext>
            </a:extLst>
          </p:cNvPr>
          <p:cNvSpPr txBox="1"/>
          <p:nvPr/>
        </p:nvSpPr>
        <p:spPr>
          <a:xfrm>
            <a:off x="156264" y="4492508"/>
            <a:ext cx="8738355" cy="36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sz="1200" dirty="0"/>
              <a:t>*content </a:t>
            </a:r>
            <a:r>
              <a:rPr lang="da-DK" sz="1200" dirty="0" err="1"/>
              <a:t>liberally</a:t>
            </a:r>
            <a:r>
              <a:rPr lang="da-DK" sz="1200" dirty="0"/>
              <a:t> </a:t>
            </a:r>
            <a:r>
              <a:rPr lang="da-DK" sz="1200" dirty="0" err="1"/>
              <a:t>inspired</a:t>
            </a:r>
            <a:r>
              <a:rPr lang="da-DK" sz="1200" dirty="0"/>
              <a:t> by Pietro Berkes and Lisa </a:t>
            </a:r>
            <a:r>
              <a:rPr lang="da-DK" sz="1200" dirty="0" err="1"/>
              <a:t>Schwetlick’s</a:t>
            </a:r>
            <a:r>
              <a:rPr lang="da-DK" sz="1200" dirty="0"/>
              <a:t> </a:t>
            </a:r>
            <a:r>
              <a:rPr lang="da-DK" sz="1200" dirty="0" err="1"/>
              <a:t>lecture</a:t>
            </a:r>
            <a:r>
              <a:rPr lang="da-DK" sz="1200" dirty="0"/>
              <a:t> at ASPP ”Scientific </a:t>
            </a:r>
            <a:r>
              <a:rPr lang="da-DK" sz="1200" dirty="0" err="1"/>
              <a:t>coding</a:t>
            </a:r>
            <a:r>
              <a:rPr lang="da-DK" sz="1200" dirty="0"/>
              <a:t> patterns”</a:t>
            </a:r>
            <a:endParaRPr sz="12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65FB3-5590-35F8-0D3C-9D77EB501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808C3BB-2FC3-1D6F-38B6-57F31A29C4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E4AF07-7F2B-95FC-0695-5ACC29C36B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7" y="845033"/>
            <a:ext cx="7839151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You want to make your code as predictable as possible </a:t>
            </a:r>
            <a:br>
              <a:rPr lang="en-US" sz="1800" dirty="0"/>
            </a:br>
            <a:r>
              <a:rPr lang="en-US" sz="1800" dirty="0"/>
              <a:t>to reduce cognitive effort needed to understand it</a:t>
            </a:r>
          </a:p>
          <a:p>
            <a:pPr marL="101599" indent="0">
              <a:buNone/>
            </a:pPr>
            <a:endParaRPr lang="en-US" sz="1800" dirty="0"/>
          </a:p>
          <a:p>
            <a:pPr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if you follow certain rules for writing code, it will become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read and understand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modify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reuse and share</a:t>
            </a:r>
          </a:p>
          <a:p>
            <a:pPr lvl="1">
              <a:buFont typeface="Wingdings" pitchFamily="2" charset="2"/>
              <a:buChar char="à"/>
            </a:pPr>
            <a:endParaRPr lang="en-US" sz="1800" dirty="0">
              <a:sym typeface="Wingdings" pitchFamily="2" charset="2"/>
            </a:endParaRPr>
          </a:p>
          <a:p>
            <a:pPr lvl="1">
              <a:buFont typeface="Wingdings" pitchFamily="2" charset="2"/>
              <a:buChar char="à"/>
            </a:pPr>
            <a:endParaRPr lang="en-US" sz="1800" dirty="0"/>
          </a:p>
          <a:p>
            <a:pPr marL="101599" indent="0">
              <a:buNone/>
            </a:pPr>
            <a:endParaRPr lang="en-US" sz="1800" dirty="0"/>
          </a:p>
          <a:p>
            <a:pPr marL="101599" indent="0">
              <a:buNone/>
            </a:pPr>
            <a:endParaRPr lang="en-US" sz="1600" dirty="0"/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6324BE6-D976-0D4D-15AC-A37B5DEC09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578266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13726-3D9F-2A2E-0713-7DEDAA61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34A3490D-9D43-AC6B-812D-7FA3659CD8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0B37D0-7CD8-9B50-8D46-BDC86B52D9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7022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#1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D988E1-2076-C0ED-6AF6-28336CBC5EA1}"/>
              </a:ext>
            </a:extLst>
          </p:cNvPr>
          <p:cNvSpPr/>
          <p:nvPr/>
        </p:nvSpPr>
        <p:spPr>
          <a:xfrm>
            <a:off x="435801" y="615748"/>
            <a:ext cx="4346713" cy="4093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07AAD89-99B1-2DD4-D6A8-E577821B404A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AAA7D7-9303-88AF-D0BD-46E3DD38C7D3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42F37D8-25CF-7CC6-FC8B-64E62890F8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76102C4-0137-8B1C-8FB4-AF0172EF175B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624690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BC1F8-D72C-679B-DCCE-FCE17BBF0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2A3594D-2C14-4300-FDFE-6B292C9CB2B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BFE5502-32E8-530A-0511-8400038613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82900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Within-module order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8C649C-7F39-6D94-05EC-9BBBDDBFF7A0}"/>
              </a:ext>
            </a:extLst>
          </p:cNvPr>
          <p:cNvSpPr/>
          <p:nvPr/>
        </p:nvSpPr>
        <p:spPr>
          <a:xfrm>
            <a:off x="435801" y="615748"/>
            <a:ext cx="4346713" cy="39395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5E000B4-24E1-53F8-A392-4300098402AB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319DDAF-8BAE-746E-BD5D-40C3332674DB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685346-C782-117E-148F-877CE6B675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C6EA70C-9DA7-0AD1-FC40-F3C5F9DFBBC3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5049351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3ED78-69E2-4624-68F8-06793A9A3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055F688-E3BB-3F99-C386-00EBF5EA18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#2</a:t>
            </a:r>
            <a:endParaRPr dirty="0"/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72500178-8BDC-1055-E71D-4860A3E9D2EF}"/>
              </a:ext>
            </a:extLst>
          </p:cNvPr>
          <p:cNvSpPr/>
          <p:nvPr/>
        </p:nvSpPr>
        <p:spPr>
          <a:xfrm>
            <a:off x="435802" y="1236474"/>
            <a:ext cx="3568308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chemeClr val="tx1"/>
                </a:solidFill>
              </a:rPr>
              <a:t>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.toppings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b="1" dirty="0">
                <a:solidFill>
                  <a:srgbClr val="FFFFFF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</a:t>
            </a:r>
            <a:r>
              <a:rPr lang="en-US" b="1" dirty="0" err="1">
                <a:solidFill>
                  <a:schemeClr val="tx1"/>
                </a:solidFill>
              </a:rPr>
              <a:t>.toppings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endParaRPr lang="de-DE" b="1" dirty="0">
              <a:solidFill>
                <a:srgbClr val="00B05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53177A9-C212-4FBF-0D32-EF28C66C891F}"/>
              </a:ext>
            </a:extLst>
          </p:cNvPr>
          <p:cNvSpPr/>
          <p:nvPr/>
        </p:nvSpPr>
        <p:spPr>
          <a:xfrm>
            <a:off x="4222826" y="1231289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from </a:t>
            </a:r>
            <a:r>
              <a:rPr lang="en-US" b="1" dirty="0">
                <a:solidFill>
                  <a:srgbClr val="00B0F0"/>
                </a:solidFill>
              </a:rPr>
              <a:t>module </a:t>
            </a: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forbiddentopping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lang="en-US" b="1" dirty="0">
                <a:solidFill>
                  <a:srgbClr val="00B0F0"/>
                </a:solidFill>
              </a:rPr>
              <a:t>, pizza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379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7D3FB-924F-71E3-0790-DBEC6E228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>
            <a:extLst>
              <a:ext uri="{FF2B5EF4-FFF2-40B4-BE49-F238E27FC236}">
                <a16:creationId xmlns:a16="http://schemas.microsoft.com/office/drawing/2014/main" id="{E5659BA0-10D2-CDFC-81D1-12481C56CBFD}"/>
              </a:ext>
            </a:extLst>
          </p:cNvPr>
          <p:cNvSpPr/>
          <p:nvPr/>
        </p:nvSpPr>
        <p:spPr>
          <a:xfrm>
            <a:off x="435802" y="1236474"/>
            <a:ext cx="3568308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FORBIDDEN_TOPIC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.toppings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b="1" dirty="0">
                <a:solidFill>
                  <a:srgbClr val="FFFFFF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</a:t>
            </a:r>
            <a:r>
              <a:rPr lang="en-US" b="1" dirty="0" err="1">
                <a:solidFill>
                  <a:schemeClr val="tx1"/>
                </a:solidFill>
              </a:rPr>
              <a:t>.toppings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endParaRPr lang="de-DE" b="1" dirty="0">
              <a:solidFill>
                <a:srgbClr val="00B05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7EB6559-81A8-2295-37DD-C27C09EE6138}"/>
              </a:ext>
            </a:extLst>
          </p:cNvPr>
          <p:cNvSpPr/>
          <p:nvPr/>
        </p:nvSpPr>
        <p:spPr>
          <a:xfrm>
            <a:off x="4222826" y="1236474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from </a:t>
            </a:r>
            <a:r>
              <a:rPr lang="en-US" b="1" dirty="0">
                <a:solidFill>
                  <a:srgbClr val="00B0F0"/>
                </a:solidFill>
              </a:rPr>
              <a:t>module </a:t>
            </a: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FORBIDDEN_TOPIC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endParaRPr lang="en-US" b="1" dirty="0">
              <a:solidFill>
                <a:schemeClr val="accent4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4FAFD5-1ABA-49B0-4B3E-DFD8CA245467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Variable format</a:t>
            </a:r>
            <a:endParaRPr lang="en-US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7CFC09A-B2D7-A45C-B8B8-50E23D5A44A3}"/>
              </a:ext>
            </a:extLst>
          </p:cNvPr>
          <p:cNvSpPr/>
          <p:nvPr/>
        </p:nvSpPr>
        <p:spPr>
          <a:xfrm>
            <a:off x="4700232" y="1961263"/>
            <a:ext cx="3603706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SCREAMING SNAKE_CASE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E4F2474-3635-DBD8-6CD7-F14D8E84DE9C}"/>
              </a:ext>
            </a:extLst>
          </p:cNvPr>
          <p:cNvSpPr/>
          <p:nvPr/>
        </p:nvSpPr>
        <p:spPr>
          <a:xfrm>
            <a:off x="4700232" y="2605472"/>
            <a:ext cx="3603706" cy="2031323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CamelCase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sz="14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variables in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variables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“_“</a:t>
            </a: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cafeful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code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completion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3696131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/>
          <p:cNvSpPr/>
          <p:nvPr/>
        </p:nvSpPr>
        <p:spPr>
          <a:xfrm>
            <a:off x="105515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/>
          <p:cNvSpPr/>
          <p:nvPr/>
        </p:nvSpPr>
        <p:spPr>
          <a:xfrm>
            <a:off x="1055157" y="1593010"/>
            <a:ext cx="5691101" cy="270843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x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just as terrible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points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points_add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points_to_be_added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Code smell #3</a:t>
            </a:r>
            <a:endParaRPr dirty="0"/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dirty="0"/>
              <a:t>name your variables so that you can later go back and *read* what the code does </a:t>
            </a:r>
            <a:br>
              <a:rPr dirty="0"/>
            </a:br>
            <a:r>
              <a:rPr dirty="0"/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1245719-C8AD-5FC0-1FC6-E1DEDA941026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324294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32EF5-1BA3-8482-A9D3-7FB5792C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142A9605-A173-FE73-D64A-D1692E831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91380077-A22C-0300-515C-453A73DA652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dirty="0"/>
              <a:t>name your variables so that you can later go back and *read* what the code does </a:t>
            </a:r>
            <a:br>
              <a:rPr dirty="0"/>
            </a:br>
            <a:r>
              <a:rPr dirty="0"/>
              <a:t>(same principle as with module names)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1A4C10E9-5C37-32B9-C368-1174A24947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E54FA35-3C90-10AD-610B-9FCF3F16B586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DDDE38-B7FA-D117-C550-0282B4F79B7D}"/>
              </a:ext>
            </a:extLst>
          </p:cNvPr>
          <p:cNvSpPr/>
          <p:nvPr/>
        </p:nvSpPr>
        <p:spPr>
          <a:xfrm>
            <a:off x="675894" y="1593010"/>
            <a:ext cx="6167668" cy="830997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long_function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lang="de-DE" dirty="0">
                <a:solidFill>
                  <a:srgbClr val="FF9300"/>
                </a:solidFill>
              </a:rPr>
              <a:t>p, </a:t>
            </a:r>
            <a:r>
              <a:rPr lang="en-US" dirty="0">
                <a:solidFill>
                  <a:srgbClr val="FF9300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):</a:t>
            </a:r>
            <a:endParaRPr lang="en-US" dirty="0">
              <a:solidFill>
                <a:srgbClr val="FFFFFF"/>
              </a:solidFill>
            </a:endParaRPr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dirty="0">
                <a:solidFill>
                  <a:srgbClr val="FFFFFF"/>
                </a:solidFill>
              </a:rPr>
              <a:t>    </a:t>
            </a:r>
            <a:endParaRPr dirty="0">
              <a:solidFill>
                <a:srgbClr val="FFFFFF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>
                <a:solidFill>
                  <a:srgbClr val="FFFFFF"/>
                </a:solidFill>
              </a:rPr>
              <a:t>    x = p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e</a:t>
            </a:r>
            <a:endParaRPr dirty="0">
              <a:solidFill>
                <a:srgbClr val="FFFFFF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lang="en-US" dirty="0"/>
              <a:t>x</a:t>
            </a:r>
            <a:endParaRPr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9CA3B44-5D99-C04D-D324-960E15984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492" y="1593010"/>
            <a:ext cx="4195758" cy="286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898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441660-DDB8-2E18-7702-57F0068A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>
            <a:extLst>
              <a:ext uri="{FF2B5EF4-FFF2-40B4-BE49-F238E27FC236}">
                <a16:creationId xmlns:a16="http://schemas.microsoft.com/office/drawing/2014/main" id="{3A223C46-9164-07BD-2C7B-62645C4E9E01}"/>
              </a:ext>
            </a:extLst>
          </p:cNvPr>
          <p:cNvSpPr/>
          <p:nvPr/>
        </p:nvSpPr>
        <p:spPr>
          <a:xfrm>
            <a:off x="105515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>
            <a:extLst>
              <a:ext uri="{FF2B5EF4-FFF2-40B4-BE49-F238E27FC236}">
                <a16:creationId xmlns:a16="http://schemas.microsoft.com/office/drawing/2014/main" id="{AB72B6AF-B07B-0A80-296E-80F3065EC17C}"/>
              </a:ext>
            </a:extLst>
          </p:cNvPr>
          <p:cNvSpPr/>
          <p:nvPr/>
        </p:nvSpPr>
        <p:spPr>
          <a:xfrm>
            <a:off x="1055157" y="1593010"/>
            <a:ext cx="5691101" cy="270843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x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just as terrible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points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points_add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points_to_be_added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>
            <a:extLst>
              <a:ext uri="{FF2B5EF4-FFF2-40B4-BE49-F238E27FC236}">
                <a16:creationId xmlns:a16="http://schemas.microsoft.com/office/drawing/2014/main" id="{E3F91ED6-9201-5656-B155-8083279515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445C149-AA7A-EF0F-5612-4D152DDDA4B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dirty="0"/>
              <a:t>name your variables so that you can later go back and *read* what the code does </a:t>
            </a:r>
            <a:br>
              <a:rPr dirty="0"/>
            </a:br>
            <a:r>
              <a:rPr dirty="0"/>
              <a:t>(same principle as with module names)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7820B96A-E55E-AA48-2329-3AEDF012399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B9B91E-B0AA-B526-734B-3992850CF20D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6907D1-A081-0F5E-7885-D74A1E97969B}"/>
              </a:ext>
            </a:extLst>
          </p:cNvPr>
          <p:cNvSpPr/>
          <p:nvPr/>
        </p:nvSpPr>
        <p:spPr>
          <a:xfrm>
            <a:off x="6932315" y="1860166"/>
            <a:ext cx="1528642" cy="64633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</a:t>
            </a:r>
            <a:r>
              <a:rPr b="1" dirty="0">
                <a:solidFill>
                  <a:srgbClr val="FFFFFF"/>
                </a:solidFill>
              </a:rPr>
              <a:t>dd(</a:t>
            </a:r>
            <a:r>
              <a:rPr lang="de-DE" b="1" dirty="0">
                <a:solidFill>
                  <a:srgbClr val="FF9300"/>
                </a:solidFill>
              </a:rPr>
              <a:t>p, </a:t>
            </a:r>
            <a:r>
              <a:rPr lang="en-US" b="1" dirty="0">
                <a:solidFill>
                  <a:srgbClr val="FF9300"/>
                </a:solidFill>
              </a:rPr>
              <a:t>e</a:t>
            </a:r>
            <a:r>
              <a:rPr b="1" dirty="0"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x = p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e</a:t>
            </a:r>
            <a:endParaRPr b="1" dirty="0">
              <a:solidFill>
                <a:srgbClr val="FFFFFF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/>
              <a:t>x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68655657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7BB3B-564C-6C89-1ED0-69EBEA26F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8B1459B-910C-5A1F-0166-5ABC1C10C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599" y="0"/>
            <a:ext cx="744807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FC972E0-1918-FD01-90CA-FC72FB7C33C5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408791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9B340CE1-CDF9-7DC0-6817-D9025B3BE7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891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659D544-10C8-7DB3-7392-53276BCA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4C1C03B-B9FF-AC4C-5357-40910D2EB3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599" y="0"/>
            <a:ext cx="744807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Single responsibility principle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8E177483-DED9-1819-95B8-8EC852D4598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408791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Avoid writing spaghetti code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repetitions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make things modular, which leads to reusability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how do you get there?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up long functions into pieces which vary independently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put code for loading, saving or plotting data in extra functions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787521DB-E5FB-C251-738D-FC02CAEC19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9" name="Grafik 8" descr="Ein Bild, das Text, Schild, Tisch, Essen enthält.&#10;&#10;KI-generierte Inhalte können fehlerhaft sein.">
            <a:extLst>
              <a:ext uri="{FF2B5EF4-FFF2-40B4-BE49-F238E27FC236}">
                <a16:creationId xmlns:a16="http://schemas.microsoft.com/office/drawing/2014/main" id="{F2BAC496-FC1E-0309-5F1C-191373796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317" y="1140594"/>
            <a:ext cx="2882766" cy="288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092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BEED3FE-612B-5BF8-368F-5A48A70A0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DFF02B16-252D-EB56-7578-09549E5A2E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56364350-5919-C74E-591B-F08C28BE06D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a function should do one thing. Together with descriptive variable names </a:t>
            </a:r>
            <a:r>
              <a:rPr dirty="0"/>
              <a:t>you can later go back and *read* what the code does</a:t>
            </a:r>
            <a:r>
              <a:rPr lang="en-US" dirty="0"/>
              <a:t>. This also reduces code complexity.</a:t>
            </a:r>
            <a:r>
              <a:rPr dirty="0"/>
              <a:t> 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78F09DE-9D4D-5520-9D6E-DF837476EEE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BAE2799-AFFE-6C43-FD4C-1930F594A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4" y="1594624"/>
            <a:ext cx="3927434" cy="268148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AFE4D1C-DE5E-4B3F-B934-129BE9EDC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94624"/>
            <a:ext cx="3848058" cy="26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9396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B4D228F-937D-D552-35AF-5C914F5EC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954614A0-DC54-D982-8DA8-EDBDAB1698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 II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81BD1FC-6A90-F9B4-067F-42A230A169CD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long if … else … chains are smell of independent code plug-ins</a:t>
            </a:r>
            <a:endParaRPr dirty="0"/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997E2AA-5E44-274B-1FC2-FD8585AEF2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D11D5F-9832-F045-C509-FFE74D4F9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52" y="1681226"/>
            <a:ext cx="6010976" cy="273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654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51A972A-B8B2-729B-EBBB-154A0D1C5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33F4B077-70E4-F72F-9D4A-96E7A5C11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5194767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Code smells #4, #5, #6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2C8EBD8E-0E7E-FF48-200D-242FB6D1BB4B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/>
              <a:t>Single </a:t>
            </a:r>
            <a:r>
              <a:rPr lang="de-DE" sz="1800" b="1" dirty="0" err="1"/>
              <a:t>responsibility</a:t>
            </a:r>
            <a:r>
              <a:rPr lang="de-DE" sz="1800" b="1" dirty="0"/>
              <a:t> </a:t>
            </a:r>
            <a:r>
              <a:rPr lang="de-DE" sz="1800" b="1" dirty="0" err="1"/>
              <a:t>principle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/>
              <a:t>a </a:t>
            </a:r>
            <a:r>
              <a:rPr lang="de-DE" sz="1800" dirty="0" err="1"/>
              <a:t>function</a:t>
            </a:r>
            <a:r>
              <a:rPr lang="de-DE" sz="1800" dirty="0"/>
              <a:t>/variable/… </a:t>
            </a:r>
            <a:r>
              <a:rPr lang="de-DE" sz="1800" dirty="0" err="1"/>
              <a:t>should</a:t>
            </a:r>
            <a:r>
              <a:rPr lang="de-DE" sz="1800" dirty="0"/>
              <a:t> do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and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endParaRPr lang="de-DE" sz="1800" baseline="30000" dirty="0"/>
          </a:p>
          <a:p>
            <a:pPr marL="101599" indent="0">
              <a:buNone/>
            </a:pPr>
            <a:endParaRPr lang="de-DE" sz="1800" dirty="0"/>
          </a:p>
          <a:p>
            <a:pPr marL="101599" indent="0">
              <a:buNone/>
            </a:pPr>
            <a:r>
              <a:rPr lang="de-DE" sz="1800" b="1" dirty="0"/>
              <a:t>DRY – </a:t>
            </a:r>
            <a:r>
              <a:rPr lang="de-DE" sz="1800" b="1" dirty="0" err="1"/>
              <a:t>don‘t</a:t>
            </a:r>
            <a:r>
              <a:rPr lang="de-DE" sz="1800" b="1" dirty="0"/>
              <a:t> </a:t>
            </a:r>
            <a:r>
              <a:rPr lang="de-DE" sz="1800" b="1" dirty="0" err="1"/>
              <a:t>repeat</a:t>
            </a:r>
            <a:r>
              <a:rPr lang="de-DE" sz="1800" b="1" dirty="0"/>
              <a:t> </a:t>
            </a:r>
            <a:r>
              <a:rPr lang="de-DE" sz="1800" b="1" dirty="0" err="1"/>
              <a:t>yourself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you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duplicating</a:t>
            </a:r>
            <a:r>
              <a:rPr lang="de-DE" sz="1800" dirty="0"/>
              <a:t> code, </a:t>
            </a:r>
            <a:r>
              <a:rPr lang="de-DE" sz="1800" dirty="0" err="1"/>
              <a:t>think</a:t>
            </a:r>
            <a:r>
              <a:rPr lang="de-DE" sz="1800" dirty="0"/>
              <a:t> </a:t>
            </a:r>
            <a:r>
              <a:rPr lang="de-DE" sz="1800" dirty="0" err="1"/>
              <a:t>about</a:t>
            </a:r>
            <a:r>
              <a:rPr lang="de-DE" sz="1800" dirty="0"/>
              <a:t> </a:t>
            </a:r>
            <a:r>
              <a:rPr lang="de-DE" sz="1800" dirty="0" err="1"/>
              <a:t>taking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part</a:t>
            </a:r>
            <a:r>
              <a:rPr lang="de-DE" sz="1800" dirty="0"/>
              <a:t> and </a:t>
            </a:r>
            <a:r>
              <a:rPr lang="de-DE" sz="1800" dirty="0" err="1"/>
              <a:t>putting</a:t>
            </a:r>
            <a:r>
              <a:rPr lang="de-DE" sz="1800" dirty="0"/>
              <a:t> </a:t>
            </a:r>
            <a:r>
              <a:rPr lang="de-DE" sz="1800" dirty="0" err="1"/>
              <a:t>it</a:t>
            </a:r>
            <a:r>
              <a:rPr lang="de-DE" sz="1800" dirty="0"/>
              <a:t> </a:t>
            </a:r>
            <a:r>
              <a:rPr lang="de-DE" sz="1800" dirty="0" err="1"/>
              <a:t>into</a:t>
            </a:r>
            <a:r>
              <a:rPr lang="de-DE" sz="1800" dirty="0"/>
              <a:t> a separate </a:t>
            </a:r>
            <a:r>
              <a:rPr lang="de-DE" sz="1800" dirty="0" err="1"/>
              <a:t>function</a:t>
            </a:r>
            <a:r>
              <a:rPr lang="de-DE" sz="1800" dirty="0"/>
              <a:t>/</a:t>
            </a:r>
            <a:r>
              <a:rPr lang="de-DE" sz="1800" dirty="0" err="1"/>
              <a:t>class</a:t>
            </a:r>
            <a:r>
              <a:rPr lang="de-DE" sz="1800" dirty="0"/>
              <a:t>/…</a:t>
            </a:r>
          </a:p>
          <a:p>
            <a:pPr>
              <a:buFontTx/>
              <a:buChar char="-"/>
            </a:pPr>
            <a:endParaRPr lang="de-DE" sz="1800" dirty="0"/>
          </a:p>
          <a:p>
            <a:pPr>
              <a:buFont typeface="Wingdings" pitchFamily="2" charset="2"/>
              <a:buChar char="à"/>
            </a:pPr>
            <a:r>
              <a:rPr lang="de-DE" sz="1800" dirty="0" err="1">
                <a:sym typeface="Wingdings" pitchFamily="2" charset="2"/>
              </a:rPr>
              <a:t>Discuss</a:t>
            </a:r>
            <a:r>
              <a:rPr lang="de-DE" sz="1800" dirty="0">
                <a:sym typeface="Wingdings" pitchFamily="2" charset="2"/>
              </a:rPr>
              <a:t>: </a:t>
            </a:r>
            <a:r>
              <a:rPr lang="de-DE" sz="1800" dirty="0" err="1"/>
              <a:t>Where</a:t>
            </a:r>
            <a:r>
              <a:rPr lang="de-DE" sz="1800" dirty="0"/>
              <a:t> </a:t>
            </a:r>
            <a:r>
              <a:rPr lang="de-DE" sz="1800" dirty="0" err="1"/>
              <a:t>does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code in </a:t>
            </a:r>
            <a:r>
              <a:rPr lang="de-DE" sz="1800" dirty="0" err="1"/>
              <a:t>make_pizzas.py</a:t>
            </a:r>
            <a:r>
              <a:rPr lang="de-DE" sz="1800" dirty="0"/>
              <a:t> </a:t>
            </a:r>
            <a:r>
              <a:rPr lang="de-DE" sz="1800" dirty="0" err="1"/>
              <a:t>violate</a:t>
            </a:r>
            <a:r>
              <a:rPr lang="de-DE" sz="1800" dirty="0"/>
              <a:t> </a:t>
            </a:r>
            <a:r>
              <a:rPr lang="de-DE" sz="1800" dirty="0" err="1"/>
              <a:t>this</a:t>
            </a:r>
            <a:r>
              <a:rPr lang="de-DE" sz="1800" dirty="0"/>
              <a:t> </a:t>
            </a:r>
            <a:r>
              <a:rPr lang="de-DE" sz="1800" dirty="0" err="1"/>
              <a:t>principle</a:t>
            </a:r>
            <a:r>
              <a:rPr lang="de-DE" sz="1800" dirty="0"/>
              <a:t>?</a:t>
            </a:r>
          </a:p>
          <a:p>
            <a:pPr marL="101599" indent="0">
              <a:buNone/>
            </a:pPr>
            <a:r>
              <a:rPr lang="de-DE" sz="1800" dirty="0"/>
              <a:t>(5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5029F7B-B4D8-4565-754A-3001A7434A6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014658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03E6-2C45-D7AD-A64E-F66AAA7E8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6310FF9-97FA-EC97-3A57-EF119B38CD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1266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Magic numbers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A39406C8-D2EF-B870-791C-20340186954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can be number, but also string / path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unclear meaning, naming number adds documentation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can be anywhere in the code, therefore hard to maintain (easier to change a number in one place only instead of hunting for all the places it comes up)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but, … not every number or string has to be magic </a:t>
            </a:r>
            <a:r>
              <a:rPr lang="en-US" dirty="0">
                <a:sym typeface="Wingdings" pitchFamily="2" charset="2"/>
              </a:rPr>
              <a:t> needs to be readable</a:t>
            </a:r>
            <a:endParaRPr lang="en-US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fix numbers:  x // 2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B72E171C-D099-B2F8-70F2-1D5EC1AB861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2C7C1B-B0A9-9CEB-8A7D-9F89966ACD87}"/>
              </a:ext>
            </a:extLst>
          </p:cNvPr>
          <p:cNvSpPr/>
          <p:nvPr/>
        </p:nvSpPr>
        <p:spPr>
          <a:xfrm>
            <a:off x="4838498" y="822272"/>
            <a:ext cx="3568308" cy="5539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v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3.1415 </a:t>
            </a:r>
            <a:r>
              <a:rPr lang="de-DE" b="1" dirty="0">
                <a:solidFill>
                  <a:srgbClr val="F7365C"/>
                </a:solidFill>
              </a:rPr>
              <a:t>*</a:t>
            </a:r>
            <a:r>
              <a:rPr lang="de-DE" b="1" dirty="0">
                <a:solidFill>
                  <a:srgbClr val="FFFFFF"/>
                </a:solidFill>
              </a:rPr>
              <a:t> 4.52843 </a:t>
            </a:r>
            <a:r>
              <a:rPr lang="de-DE" b="1" dirty="0">
                <a:solidFill>
                  <a:srgbClr val="F7365C"/>
                </a:solidFill>
              </a:rPr>
              <a:t>*</a:t>
            </a:r>
            <a:r>
              <a:rPr lang="de-DE" b="1" dirty="0">
                <a:solidFill>
                  <a:srgbClr val="FFFFFF"/>
                </a:solidFill>
              </a:rPr>
              <a:t> 4.52843 * 9.0254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--&gt;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>
                <a:solidFill>
                  <a:srgbClr val="FFFFFF"/>
                </a:solidFill>
              </a:rPr>
              <a:t>volume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FFFFFF"/>
                </a:solidFill>
              </a:rPr>
              <a:t>pi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*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FFFFFF"/>
                </a:solidFill>
              </a:rPr>
              <a:t>radius</a:t>
            </a:r>
            <a:r>
              <a:rPr lang="de-DE" b="1" dirty="0">
                <a:solidFill>
                  <a:srgbClr val="F7365C"/>
                </a:solidFill>
              </a:rPr>
              <a:t>**</a:t>
            </a:r>
            <a:r>
              <a:rPr lang="de-DE" b="1" dirty="0">
                <a:solidFill>
                  <a:srgbClr val="FFFFFF"/>
                </a:solidFill>
              </a:rPr>
              <a:t>2 </a:t>
            </a:r>
            <a:r>
              <a:rPr lang="de-DE" b="1" dirty="0">
                <a:solidFill>
                  <a:srgbClr val="F7365C"/>
                </a:solidFill>
              </a:rPr>
              <a:t>*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FFFFFF"/>
                </a:solidFill>
              </a:rPr>
              <a:t>height</a:t>
            </a:r>
            <a:endParaRPr lang="de-DE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283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BAED87B-128E-D353-FD8E-8634FB65A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FE26B60E-5731-A84D-9349-18987ADEA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/>
              <a:t>Towards self-explanatory code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C7464A7-A50D-5B31-5316-BB7AF14AB536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Examples of making functions less spaghetti and more modular and readable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avoid writing spaghetti code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repetitions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you do not need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make things modular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single responsibility principle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out things that vary independently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put loading and saving stuff in extra functions, also plotting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magic numbers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nested if and for loops – naming of stuff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A4C6D3BF-C37F-27CF-8F8A-95FA1EC4E3D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E8E5A81-1D39-62D2-B284-48C9E0A6A897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09078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D4048-EAF5-0203-0777-6D39A63F9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8FD5D9F3-9A53-9654-27FC-D4F2C91ADB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325046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smells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7AF1A83D-A602-221C-F77E-63E79D5B74C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 err="1"/>
              <a:t>Which</a:t>
            </a:r>
            <a:r>
              <a:rPr lang="de-DE" sz="1800" b="1" dirty="0"/>
              <a:t> </a:t>
            </a:r>
            <a:r>
              <a:rPr lang="de-DE" sz="1800" b="1" dirty="0" err="1"/>
              <a:t>smells</a:t>
            </a:r>
            <a:r>
              <a:rPr lang="de-DE" sz="1800" b="1" dirty="0"/>
              <a:t> du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recognise</a:t>
            </a:r>
            <a:r>
              <a:rPr lang="de-DE" sz="1800" b="1" dirty="0"/>
              <a:t> </a:t>
            </a:r>
            <a:r>
              <a:rPr lang="de-DE" sz="1800" b="1" dirty="0" err="1"/>
              <a:t>from</a:t>
            </a:r>
            <a:r>
              <a:rPr lang="de-DE" sz="1800" b="1" dirty="0"/>
              <a:t> </a:t>
            </a:r>
            <a:r>
              <a:rPr lang="de-DE" sz="1800" b="1" dirty="0" err="1"/>
              <a:t>your</a:t>
            </a:r>
            <a:r>
              <a:rPr lang="de-DE" sz="1800" b="1" dirty="0"/>
              <a:t> own code? </a:t>
            </a:r>
            <a:br>
              <a:rPr lang="de-DE" sz="1800" b="1" dirty="0"/>
            </a:br>
            <a:r>
              <a:rPr lang="de-DE" sz="1800" b="1" dirty="0" err="1"/>
              <a:t>If</a:t>
            </a:r>
            <a:r>
              <a:rPr lang="de-DE" sz="1800" b="1" dirty="0"/>
              <a:t> </a:t>
            </a:r>
            <a:r>
              <a:rPr lang="de-DE" sz="1800" b="1" dirty="0" err="1"/>
              <a:t>you</a:t>
            </a:r>
            <a:r>
              <a:rPr lang="de-DE" sz="1800" b="1" dirty="0"/>
              <a:t> fix </a:t>
            </a:r>
            <a:r>
              <a:rPr lang="de-DE" sz="1800" b="1" dirty="0" err="1"/>
              <a:t>them</a:t>
            </a:r>
            <a:r>
              <a:rPr lang="de-DE" sz="1800" b="1" dirty="0"/>
              <a:t>, </a:t>
            </a:r>
            <a:r>
              <a:rPr lang="de-DE" sz="1800" b="1" dirty="0" err="1"/>
              <a:t>what</a:t>
            </a:r>
            <a:r>
              <a:rPr lang="de-DE" sz="1800" b="1" dirty="0"/>
              <a:t> do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gain</a:t>
            </a:r>
            <a:r>
              <a:rPr lang="de-DE" sz="1800" b="1" dirty="0"/>
              <a:t>?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imports and other module variables in random order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names all look same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with mysterious names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large chunks of duplicated code with small tweaks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large functions 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highly complex code with many if and for loops</a:t>
            </a:r>
          </a:p>
          <a:p>
            <a:pPr marL="901687" lvl="1" indent="-342900">
              <a:buFont typeface="Helvetica"/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magic numbers</a:t>
            </a:r>
            <a:endParaRPr lang="de-DE" sz="1800" b="1" dirty="0">
              <a:solidFill>
                <a:srgbClr val="0070C0"/>
              </a:solidFill>
            </a:endParaRPr>
          </a:p>
          <a:p>
            <a:pPr marL="101599" indent="0">
              <a:buNone/>
            </a:pPr>
            <a:r>
              <a:rPr lang="de-DE" sz="1800" dirty="0"/>
              <a:t>(8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98E57CB-9E13-F342-B5FE-953BA2480C2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pic>
        <p:nvPicPr>
          <p:cNvPr id="2" name="Grafik 1" descr="Ein Bild, das Text, Computertastatur, Screenshot, Desktop-Computer enthält.&#10;&#10;KI-generierte Inhalte können fehlerhaft sein.">
            <a:extLst>
              <a:ext uri="{FF2B5EF4-FFF2-40B4-BE49-F238E27FC236}">
                <a16:creationId xmlns:a16="http://schemas.microsoft.com/office/drawing/2014/main" id="{13687BEC-8A3A-943E-4976-3AB0F9AF5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153" y="3065676"/>
            <a:ext cx="1524401" cy="152440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2A7BBF8-1DF2-0CF9-C19A-AA4A44B00B5B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046325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F154B-91F9-5253-75A9-413B1BF1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A261545-A5B9-E478-A454-41D9EE0654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2697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Code </a:t>
            </a:r>
            <a:r>
              <a:rPr lang="da-DK" dirty="0" err="1"/>
              <a:t>smells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7A83F5B-32A1-9D59-E877-419C606742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687841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44499" indent="-342900">
              <a:buAutoNum type="arabicPeriod"/>
            </a:pPr>
            <a:r>
              <a:rPr lang="en-US" sz="1400" dirty="0"/>
              <a:t>imports and other module variables in random order </a:t>
            </a:r>
            <a:r>
              <a:rPr lang="en-US" sz="1400" dirty="0">
                <a:sym typeface="Wingdings" pitchFamily="2" charset="2"/>
              </a:rPr>
              <a:t> order to make placement predictable</a:t>
            </a:r>
            <a:endParaRPr lang="en-US" sz="1400" dirty="0"/>
          </a:p>
          <a:p>
            <a:pPr marL="444499" indent="-342900">
              <a:buAutoNum type="arabicPeriod"/>
            </a:pPr>
            <a:r>
              <a:rPr lang="en-US" sz="1400" dirty="0"/>
              <a:t>variables names all look same </a:t>
            </a:r>
            <a:r>
              <a:rPr lang="en-US" sz="1400" dirty="0">
                <a:sym typeface="Wingdings" pitchFamily="2" charset="2"/>
              </a:rPr>
              <a:t></a:t>
            </a:r>
            <a:r>
              <a:rPr lang="en-US" sz="1400" dirty="0"/>
              <a:t> format name to immediately </a:t>
            </a:r>
            <a:r>
              <a:rPr lang="en-US" sz="1400" dirty="0" err="1"/>
              <a:t>recognise</a:t>
            </a:r>
            <a:r>
              <a:rPr lang="en-US" sz="1400" dirty="0"/>
              <a:t> functions, classes, constants</a:t>
            </a:r>
          </a:p>
          <a:p>
            <a:pPr marL="444499" indent="-342900">
              <a:buAutoNum type="arabicPeriod"/>
            </a:pPr>
            <a:r>
              <a:rPr lang="en-US" sz="1400" dirty="0"/>
              <a:t>variables with mysterious names </a:t>
            </a:r>
            <a:r>
              <a:rPr lang="en-US" sz="1400" dirty="0">
                <a:sym typeface="Wingdings" pitchFamily="2" charset="2"/>
              </a:rPr>
              <a:t></a:t>
            </a:r>
            <a:r>
              <a:rPr lang="en-US" sz="1400" dirty="0"/>
              <a:t> choose name to indicate function </a:t>
            </a:r>
          </a:p>
          <a:p>
            <a:pPr marL="444499" indent="-342900">
              <a:buAutoNum type="arabicPeriod"/>
            </a:pPr>
            <a:r>
              <a:rPr lang="en-US" sz="1400" dirty="0"/>
              <a:t>large chunks of duplicated code with small tweaks </a:t>
            </a:r>
            <a:r>
              <a:rPr lang="en-US" sz="1400" dirty="0">
                <a:sym typeface="Wingdings" pitchFamily="2" charset="2"/>
              </a:rPr>
              <a:t> reduce code duplications be extracting to function/class</a:t>
            </a:r>
          </a:p>
          <a:p>
            <a:pPr marL="444499" indent="-342900">
              <a:buAutoNum type="arabicPeriod"/>
            </a:pPr>
            <a:r>
              <a:rPr lang="en-US" sz="1400" dirty="0">
                <a:sym typeface="Wingdings" pitchFamily="2" charset="2"/>
              </a:rPr>
              <a:t>large functions  break up big, unwieldy functions which do multiple things into individual functions which each do one thing</a:t>
            </a:r>
          </a:p>
          <a:p>
            <a:pPr marL="444499" indent="-342900">
              <a:buAutoNum type="arabicPeriod"/>
            </a:pPr>
            <a:r>
              <a:rPr lang="en-US" sz="1400" dirty="0">
                <a:sym typeface="Wingdings" pitchFamily="2" charset="2"/>
              </a:rPr>
              <a:t>highly complex code with many if and for loops  simplify if possible</a:t>
            </a:r>
          </a:p>
          <a:p>
            <a:pPr marL="444499" indent="-342900">
              <a:buFont typeface="Helvetica"/>
              <a:buAutoNum type="arabicPeriod"/>
            </a:pPr>
            <a:r>
              <a:rPr lang="en-US" sz="1400" dirty="0">
                <a:sym typeface="Wingdings" pitchFamily="2" charset="2"/>
              </a:rPr>
              <a:t>magic numbers  unique numbers with unclear origin and meaning</a:t>
            </a:r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E82E1DF-338F-AA78-251F-65318889D76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fik 2" descr="Ein Bild, das Text, Computertastatur, Screenshot, Desktop-Computer enthält.&#10;&#10;KI-generierte Inhalte können fehlerhaft sein.">
            <a:extLst>
              <a:ext uri="{FF2B5EF4-FFF2-40B4-BE49-F238E27FC236}">
                <a16:creationId xmlns:a16="http://schemas.microsoft.com/office/drawing/2014/main" id="{658560A4-0BE3-916C-3530-538AA701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153" y="3065676"/>
            <a:ext cx="1524401" cy="152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232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F66DBC5-6B54-0994-FBBE-656667FA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6CC3EEB-7C53-AE50-B471-35C6E25F0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37028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Code </a:t>
            </a:r>
            <a:r>
              <a:rPr lang="da-DK" dirty="0" err="1"/>
              <a:t>smell</a:t>
            </a:r>
            <a:r>
              <a:rPr lang="da-DK" dirty="0"/>
              <a:t> # 8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AD45452-A61B-0870-0CBA-C93EA1BD7C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687841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44499" indent="-342900">
              <a:buAutoNum type="arabicPeriod"/>
            </a:pPr>
            <a:r>
              <a:rPr lang="en-US" sz="1400" dirty="0"/>
              <a:t>side effects</a:t>
            </a:r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  <a:p>
            <a:pPr marL="444499" indent="-342900">
              <a:buFont typeface="Helvetica"/>
              <a:buAutoNum type="arabicPeriod"/>
            </a:pPr>
            <a:r>
              <a:rPr lang="de-DE" sz="1400" dirty="0" err="1"/>
              <a:t>Demontrate</a:t>
            </a:r>
            <a:r>
              <a:rPr lang="de-DE" sz="1400" dirty="0"/>
              <a:t> </a:t>
            </a:r>
            <a:r>
              <a:rPr lang="de-DE" sz="1400" dirty="0" err="1"/>
              <a:t>side</a:t>
            </a:r>
            <a:r>
              <a:rPr lang="de-DE" sz="1400" dirty="0"/>
              <a:t> </a:t>
            </a:r>
            <a:r>
              <a:rPr lang="de-DE" sz="1400" dirty="0" err="1"/>
              <a:t>effects</a:t>
            </a:r>
            <a:r>
              <a:rPr lang="de-DE" sz="1400" dirty="0"/>
              <a:t> in </a:t>
            </a:r>
            <a:r>
              <a:rPr lang="de-DE" sz="1400" dirty="0" err="1"/>
              <a:t>functions</a:t>
            </a:r>
            <a:r>
              <a:rPr lang="de-DE" sz="1400" dirty="0"/>
              <a:t> </a:t>
            </a: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modifying</a:t>
            </a:r>
            <a:r>
              <a:rPr lang="de-DE" sz="1400" dirty="0"/>
              <a:t> an </a:t>
            </a:r>
            <a:r>
              <a:rPr lang="de-DE" sz="1400" dirty="0" err="1"/>
              <a:t>array</a:t>
            </a:r>
            <a:r>
              <a:rPr lang="de-DE" sz="1400" dirty="0"/>
              <a:t> / </a:t>
            </a:r>
            <a:r>
              <a:rPr lang="de-DE" sz="1400" dirty="0" err="1"/>
              <a:t>data</a:t>
            </a:r>
            <a:r>
              <a:rPr lang="de-DE" sz="1400" dirty="0"/>
              <a:t> frame </a:t>
            </a:r>
            <a:r>
              <a:rPr lang="de-DE" sz="1400" dirty="0" err="1"/>
              <a:t>that</a:t>
            </a:r>
            <a:r>
              <a:rPr lang="de-DE" sz="1400" dirty="0"/>
              <a:t> </a:t>
            </a:r>
            <a:r>
              <a:rPr lang="de-DE" sz="1400" dirty="0" err="1"/>
              <a:t>comes</a:t>
            </a:r>
            <a:r>
              <a:rPr lang="de-DE" sz="1400" dirty="0"/>
              <a:t> in and </a:t>
            </a:r>
            <a:r>
              <a:rPr lang="de-DE" sz="1400" dirty="0" err="1"/>
              <a:t>getting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r>
              <a:rPr lang="de-DE" sz="1400" dirty="0" err="1"/>
              <a:t>list</a:t>
            </a:r>
            <a:r>
              <a:rPr lang="de-DE" sz="1400" dirty="0"/>
              <a:t> out, but original </a:t>
            </a:r>
            <a:r>
              <a:rPr lang="de-DE" sz="1400" dirty="0" err="1"/>
              <a:t>has</a:t>
            </a:r>
            <a:r>
              <a:rPr lang="de-DE" sz="1400" dirty="0"/>
              <a:t> also </a:t>
            </a:r>
            <a:r>
              <a:rPr lang="de-DE" sz="1400" dirty="0" err="1"/>
              <a:t>been</a:t>
            </a:r>
            <a:r>
              <a:rPr lang="de-DE" sz="1400" dirty="0"/>
              <a:t> </a:t>
            </a:r>
            <a:r>
              <a:rPr lang="de-DE" sz="1400" dirty="0" err="1"/>
              <a:t>altered</a:t>
            </a:r>
            <a:endParaRPr lang="de-DE" sz="1400" dirty="0"/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E926833-69C3-5EA9-1F52-53C96BB5DFE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972969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6A66-D04A-396E-F5D5-11138A79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4800E671-EFEE-C0F0-40BC-714435E9A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/>
              <a:t>Towards a more efficient setup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97C27ACF-5237-F6F8-10CF-8FC4642A053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/>
              <a:t>Move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an IDE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developing</a:t>
            </a:r>
            <a:r>
              <a:rPr lang="de-DE" dirty="0"/>
              <a:t> code</a:t>
            </a:r>
          </a:p>
          <a:p>
            <a:pPr lvl="1"/>
            <a:r>
              <a:rPr lang="de-DE" dirty="0" err="1"/>
              <a:t>Learn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debug</a:t>
            </a:r>
            <a:r>
              <a:rPr lang="de-DE" dirty="0"/>
              <a:t> (</a:t>
            </a:r>
            <a:r>
              <a:rPr lang="de-DE" dirty="0" err="1"/>
              <a:t>lets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everything</a:t>
            </a:r>
            <a:r>
              <a:rPr lang="de-DE" dirty="0"/>
              <a:t> a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)</a:t>
            </a:r>
          </a:p>
          <a:p>
            <a:pPr lvl="1"/>
            <a:endParaRPr lang="de-DE" dirty="0"/>
          </a:p>
          <a:p>
            <a:r>
              <a:rPr lang="de-DE" dirty="0"/>
              <a:t>Practice </a:t>
            </a:r>
            <a:r>
              <a:rPr lang="de-DE" dirty="0" err="1"/>
              <a:t>pairing</a:t>
            </a:r>
            <a:r>
              <a:rPr lang="de-DE" dirty="0"/>
              <a:t> on code</a:t>
            </a:r>
          </a:p>
          <a:p>
            <a:pPr lvl="1"/>
            <a:r>
              <a:rPr lang="de-DE" dirty="0"/>
              <a:t>Talk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duck</a:t>
            </a:r>
          </a:p>
          <a:p>
            <a:pPr lvl="1"/>
            <a:r>
              <a:rPr lang="de-DE" dirty="0"/>
              <a:t>Pair </a:t>
            </a:r>
            <a:r>
              <a:rPr lang="de-DE" dirty="0" err="1"/>
              <a:t>programming</a:t>
            </a:r>
            <a:r>
              <a:rPr lang="de-DE" dirty="0"/>
              <a:t> -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everyone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shitty</a:t>
            </a:r>
            <a:r>
              <a:rPr lang="de-DE" dirty="0"/>
              <a:t> code in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life</a:t>
            </a:r>
            <a:endParaRPr lang="de-DE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C0FF4505-34EF-AA4A-D90B-DC63314B8F7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pic>
        <p:nvPicPr>
          <p:cNvPr id="5" name="Grafik 4" descr="Gummiente mit einfarbiger Füllung">
            <a:extLst>
              <a:ext uri="{FF2B5EF4-FFF2-40B4-BE49-F238E27FC236}">
                <a16:creationId xmlns:a16="http://schemas.microsoft.com/office/drawing/2014/main" id="{BB024CBF-CE63-C684-98C8-72874067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5088" y="26687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5025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C65B7-BF96-B8D7-FCFD-D81A537D3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14E6C3C-CFED-218B-403D-13F395685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95413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Last </a:t>
            </a:r>
            <a:r>
              <a:rPr lang="da-DK" dirty="0" err="1"/>
              <a:t>words</a:t>
            </a:r>
            <a:r>
              <a:rPr lang="da-DK" dirty="0"/>
              <a:t> of </a:t>
            </a:r>
            <a:r>
              <a:rPr lang="da-DK" dirty="0" err="1"/>
              <a:t>wisdom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5E88C98-D238-5719-10E5-4E7A7B8F58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687841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>
                <a:sym typeface="Wingdings" pitchFamily="2" charset="2"/>
              </a:rPr>
              <a:t>Writing code is more about readability than writing the most beautiful and elegant code possible. </a:t>
            </a:r>
          </a:p>
          <a:p>
            <a:pPr marL="101599" indent="0">
              <a:buNone/>
            </a:pPr>
            <a:endParaRPr lang="en-US" sz="1800" dirty="0">
              <a:sym typeface="Wingdings" pitchFamily="2" charset="2"/>
            </a:endParaRPr>
          </a:p>
          <a:p>
            <a:pPr marL="101599" indent="0">
              <a:buNone/>
            </a:pPr>
            <a:r>
              <a:rPr lang="en-US" sz="1800" dirty="0">
                <a:sym typeface="Wingdings" pitchFamily="2" charset="2"/>
              </a:rPr>
              <a:t> writing simple sentences vs. writing poetry</a:t>
            </a:r>
          </a:p>
          <a:p>
            <a:pPr lvl="1">
              <a:buFont typeface="Wingdings" pitchFamily="2" charset="2"/>
              <a:buChar char="à"/>
            </a:pPr>
            <a:endParaRPr lang="en-US" sz="1800" dirty="0">
              <a:sym typeface="Wingdings" pitchFamily="2" charset="2"/>
            </a:endParaRPr>
          </a:p>
          <a:p>
            <a:pPr lvl="1">
              <a:buFont typeface="Wingdings" pitchFamily="2" charset="2"/>
              <a:buChar char="à"/>
            </a:pPr>
            <a:endParaRPr lang="en-US" sz="1800" dirty="0"/>
          </a:p>
          <a:p>
            <a:pPr marL="101599" indent="0">
              <a:buNone/>
            </a:pPr>
            <a:endParaRPr lang="en-US" sz="1800" dirty="0"/>
          </a:p>
          <a:p>
            <a:pPr marL="101599" indent="0">
              <a:buNone/>
            </a:pPr>
            <a:endParaRPr lang="en-US" sz="1600" dirty="0"/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45095AC-E102-8563-4000-CF076944263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406048221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 err="1">
                <a:solidFill>
                  <a:srgbClr val="FFFFFF"/>
                </a:solidFill>
              </a:rPr>
              <a:t>added_points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/>
              <a:t>= [</a:t>
            </a:r>
            <a:r>
              <a:rPr dirty="0">
                <a:solidFill>
                  <a:srgbClr val="FFFFFF"/>
                </a:solidFill>
              </a:rPr>
              <a:t>10, 5, 1</a:t>
            </a:r>
            <a:r>
              <a:rPr dirty="0">
                <a:solidFill>
                  <a:srgbClr val="EA4B63"/>
                </a:solidFill>
              </a:rPr>
              <a:t>]</a:t>
            </a:r>
            <a:r>
              <a:rPr dirty="0"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house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 err="1">
                <a:solidFill>
                  <a:srgbClr val="FF9300"/>
                </a:solidFill>
              </a:rPr>
              <a:t>house_points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>
                <a:solidFill>
                  <a:srgbClr val="FF9300"/>
                </a:solidFill>
              </a:rPr>
              <a:t>points</a:t>
            </a:r>
            <a:r>
              <a:rPr dirty="0"/>
              <a:t>=</a:t>
            </a:r>
            <a:r>
              <a:rPr dirty="0">
                <a:solidFill>
                  <a:srgbClr val="FF9300"/>
                </a:solidFill>
              </a:rPr>
              <a:t>0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function names also use underscores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class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ScoreKeeper</a:t>
            </a:r>
            <a:r>
              <a:rPr dirty="0">
                <a:solidFill>
                  <a:srgbClr val="FFFFFF"/>
                </a:solidFill>
              </a:rPr>
              <a:t>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</a:t>
            </a:r>
            <a:r>
              <a:rPr dirty="0">
                <a:solidFill>
                  <a:srgbClr val="FFFFFF"/>
                </a:solidFill>
              </a:rPr>
              <a:t> __</a:t>
            </a:r>
            <a:r>
              <a:rPr dirty="0" err="1">
                <a:solidFill>
                  <a:srgbClr val="FFFFFF"/>
                </a:solidFill>
              </a:rPr>
              <a:t>init</a:t>
            </a:r>
            <a:r>
              <a:rPr dirty="0">
                <a:solidFill>
                  <a:srgbClr val="FFFFFF"/>
                </a:solidFill>
              </a:rPr>
              <a:t>__(</a:t>
            </a:r>
            <a:r>
              <a:rPr dirty="0">
                <a:solidFill>
                  <a:srgbClr val="FF9300"/>
                </a:solidFill>
              </a:rPr>
              <a:t>self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</a:t>
            </a:r>
            <a:r>
              <a:rPr dirty="0" err="1">
                <a:solidFill>
                  <a:srgbClr val="FFFFFF"/>
                </a:solidFill>
              </a:rPr>
              <a:t>self.house_points</a:t>
            </a:r>
            <a:r>
              <a:rPr dirty="0">
                <a:solidFill>
                  <a:srgbClr val="FFFFFF"/>
                </a:solidFill>
              </a:rPr>
              <a:t>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self._</a:t>
            </a:r>
            <a:r>
              <a:rPr dirty="0" err="1">
                <a:solidFill>
                  <a:srgbClr val="FFFFFF"/>
                </a:solidFill>
              </a:rPr>
              <a:t>secret_bonus</a:t>
            </a:r>
            <a:r>
              <a:rPr dirty="0">
                <a:solidFill>
                  <a:srgbClr val="FFFFFF"/>
                </a:solidFill>
              </a:rPr>
              <a:t>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self, house, points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Class names use CamelCase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DE537D-D4D4-CA27-66B9-D67896FDDC88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73E597D-F741-EB78-CBDD-EFBD350BE67D}"/>
              </a:ext>
            </a:extLst>
          </p:cNvPr>
          <p:cNvSpPr/>
          <p:nvPr/>
        </p:nvSpPr>
        <p:spPr>
          <a:xfrm>
            <a:off x="6599331" y="2500246"/>
            <a:ext cx="1338146" cy="2250517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if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chatgpt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tries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to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pandas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._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testing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,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that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wrong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!</a:t>
            </a:r>
          </a:p>
        </p:txBody>
      </p:sp>
      <p:pic>
        <p:nvPicPr>
          <p:cNvPr id="4" name="Grafik 3" descr="Ein Bild, das Text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4566B815-6361-D209-6D02-B9A306617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773" y="1556966"/>
            <a:ext cx="5560342" cy="282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7766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accessibility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E5AB9F3-C40F-63B7-8B56-6651023782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88AE6CC-1AEC-FFD5-D1EA-62511F5AC1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1906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Motivation 1. You want to be computationally literate [1].</a:t>
            </a:r>
          </a:p>
          <a:p>
            <a:pPr marL="101599" indent="0">
              <a:buNone/>
            </a:pPr>
            <a:r>
              <a:rPr lang="en-US" sz="1800" b="1" dirty="0"/>
              <a:t>Three pillars of comp. literacy</a:t>
            </a:r>
          </a:p>
          <a:p>
            <a:r>
              <a:rPr lang="en-US" sz="1800" dirty="0"/>
              <a:t>Material</a:t>
            </a:r>
          </a:p>
          <a:p>
            <a:pPr lvl="1"/>
            <a:r>
              <a:rPr lang="en-US" sz="1600" dirty="0"/>
              <a:t>Writing a function, using an IDE, etc.</a:t>
            </a:r>
          </a:p>
          <a:p>
            <a:r>
              <a:rPr lang="en-US" sz="1800" dirty="0"/>
              <a:t>Cognitive</a:t>
            </a:r>
          </a:p>
          <a:p>
            <a:pPr lvl="1"/>
            <a:r>
              <a:rPr lang="en-US" sz="1600" dirty="0"/>
              <a:t>From abstract to computationally tractable.</a:t>
            </a:r>
            <a:endParaRPr lang="en-US" sz="1800" dirty="0"/>
          </a:p>
          <a:p>
            <a:r>
              <a:rPr lang="en-US" sz="1800" dirty="0"/>
              <a:t>Social</a:t>
            </a:r>
          </a:p>
          <a:p>
            <a:pPr lvl="1"/>
            <a:r>
              <a:rPr lang="en-US" sz="1600" dirty="0"/>
              <a:t>Community around code.</a:t>
            </a:r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29E6605-7DEA-6567-8F79-A1EC94DF07F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CC7F13F-45A2-D1EA-EFB9-DEDAE1C2B019}"/>
              </a:ext>
            </a:extLst>
          </p:cNvPr>
          <p:cNvSpPr txBox="1">
            <a:spLocks/>
          </p:cNvSpPr>
          <p:nvPr/>
        </p:nvSpPr>
        <p:spPr>
          <a:xfrm>
            <a:off x="4634987" y="845033"/>
            <a:ext cx="3619062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9" indent="0" hangingPunct="1">
              <a:buNone/>
            </a:pPr>
            <a:r>
              <a:rPr lang="en-US" sz="1800" dirty="0"/>
              <a:t>Motivation 2. You want to make your code easier to understand. </a:t>
            </a:r>
          </a:p>
          <a:p>
            <a:pPr marL="101599" indent="0" hangingPunct="1">
              <a:buNone/>
            </a:pPr>
            <a:r>
              <a:rPr lang="en-US" sz="1800" dirty="0"/>
              <a:t>  --&gt; Also for future you </a:t>
            </a:r>
            <a:r>
              <a:rPr lang="en-US" sz="1800" dirty="0">
                <a:sym typeface="Wingdings" panose="05000000000000000000" pitchFamily="2" charset="2"/>
              </a:rPr>
              <a:t>:)</a:t>
            </a:r>
            <a:endParaRPr lang="en-US" sz="1800" dirty="0"/>
          </a:p>
          <a:p>
            <a:pPr hangingPunct="1"/>
            <a:endParaRPr lang="en-US" sz="1800" dirty="0"/>
          </a:p>
        </p:txBody>
      </p:sp>
      <p:pic>
        <p:nvPicPr>
          <p:cNvPr id="10" name="Picture 2" descr="Minho Smile GIFs - Find &amp; Share on GIPHY">
            <a:extLst>
              <a:ext uri="{FF2B5EF4-FFF2-40B4-BE49-F238E27FC236}">
                <a16:creationId xmlns:a16="http://schemas.microsoft.com/office/drawing/2014/main" id="{2A17BCEC-281E-C844-8E36-4218D7939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90" y="2560345"/>
            <a:ext cx="3619062" cy="182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22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6D5C1-0E60-9E6E-7755-7B55DC401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A7834028-416D-ADAA-B5E5-7DB39CC58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71A96E85-73F0-10A0-E44B-166038022B2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8F9DF5B8-CDF5-1A69-1F60-191BFD7886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568157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14A2E-63FB-FBF2-B3A7-0D1F570B4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41BA-340F-580D-D4E8-3BE9D1AF85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896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What</a:t>
            </a:r>
            <a:r>
              <a:rPr lang="da-DK" dirty="0"/>
              <a:t> is PEP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14639-77A5-333A-99E9-3871A122A8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4013"/>
            <a:r>
              <a:rPr lang="en-US" sz="1800" dirty="0"/>
              <a:t>PEP = “Python Enhancement Proposal”</a:t>
            </a:r>
          </a:p>
          <a:p>
            <a:pPr marL="197485" indent="-197485"/>
            <a:endParaRPr lang="en-US" sz="1100" dirty="0">
              <a:cs typeface="Arial"/>
            </a:endParaRPr>
          </a:p>
          <a:p>
            <a:pPr marL="197485" indent="-197485"/>
            <a:r>
              <a:rPr lang="en-US" sz="1800" b="1" dirty="0">
                <a:ea typeface="Roboto"/>
              </a:rPr>
              <a:t> Conventions </a:t>
            </a:r>
            <a:r>
              <a:rPr lang="en-US" sz="1800" dirty="0">
                <a:ea typeface="Roboto"/>
              </a:rPr>
              <a:t>to standardize python code  </a:t>
            </a:r>
            <a:endParaRPr lang="en-US" sz="1800" dirty="0">
              <a:ea typeface="Roboto"/>
              <a:cs typeface="Arial"/>
            </a:endParaRP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Not a standard, not enforced (recommendations/suggestions)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Violating PEP does not break your code (not like div 0)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Aim is to be helpful </a:t>
            </a:r>
          </a:p>
          <a:p>
            <a:pPr marL="158127" lvl="1" indent="-197485"/>
            <a:endParaRPr lang="en-US" sz="1100" dirty="0">
              <a:ea typeface="Roboto"/>
              <a:cs typeface="Arial"/>
            </a:endParaRPr>
          </a:p>
          <a:p>
            <a:pPr marL="197485" indent="-197485"/>
            <a:r>
              <a:rPr lang="en-US" sz="1800" dirty="0">
                <a:ea typeface="Roboto"/>
                <a:cs typeface="Arial"/>
              </a:rPr>
              <a:t> Focus for this lecture: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PEP8: Style Guide for Python Code [2]. Code layout, naming conventions, etc.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PEP257: Docstring Conventions [3] - How to document function, classes for user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D14AE-B068-B9B9-BCDD-CE80C96398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5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AB99C8D4-7BF2-196E-2560-7C060DF88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652990" y="109153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246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29286-51CB-5CEE-7625-D9F06450D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D0DB6-5CAF-9C38-8232-A8CDCD7DBC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52980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PEP8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56725-C6AC-A7BE-45E9-FE387F9E7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Style Guide for Python Code [2]</a:t>
            </a:r>
          </a:p>
          <a:p>
            <a:endParaRPr lang="en-US" sz="1050" dirty="0"/>
          </a:p>
          <a:p>
            <a:r>
              <a:rPr lang="en-US" sz="1800" dirty="0"/>
              <a:t>“[I]</a:t>
            </a:r>
            <a:r>
              <a:rPr lang="en-US" sz="1800" dirty="0" err="1"/>
              <a:t>ntended</a:t>
            </a:r>
            <a:r>
              <a:rPr lang="en-US" sz="1800" dirty="0"/>
              <a:t> to improve the readability of code and make it</a:t>
            </a:r>
            <a:br>
              <a:rPr lang="en-US" sz="1800" dirty="0"/>
            </a:br>
            <a:r>
              <a:rPr lang="en-US" sz="1800" dirty="0"/>
              <a:t>consistent across the wide spectrum of Python code.” [2]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Should that variable be capitalized or have underscores?</a:t>
            </a:r>
          </a:p>
          <a:p>
            <a:pPr lvl="1"/>
            <a:r>
              <a:rPr lang="en-US" sz="1800" dirty="0"/>
              <a:t>How many spaces should go around an equals sign?</a:t>
            </a:r>
          </a:p>
          <a:p>
            <a:pPr lvl="1"/>
            <a:r>
              <a:rPr lang="en-US" sz="1800" dirty="0"/>
              <a:t>What is the correct order of imports at the top of a file?</a:t>
            </a:r>
          </a:p>
          <a:p>
            <a:endParaRPr lang="en-US" sz="1100" dirty="0"/>
          </a:p>
          <a:p>
            <a:r>
              <a:rPr lang="en-US" sz="1800" dirty="0"/>
              <a:t>Some projects may intentionally not follow PEP8. “Consistency…is the most important.” [2]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7FB12-A361-666A-7779-49BBBC503CA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5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6137E477-A7F2-42D7-AA3D-4A4D637D65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652990" y="109153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5658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Investigate</a:t>
            </a:r>
            <a:r>
              <a:rPr lang="da-DK" dirty="0"/>
              <a:t> PEP8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7027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Jenni will assign you a letter: A, B, or C. Follow</a:t>
            </a:r>
            <a:br>
              <a:rPr lang="en-US" dirty="0"/>
            </a:br>
            <a:r>
              <a:rPr lang="en-US" dirty="0"/>
              <a:t>the instructions in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4 PEP8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make a Pull Request for this exercise.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i="1" dirty="0"/>
              <a:t>(10 minutes)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0758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9BB0E-33AD-8C2A-B294-150D11BAA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F8FB-6B91-C3B4-D714-B8E85668CD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19298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600" dirty="0" err="1"/>
              <a:t>Anything</a:t>
            </a:r>
            <a:r>
              <a:rPr lang="da-DK" sz="3600" dirty="0"/>
              <a:t> </a:t>
            </a:r>
            <a:r>
              <a:rPr lang="da-DK" sz="3600" dirty="0" err="1"/>
              <a:t>interesting</a:t>
            </a:r>
            <a:r>
              <a:rPr lang="da-DK" sz="3600" dirty="0"/>
              <a:t>?</a:t>
            </a:r>
            <a:endParaRPr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A2067-D038-2CF2-618E-A83D6E773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Set A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B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C</a:t>
            </a:r>
          </a:p>
          <a:p>
            <a:pPr lvl="1"/>
            <a:r>
              <a:rPr lang="en-US" sz="1600" dirty="0"/>
              <a:t>(add in plenum)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3F1D4-D15D-0230-12DA-57F0E2A969E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201720627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EEE4FC5-9A6D-95EC-788C-B3AB100881A4}"/>
              </a:ext>
            </a:extLst>
          </p:cNvPr>
          <p:cNvSpPr/>
          <p:nvPr/>
        </p:nvSpPr>
        <p:spPr>
          <a:xfrm>
            <a:off x="1151466" y="2652888"/>
            <a:ext cx="3115733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562533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01621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This module demonstrates docstrings. """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 err="1">
                <a:solidFill>
                  <a:schemeClr val="tx1"/>
                </a:solidFill>
              </a:rPr>
              <a:t>add_points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b="1" dirty="0">
                <a:solidFill>
                  <a:srgbClr val="FF9300"/>
                </a:solidFill>
              </a:rPr>
              <a:t>house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str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 err="1">
                <a:solidFill>
                  <a:srgbClr val="FF9300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rgbClr val="FF9300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9300"/>
                </a:solidFill>
              </a:rPr>
              <a:t>0</a:t>
            </a:r>
            <a:r>
              <a:rPr b="1" dirty="0">
                <a:solidFill>
                  <a:schemeClr val="tx1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chemeClr val="tx1"/>
                </a:solidFill>
              </a:rPr>
              <a:t>-&gt;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 err="1"/>
              <a:t>house_points</a:t>
            </a:r>
            <a:r>
              <a:rPr b="1" dirty="0"/>
              <a:t>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house</a:t>
            </a:r>
            <a:r>
              <a:rPr b="1" dirty="0"/>
              <a:t> </a:t>
            </a:r>
            <a:r>
              <a:rPr b="1" dirty="0">
                <a:solidFill>
                  <a:srgbClr val="FF375F"/>
                </a:solidFill>
              </a:rPr>
              <a:t>==</a:t>
            </a:r>
            <a:r>
              <a:rPr b="1" dirty="0"/>
              <a:t> “Gryffindor”</a:t>
            </a:r>
            <a:r>
              <a:rPr b="1" dirty="0">
                <a:solidFill>
                  <a:srgbClr val="F4FFEE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b="1" dirty="0" err="1">
                <a:solidFill>
                  <a:schemeClr val="tx1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points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  <p:pic>
        <p:nvPicPr>
          <p:cNvPr id="2050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1CD9414C-51FB-9B7B-E8DE-3C163A670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5346799" y="1031360"/>
            <a:ext cx="2414905" cy="30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0331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997200" cy="91237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43301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I could walk you through comments, function docstrings, method docstrings etc.</a:t>
            </a:r>
            <a:br>
              <a:rPr lang="en-US" dirty="0"/>
            </a:br>
            <a:r>
              <a:rPr lang="en-US" dirty="0"/>
              <a:t>However, you need to consider…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dirty="0"/>
              <a:t>1. Only </a:t>
            </a:r>
            <a:r>
              <a:rPr lang="en-US" b="1" i="1" dirty="0"/>
              <a:t>up</a:t>
            </a:r>
            <a:r>
              <a:rPr lang="en-US" dirty="0"/>
              <a:t>-to-date documentation is useful documentation.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dirty="0"/>
              <a:t>2. Once you have finished writing your documentation, it is basically </a:t>
            </a:r>
            <a:r>
              <a:rPr lang="en-US" b="1" i="1" dirty="0"/>
              <a:t>out</a:t>
            </a:r>
            <a:r>
              <a:rPr lang="en-US" dirty="0"/>
              <a:t>-of-date if you are not SUPER diligent about updating it. 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>
                <a:sym typeface="Wingdings" pitchFamily="2" charset="2"/>
              </a:rPr>
              <a:t>add comments for explaining tricky pieces of code, for writing down decisions on doing something non-intuitive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>
              <a:sym typeface="Wingdings" pitchFamily="2" charset="2"/>
            </a:endParaRP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>
                <a:sym typeface="Wingdings" pitchFamily="2" charset="2"/>
              </a:rPr>
              <a:t> Try to make your code as self-explanatory as possible!</a:t>
            </a:r>
            <a:endParaRPr lang="en-US" dirty="0"/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35</a:t>
            </a:fld>
            <a:endParaRPr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D64A196-F4DD-9889-9A99-D7B030EB0836}"/>
              </a:ext>
            </a:extLst>
          </p:cNvPr>
          <p:cNvSpPr/>
          <p:nvPr/>
        </p:nvSpPr>
        <p:spPr>
          <a:xfrm>
            <a:off x="756356" y="1693333"/>
            <a:ext cx="7676444" cy="1016000"/>
          </a:xfrm>
          <a:prstGeom prst="rect">
            <a:avLst/>
          </a:prstGeom>
          <a:noFill/>
          <a:ln w="254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C1DF6-26D4-D3BA-0F5D-663F30B8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6A629C70-7C46-2FF8-3DDB-785C189190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06948B49-AFB9-AF28-55E6-2D42EDD34E42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dirty="0"/>
              <a:t>Documenting your code provides a way of making you code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Comments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Function/method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Module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  <a:endParaRPr lang="da-DK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a-DK" dirty="0"/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Accessible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via </a:t>
            </a: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mouse-overs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in IDE or </a:t>
            </a:r>
            <a:r>
              <a:rPr lang="da-DK" dirty="0" err="1">
                <a:solidFill>
                  <a:srgbClr val="000000"/>
                </a:solidFill>
                <a:latin typeface="Courier"/>
                <a:sym typeface="Avenir Book"/>
              </a:rPr>
              <a:t>help</a:t>
            </a:r>
            <a:r>
              <a:rPr lang="da-DK" dirty="0">
                <a:solidFill>
                  <a:srgbClr val="000000"/>
                </a:solidFill>
                <a:latin typeface="Courier"/>
                <a:sym typeface="Avenir Book"/>
              </a:rPr>
              <a:t>(OBJECT)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.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D6CFFE8D-92ED-28F2-E4B5-893E8E9594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36</a:t>
            </a:fld>
            <a:endParaRPr/>
          </a:p>
        </p:txBody>
      </p:sp>
      <p:sp>
        <p:nvSpPr>
          <p:cNvPr id="954" name="Rectangle 4">
            <a:extLst>
              <a:ext uri="{FF2B5EF4-FFF2-40B4-BE49-F238E27FC236}">
                <a16:creationId xmlns:a16="http://schemas.microsoft.com/office/drawing/2014/main" id="{28B00C40-99E8-2FA2-B036-168A0484C46B}"/>
              </a:ext>
            </a:extLst>
          </p:cNvPr>
          <p:cNvSpPr/>
          <p:nvPr/>
        </p:nvSpPr>
        <p:spPr>
          <a:xfrm>
            <a:off x="4569686" y="1490177"/>
            <a:ext cx="3705214" cy="138499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add</a:t>
            </a:r>
            <a:r>
              <a:rPr lang="de-DE" b="1" dirty="0">
                <a:solidFill>
                  <a:schemeClr val="tx1"/>
                </a:solidFill>
              </a:rPr>
              <a:t>_</a:t>
            </a:r>
            <a:r>
              <a:rPr lang="de-DE" b="1" dirty="0" err="1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points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en-US" b="1" dirty="0" err="1">
                <a:solidFill>
                  <a:srgbClr val="FF9300"/>
                </a:solidFill>
              </a:rPr>
              <a:t>extra</a:t>
            </a:r>
            <a:r>
              <a:rPr b="1" dirty="0" err="1">
                <a:solidFill>
                  <a:srgbClr val="FF9300"/>
                </a:solidFill>
              </a:rPr>
              <a:t>_points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Function docstring."""</a:t>
            </a:r>
            <a:endParaRPr b="1" dirty="0"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extra_points</a:t>
            </a:r>
            <a:endParaRPr b="1" dirty="0">
              <a:solidFill>
                <a:schemeClr val="tx1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points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F991A9-4776-CFBE-2074-F47C2645F465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6446138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1819A-3E2C-BBAE-3E63-3ED5D55E5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2336-9797-C520-9C2C-FE2F314632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91920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PEP257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8EC13-FF5D-5781-3FA0-D51C3AB409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Docstring conventions [3]</a:t>
            </a:r>
          </a:p>
          <a:p>
            <a:endParaRPr lang="en-US" sz="1050" dirty="0"/>
          </a:p>
          <a:p>
            <a:r>
              <a:rPr lang="en-US" sz="1800" dirty="0"/>
              <a:t>You guessed it…guidelines for docstrings.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What verb tense should I use for one-liner docstrings?</a:t>
            </a:r>
          </a:p>
          <a:p>
            <a:pPr lvl="1"/>
            <a:r>
              <a:rPr lang="en-US" sz="1800" dirty="0"/>
              <a:t>What indentation should I use within a docstring?</a:t>
            </a:r>
          </a:p>
          <a:p>
            <a:pPr lvl="1"/>
            <a:r>
              <a:rPr lang="en-US" sz="1800" dirty="0"/>
              <a:t>Etc.</a:t>
            </a:r>
          </a:p>
          <a:p>
            <a:endParaRPr lang="en-US" sz="1800" dirty="0"/>
          </a:p>
          <a:p>
            <a:r>
              <a:rPr lang="en-US" sz="1800" dirty="0"/>
              <a:t>I will </a:t>
            </a:r>
            <a:r>
              <a:rPr lang="en-US" sz="1800" i="1" dirty="0"/>
              <a:t>not</a:t>
            </a:r>
            <a:r>
              <a:rPr lang="en-US" sz="1800" dirty="0"/>
              <a:t> drag you through PEP257.</a:t>
            </a:r>
          </a:p>
          <a:p>
            <a:endParaRPr lang="en-US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7953A-6F9B-D033-1D4B-3D65A16954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5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B45E6213-FB40-332C-A1C9-9120CE86A5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F0A093F-EAC7-CE72-61D8-B335C36E9107}"/>
              </a:ext>
            </a:extLst>
          </p:cNvPr>
          <p:cNvSpPr/>
          <p:nvPr/>
        </p:nvSpPr>
        <p:spPr>
          <a:xfrm>
            <a:off x="5719645" y="173258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01196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A2F2B-F7B0-E9D8-2AD1-417BD44BD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33BBD3B-2309-22C0-A4E0-8EA57C9186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93068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 err="1"/>
              <a:t>Overloaded</a:t>
            </a:r>
            <a:endParaRPr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C713D9-9934-553D-E14E-920FF7CB06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We have three new PEPs…</a:t>
            </a:r>
          </a:p>
          <a:p>
            <a:pPr lvl="1"/>
            <a:r>
              <a:rPr lang="en-US" sz="1800" dirty="0"/>
              <a:t>PEP8, PEP257 and PEP484.</a:t>
            </a:r>
          </a:p>
          <a:p>
            <a:endParaRPr lang="en-US" sz="1800" dirty="0"/>
          </a:p>
          <a:p>
            <a:r>
              <a:rPr lang="en-US" sz="1800" dirty="0"/>
              <a:t>Remembering all these rules is too much.</a:t>
            </a:r>
          </a:p>
          <a:p>
            <a:pPr marL="558787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Static analysis tools!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9141456-32AF-337C-B110-11333013F0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12" name="Picture 2" descr="Dizzy 2 (Animation GIF)">
            <a:extLst>
              <a:ext uri="{FF2B5EF4-FFF2-40B4-BE49-F238E27FC236}">
                <a16:creationId xmlns:a16="http://schemas.microsoft.com/office/drawing/2014/main" id="{BD009590-F1A9-51D8-7975-A68FAEF85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77" y="1605280"/>
            <a:ext cx="3838532" cy="3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0EBED245-D26C-46D6-136C-EF1B0C04AA50}"/>
              </a:ext>
            </a:extLst>
          </p:cNvPr>
          <p:cNvSpPr txBox="1"/>
          <p:nvPr/>
        </p:nvSpPr>
        <p:spPr>
          <a:xfrm>
            <a:off x="8087360" y="1998133"/>
            <a:ext cx="29110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[6]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2CC139F-4BE1-F2D1-7FC8-BF83FB9D6A5F}"/>
              </a:ext>
            </a:extLst>
          </p:cNvPr>
          <p:cNvSpPr/>
          <p:nvPr/>
        </p:nvSpPr>
        <p:spPr>
          <a:xfrm>
            <a:off x="7608712" y="536785"/>
            <a:ext cx="982132" cy="432789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Skip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F3991F-B34D-3B68-0FD7-F174408D53B6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0247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5364A-4746-4FE5-6215-5EA02632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EE0004D4-8699-787B-119A-FC43BDC75A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F8C7E4FB-0C0D-A2A3-98BD-372ADC3E993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E4B91F2E-8EBA-9173-A514-A0FA66983B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BE3738D-E052-E974-3478-526F35F68BB4}"/>
              </a:ext>
            </a:extLst>
          </p:cNvPr>
          <p:cNvSpPr txBox="1">
            <a:spLocks/>
          </p:cNvSpPr>
          <p:nvPr/>
        </p:nvSpPr>
        <p:spPr>
          <a:xfrm>
            <a:off x="4610069" y="969574"/>
            <a:ext cx="3655487" cy="3452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PEP257: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pydocstyle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PEP257.</a:t>
            </a:r>
          </a:p>
          <a:p>
            <a:pPr marL="623888" lvl="1" indent="-26828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 err="1">
                <a:latin typeface="Courier"/>
              </a:rPr>
              <a:t>autoDocstring</a:t>
            </a:r>
            <a:r>
              <a:rPr lang="en-US" sz="14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VS code plug-in to auto-generate docstring based on inputs, outputs.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PEP484: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mypy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type checker for Python.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PEP484 (and more).</a:t>
            </a:r>
            <a:endParaRPr lang="en-US" sz="1600" dirty="0"/>
          </a:p>
          <a:p>
            <a:pPr marL="795507" lvl="1" indent="-263137" defTabSz="676655" hangingPunct="1">
              <a:spcBef>
                <a:spcPts val="400"/>
              </a:spcBef>
              <a:buSzPts val="1400"/>
              <a:defRPr sz="1480"/>
            </a:pPr>
            <a:endParaRPr lang="en-US" sz="1600" dirty="0"/>
          </a:p>
        </p:txBody>
      </p:sp>
      <p:pic>
        <p:nvPicPr>
          <p:cNvPr id="5" name="Picture 4" descr="A heart with a sad face&#10;&#10;Description automatically generated">
            <a:extLst>
              <a:ext uri="{FF2B5EF4-FFF2-40B4-BE49-F238E27FC236}">
                <a16:creationId xmlns:a16="http://schemas.microsoft.com/office/drawing/2014/main" id="{CD0515C3-7E97-7DB4-444E-EE24597C7D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2357040" y="1158881"/>
            <a:ext cx="436600" cy="471788"/>
          </a:xfrm>
          <a:prstGeom prst="rect">
            <a:avLst/>
          </a:prstGeom>
        </p:spPr>
      </p:pic>
      <p:pic>
        <p:nvPicPr>
          <p:cNvPr id="6" name="Picture 5" descr="A heart with a sad face&#10;&#10;Description automatically generated">
            <a:extLst>
              <a:ext uri="{FF2B5EF4-FFF2-40B4-BE49-F238E27FC236}">
                <a16:creationId xmlns:a16="http://schemas.microsoft.com/office/drawing/2014/main" id="{4EB8E7FA-092C-CB34-793E-464A49C7D8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6798387" y="2126600"/>
            <a:ext cx="378314" cy="40880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EE2CDAC2-72C9-4C41-21F8-758DD55371FA}"/>
              </a:ext>
            </a:extLst>
          </p:cNvPr>
          <p:cNvSpPr/>
          <p:nvPr/>
        </p:nvSpPr>
        <p:spPr>
          <a:xfrm>
            <a:off x="1151466" y="2652888"/>
            <a:ext cx="3115733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BC2BED-905A-3CD4-970C-17BBCF2791E6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7310086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599" y="0"/>
            <a:ext cx="3008489" cy="91237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242F7B-B13F-DC6F-1F0B-F26ACF813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2517376"/>
            <a:ext cx="543897" cy="55795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4EC4A9E-8067-6E0D-4C65-BBE94EF61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3600" y="3178858"/>
            <a:ext cx="543897" cy="55795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F3655AB-59D2-E9B0-30C9-5FA0F81FDA51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8908933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Extra material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42</a:t>
            </a:fld>
            <a:endParaRPr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da-DK" dirty="0"/>
              <a:t>References</a:t>
            </a:r>
            <a:endParaRPr dirty="0"/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DiSessa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Andrea A. </a:t>
            </a:r>
            <a:r>
              <a:rPr lang="en-US" sz="16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Changing minds: Computers, learning, and literacy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</a:t>
            </a: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Mit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Press, 2000.</a:t>
            </a: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2"/>
              </a:rPr>
              <a:t>PEP 8 – Style Guide for Python Code | peps.python.org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3"/>
              </a:rPr>
              <a:t>PEP 257 – Docstring Conventions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4"/>
              </a:rPr>
              <a:t>PEP 484 – Type Hints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5"/>
              </a:rPr>
              <a:t>Example NumPy Style Python Docstrings</a:t>
            </a:r>
            <a:endParaRPr lang="en-US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6"/>
              </a:rPr>
              <a:t>Dizzy 2 (Animation GIF) by </a:t>
            </a:r>
            <a:r>
              <a:rPr lang="en-US" sz="1600" dirty="0" err="1">
                <a:hlinkClick r:id="rId6"/>
              </a:rPr>
              <a:t>QToons</a:t>
            </a:r>
            <a:r>
              <a:rPr lang="en-US" sz="1600" dirty="0">
                <a:hlinkClick r:id="rId6"/>
              </a:rPr>
              <a:t> on DeviantArt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endParaRPr sz="1600" dirty="0"/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311865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3027</Words>
  <Application>Microsoft Macintosh PowerPoint</Application>
  <PresentationFormat>Bildschirmpräsentation (16:9)</PresentationFormat>
  <Paragraphs>593</Paragraphs>
  <Slides>45</Slides>
  <Notes>28</Notes>
  <HiddenSlides>12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45</vt:i4>
      </vt:variant>
    </vt:vector>
  </HeadingPairs>
  <TitlesOfParts>
    <vt:vector size="55" baseType="lpstr">
      <vt:lpstr>Arial</vt:lpstr>
      <vt:lpstr>Avenir Book</vt:lpstr>
      <vt:lpstr>Avenir Heavy</vt:lpstr>
      <vt:lpstr>Courier</vt:lpstr>
      <vt:lpstr>Courier New</vt:lpstr>
      <vt:lpstr>Helvetica</vt:lpstr>
      <vt:lpstr>Roboto</vt:lpstr>
      <vt:lpstr>Wingdings</vt:lpstr>
      <vt:lpstr>Jacquenetta template</vt:lpstr>
      <vt:lpstr>1_Jacquenetta template</vt:lpstr>
      <vt:lpstr>PowerPoint-Präsentation</vt:lpstr>
      <vt:lpstr>PowerPoint-Präsentation</vt:lpstr>
      <vt:lpstr>Motivation</vt:lpstr>
      <vt:lpstr>Code smell #1</vt:lpstr>
      <vt:lpstr>Within-module order</vt:lpstr>
      <vt:lpstr>Code smell #2</vt:lpstr>
      <vt:lpstr>PowerPoint-Präsentation</vt:lpstr>
      <vt:lpstr>Code smell #3</vt:lpstr>
      <vt:lpstr>Variable names</vt:lpstr>
      <vt:lpstr>Variable names</vt:lpstr>
      <vt:lpstr>Notes</vt:lpstr>
      <vt:lpstr>Single responsibility principle</vt:lpstr>
      <vt:lpstr>Reduce code complexity</vt:lpstr>
      <vt:lpstr>Reduce code complexity II</vt:lpstr>
      <vt:lpstr>Code smells #4, #5, #6</vt:lpstr>
      <vt:lpstr>Magic numbers</vt:lpstr>
      <vt:lpstr>Towards self-explanatory code</vt:lpstr>
      <vt:lpstr>Code smells</vt:lpstr>
      <vt:lpstr>Code smells</vt:lpstr>
      <vt:lpstr>Code smell # 8</vt:lpstr>
      <vt:lpstr>Towards a more efficient setup</vt:lpstr>
      <vt:lpstr>Last words of wisdom</vt:lpstr>
      <vt:lpstr>PowerPoint-Präsentation</vt:lpstr>
      <vt:lpstr>PowerPoint-Präsentation</vt:lpstr>
      <vt:lpstr>Motivation</vt:lpstr>
      <vt:lpstr>Accessibility</vt:lpstr>
      <vt:lpstr>What is PEP</vt:lpstr>
      <vt:lpstr>PEP8</vt:lpstr>
      <vt:lpstr>Investigate PEP8</vt:lpstr>
      <vt:lpstr>Anything interesting?</vt:lpstr>
      <vt:lpstr>Tools to help</vt:lpstr>
      <vt:lpstr>Typing</vt:lpstr>
      <vt:lpstr>Typing</vt:lpstr>
      <vt:lpstr>Accessibility</vt:lpstr>
      <vt:lpstr>Documentation</vt:lpstr>
      <vt:lpstr>Documentation</vt:lpstr>
      <vt:lpstr>PEP257</vt:lpstr>
      <vt:lpstr>Overloaded</vt:lpstr>
      <vt:lpstr>Tools to help</vt:lpstr>
      <vt:lpstr>Accessibility</vt:lpstr>
      <vt:lpstr>PowerPoint-Präsentation</vt:lpstr>
      <vt:lpstr>Keeping track of docstrings</vt:lpstr>
      <vt:lpstr>References</vt:lpstr>
      <vt:lpstr>Contents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133</cp:revision>
  <dcterms:modified xsi:type="dcterms:W3CDTF">2025-07-20T20:00:51Z</dcterms:modified>
</cp:coreProperties>
</file>