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1" r:id="rId2"/>
    <p:sldId id="277" r:id="rId3"/>
    <p:sldId id="278" r:id="rId4"/>
    <p:sldId id="286" r:id="rId5"/>
    <p:sldId id="274" r:id="rId6"/>
    <p:sldId id="279" r:id="rId7"/>
    <p:sldId id="276" r:id="rId8"/>
    <p:sldId id="280" r:id="rId9"/>
    <p:sldId id="268" r:id="rId10"/>
    <p:sldId id="269" r:id="rId11"/>
    <p:sldId id="270" r:id="rId12"/>
    <p:sldId id="265" r:id="rId13"/>
    <p:sldId id="281" r:id="rId14"/>
    <p:sldId id="285" r:id="rId15"/>
    <p:sldId id="272" r:id="rId16"/>
    <p:sldId id="271" r:id="rId1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7B5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26"/>
    <p:restoredTop sz="81922" autoAdjust="0"/>
  </p:normalViewPr>
  <p:slideViewPr>
    <p:cSldViewPr snapToGrid="0">
      <p:cViewPr varScale="1">
        <p:scale>
          <a:sx n="104" d="100"/>
          <a:sy n="104" d="100"/>
        </p:scale>
        <p:origin x="1902" y="318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25 minutes</a:t>
            </a:r>
          </a:p>
        </p:txBody>
      </p:sp>
    </p:spTree>
    <p:extLst>
      <p:ext uri="{BB962C8B-B14F-4D97-AF65-F5344CB8AC3E}">
        <p14:creationId xmlns:p14="http://schemas.microsoft.com/office/powerpoint/2010/main" val="75049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Main </a:t>
            </a:r>
            <a:r>
              <a:rPr lang="de-DE" dirty="0" err="1"/>
              <a:t>take-away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excercise</a:t>
            </a:r>
            <a:r>
              <a:rPr lang="de-DE" dirty="0"/>
              <a:t>: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ways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discuss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plenum</a:t>
            </a:r>
            <a:r>
              <a:rPr lang="de-DE" dirty="0"/>
              <a:t>, </a:t>
            </a:r>
            <a:r>
              <a:rPr lang="de-DE" dirty="0" err="1"/>
              <a:t>collect</a:t>
            </a:r>
            <a:r>
              <a:rPr lang="de-DE" dirty="0"/>
              <a:t> </a:t>
            </a:r>
            <a:r>
              <a:rPr lang="de-DE" dirty="0" err="1"/>
              <a:t>ideas</a:t>
            </a:r>
            <a:r>
              <a:rPr lang="de-DE" dirty="0"/>
              <a:t> on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. Solution </a:t>
            </a:r>
            <a:r>
              <a:rPr lang="de-DE" dirty="0" err="1"/>
              <a:t>slide</a:t>
            </a:r>
            <a:r>
              <a:rPr lang="de-DE" dirty="0"/>
              <a:t> after </a:t>
            </a:r>
            <a:r>
              <a:rPr lang="de-DE" dirty="0" err="1"/>
              <a:t>that</a:t>
            </a:r>
            <a:r>
              <a:rPr lang="de-DE" dirty="0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9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1a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take-aways</a:t>
            </a:r>
            <a:r>
              <a:rPr lang="de-DE" dirty="0"/>
              <a:t>: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possible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stuff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script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in </a:t>
            </a:r>
            <a:r>
              <a:rPr lang="de-DE" dirty="0" err="1"/>
              <a:t>src</a:t>
            </a:r>
            <a:r>
              <a:rPr lang="de-DE" dirty="0"/>
              <a:t>. But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src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will not </a:t>
            </a:r>
            <a:r>
              <a:rPr lang="de-DE" dirty="0" err="1"/>
              <a:t>work</a:t>
            </a:r>
            <a:r>
              <a:rPr lang="de-DE" dirty="0"/>
              <a:t>. </a:t>
            </a:r>
          </a:p>
          <a:p>
            <a:r>
              <a:rPr lang="de-DE" dirty="0" err="1"/>
              <a:t>Collect</a:t>
            </a:r>
            <a:r>
              <a:rPr lang="de-DE" dirty="0"/>
              <a:t> </a:t>
            </a:r>
            <a:r>
              <a:rPr lang="de-DE" dirty="0" err="1"/>
              <a:t>experiences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14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529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a-DK" dirty="0"/>
              <a:t>Main takeaway from 1b: importing unprotected code, everything gets executed. This can be bad esp. When the functions that get executed are expensive or we simply do not want them executedafter importing. </a:t>
            </a:r>
          </a:p>
        </p:txBody>
      </p:sp>
    </p:spTree>
    <p:extLst>
      <p:ext uri="{BB962C8B-B14F-4D97-AF65-F5344CB8AC3E}">
        <p14:creationId xmlns:p14="http://schemas.microsoft.com/office/powerpoint/2010/main" val="3201983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execute make_pizza.py in our terminal, python accesses make_pizza.py, where it says: import pizza. </a:t>
            </a:r>
            <a:br>
              <a:rPr lang="en-US" dirty="0"/>
            </a:br>
            <a:r>
              <a:rPr lang="en-US" dirty="0"/>
              <a:t>So, Python goes to the folder ´named pizza, sees an __</a:t>
            </a:r>
            <a:r>
              <a:rPr lang="en-US" dirty="0" err="1"/>
              <a:t>init</a:t>
            </a:r>
            <a:r>
              <a:rPr lang="en-US" dirty="0"/>
              <a:t>__ file there and understands that this is a package. (</a:t>
            </a:r>
            <a:r>
              <a:rPr lang="en-US" dirty="0" err="1"/>
              <a:t>kennen</a:t>
            </a:r>
            <a:r>
              <a:rPr lang="en-US" dirty="0"/>
              <a:t> die </a:t>
            </a:r>
            <a:r>
              <a:rPr lang="en-US" dirty="0" err="1"/>
              <a:t>noch</a:t>
            </a:r>
            <a:r>
              <a:rPr lang="en-US" dirty="0"/>
              <a:t> </a:t>
            </a:r>
            <a:r>
              <a:rPr lang="en-US" dirty="0" err="1"/>
              <a:t>nicht</a:t>
            </a:r>
            <a:r>
              <a:rPr lang="en-US" dirty="0"/>
              <a:t>), </a:t>
            </a:r>
            <a:r>
              <a:rPr lang="en-US" dirty="0" err="1"/>
              <a:t>init</a:t>
            </a:r>
            <a:r>
              <a:rPr lang="en-US" dirty="0"/>
              <a:t> is </a:t>
            </a:r>
            <a:r>
              <a:rPr lang="en-US" dirty="0" err="1"/>
              <a:t>hier</a:t>
            </a:r>
            <a:r>
              <a:rPr lang="en-US" dirty="0"/>
              <a:t> leer </a:t>
            </a:r>
            <a:r>
              <a:rPr lang="en-US" dirty="0" err="1"/>
              <a:t>aber</a:t>
            </a:r>
            <a:r>
              <a:rPr lang="en-US" dirty="0"/>
              <a:t> es executed </a:t>
            </a:r>
            <a:r>
              <a:rPr lang="en-US" dirty="0" err="1"/>
              <a:t>alles</a:t>
            </a:r>
            <a:r>
              <a:rPr lang="en-US" dirty="0"/>
              <a:t> da </a:t>
            </a:r>
            <a:r>
              <a:rPr lang="en-US" dirty="0" err="1"/>
              <a:t>drinnen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It just grabs this and brings it all back to the terminal. </a:t>
            </a:r>
          </a:p>
        </p:txBody>
      </p:sp>
    </p:spTree>
    <p:extLst>
      <p:ext uri="{BB962C8B-B14F-4D97-AF65-F5344CB8AC3E}">
        <p14:creationId xmlns:p14="http://schemas.microsoft.com/office/powerpoint/2010/main" val="2911514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execute </a:t>
            </a:r>
            <a:r>
              <a:rPr lang="en-US" dirty="0" err="1"/>
              <a:t>make_pizza</a:t>
            </a:r>
            <a:r>
              <a:rPr lang="en-US" dirty="0"/>
              <a:t>, but inside of it, it says import </a:t>
            </a:r>
            <a:r>
              <a:rPr lang="en-US" dirty="0" err="1"/>
              <a:t>pizza.baking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Python goes to pizza first, discovers the __</a:t>
            </a:r>
            <a:r>
              <a:rPr lang="en-US" dirty="0" err="1"/>
              <a:t>init</a:t>
            </a:r>
            <a:r>
              <a:rPr lang="en-US" dirty="0"/>
              <a:t>__, understands this is a package. </a:t>
            </a:r>
            <a:br>
              <a:rPr lang="en-US" dirty="0"/>
            </a:br>
            <a:r>
              <a:rPr lang="en-US" dirty="0"/>
              <a:t>Then it goes straight to baking, where it finds the eternal flame. </a:t>
            </a:r>
            <a:br>
              <a:rPr lang="en-US" dirty="0"/>
            </a:br>
            <a:r>
              <a:rPr lang="en-US" dirty="0"/>
              <a:t>Grabs it and goes back to the terminal with all it found. </a:t>
            </a:r>
          </a:p>
        </p:txBody>
      </p:sp>
    </p:spTree>
    <p:extLst>
      <p:ext uri="{BB962C8B-B14F-4D97-AF65-F5344CB8AC3E}">
        <p14:creationId xmlns:p14="http://schemas.microsoft.com/office/powerpoint/2010/main" val="3400307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import </a:t>
            </a:r>
            <a:r>
              <a:rPr lang="en-US" dirty="0" err="1"/>
              <a:t>pizza.desserts</a:t>
            </a:r>
            <a:r>
              <a:rPr lang="en-US" dirty="0"/>
              <a:t> inside of </a:t>
            </a:r>
            <a:r>
              <a:rPr lang="en-US" dirty="0" err="1"/>
              <a:t>make_pizza</a:t>
            </a:r>
            <a:r>
              <a:rPr lang="en-US" dirty="0"/>
              <a:t>, again, python goes to pizza, finds the __</a:t>
            </a:r>
            <a:r>
              <a:rPr lang="en-US" dirty="0" err="1"/>
              <a:t>init</a:t>
            </a:r>
            <a:r>
              <a:rPr lang="en-US" dirty="0"/>
              <a:t>__, then goes to desserts, </a:t>
            </a:r>
            <a:br>
              <a:rPr lang="en-US" dirty="0"/>
            </a:br>
            <a:r>
              <a:rPr lang="en-US" dirty="0"/>
              <a:t>where baking is imported. So it grabs everything inside baking, goes back to desserts, where it finds the coffee. </a:t>
            </a:r>
            <a:br>
              <a:rPr lang="en-US" dirty="0"/>
            </a:br>
            <a:r>
              <a:rPr lang="en-US" dirty="0"/>
              <a:t>Grabs all of that and goes back to the terminal. </a:t>
            </a:r>
          </a:p>
        </p:txBody>
      </p:sp>
    </p:spTree>
    <p:extLst>
      <p:ext uri="{BB962C8B-B14F-4D97-AF65-F5344CB8AC3E}">
        <p14:creationId xmlns:p14="http://schemas.microsoft.com/office/powerpoint/2010/main" val="103271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main.py from </a:t>
            </a:r>
            <a:r>
              <a:rPr lang="en-US" dirty="0" err="1"/>
              <a:t>src</a:t>
            </a:r>
            <a:r>
              <a:rPr lang="en-US" dirty="0"/>
              <a:t>/ to </a:t>
            </a:r>
            <a:r>
              <a:rPr lang="en-US" dirty="0" err="1"/>
              <a:t>notebooks_and_scripts</a:t>
            </a:r>
            <a:r>
              <a:rPr lang="en-US" dirty="0"/>
              <a:t>/.</a:t>
            </a:r>
          </a:p>
          <a:p>
            <a:r>
              <a:rPr lang="en-US" dirty="0"/>
              <a:t>Ask the students, how can I use the Pizza class over here?</a:t>
            </a:r>
          </a:p>
        </p:txBody>
      </p:sp>
    </p:spTree>
    <p:extLst>
      <p:ext uri="{BB962C8B-B14F-4D97-AF65-F5344CB8AC3E}">
        <p14:creationId xmlns:p14="http://schemas.microsoft.com/office/powerpoint/2010/main" val="1355769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think the “installing the codebase as package” thing will come in the next lecture (editable installations). </a:t>
            </a:r>
            <a:br>
              <a:rPr lang="en-US" dirty="0"/>
            </a:br>
            <a:r>
              <a:rPr lang="en-US" dirty="0"/>
              <a:t>Teaser: make a package und das </a:t>
            </a:r>
            <a:r>
              <a:rPr lang="en-US" dirty="0" err="1"/>
              <a:t>macht</a:t>
            </a:r>
            <a:r>
              <a:rPr lang="en-US" dirty="0"/>
              <a:t> Pam </a:t>
            </a:r>
            <a:r>
              <a:rPr lang="en-US" dirty="0" err="1"/>
              <a:t>dann</a:t>
            </a:r>
            <a:r>
              <a:rPr lang="en-US" dirty="0"/>
              <a:t> </a:t>
            </a:r>
            <a:r>
              <a:rPr lang="en-US" dirty="0" err="1"/>
              <a:t>später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3852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.aspp.school/ASPP/2025-plovdiv-OD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401520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local imports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785331" y="0"/>
            <a:ext cx="69982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/>
              <a:t>Partner chat: simple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8"/>
            <a:ext cx="7527874" cy="388856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400" dirty="0"/>
              <a:t>Consider a directory (folder):</a:t>
            </a:r>
          </a:p>
          <a:p>
            <a:pPr lvl="1"/>
            <a:r>
              <a:rPr lang="en-US" sz="1400" dirty="0">
                <a:latin typeface="Courier"/>
              </a:rPr>
              <a:t>__init__.py</a:t>
            </a:r>
          </a:p>
          <a:p>
            <a:pPr lvl="1"/>
            <a:r>
              <a:rPr lang="en-US" sz="1400" dirty="0"/>
              <a:t>(…)</a:t>
            </a:r>
          </a:p>
          <a:p>
            <a:pPr lvl="1"/>
            <a:r>
              <a:rPr lang="en-US" sz="1400" dirty="0" err="1">
                <a:latin typeface="Courier"/>
              </a:rPr>
              <a:t>baking.py</a:t>
            </a:r>
            <a:r>
              <a:rPr lang="en-US" sz="1400" dirty="0">
                <a:latin typeface="Courier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 contains constant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</a:p>
          <a:p>
            <a:pPr lvl="1"/>
            <a:r>
              <a:rPr lang="en-US" sz="1400" dirty="0">
                <a:sym typeface="Wingdings" panose="05000000000000000000" pitchFamily="2" charset="2"/>
              </a:rPr>
              <a:t>(…)</a:t>
            </a:r>
          </a:p>
          <a:p>
            <a:pPr lvl="1"/>
            <a:r>
              <a:rPr lang="en-US" sz="1400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sz="1400" dirty="0">
                <a:latin typeface="Courier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 want to use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sz="1400" dirty="0">
                <a:sym typeface="Wingdings" panose="05000000000000000000" pitchFamily="2" charset="2"/>
              </a:rPr>
              <a:t> here</a:t>
            </a:r>
            <a:endParaRPr lang="en-US" sz="1400" dirty="0">
              <a:latin typeface="Courier"/>
              <a:sym typeface="Wingdings" panose="05000000000000000000" pitchFamily="2" charset="2"/>
            </a:endParaRPr>
          </a:p>
          <a:p>
            <a:endParaRPr lang="en-US" sz="1400" dirty="0">
              <a:sym typeface="Wingdings" panose="05000000000000000000" pitchFamily="2" charset="2"/>
            </a:endParaRPr>
          </a:p>
          <a:p>
            <a:r>
              <a:rPr lang="en-US" sz="1400" dirty="0">
                <a:sym typeface="Wingdings" panose="05000000000000000000" pitchFamily="2" charset="2"/>
              </a:rPr>
              <a:t>With your partner, list as many ways as you can that you could import the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 ETERNAL_FLAME</a:t>
            </a:r>
            <a:r>
              <a:rPr lang="en-US" sz="1400" dirty="0">
                <a:sym typeface="Wingdings" panose="05000000000000000000" pitchFamily="2" charset="2"/>
              </a:rPr>
              <a:t> constant to be used in </a:t>
            </a:r>
            <a:r>
              <a:rPr lang="en-US" sz="1400" dirty="0" err="1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sz="1400" dirty="0">
                <a:sym typeface="Wingdings" panose="05000000000000000000" pitchFamily="2" charset="2"/>
              </a:rPr>
              <a:t>.</a:t>
            </a:r>
          </a:p>
          <a:p>
            <a:r>
              <a:rPr lang="en-US" sz="1400" dirty="0">
                <a:sym typeface="Wingdings" panose="05000000000000000000" pitchFamily="2" charset="2"/>
              </a:rPr>
              <a:t>For each way of importing, how do you call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sz="1400" dirty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r>
              <a:rPr lang="en-US" sz="1400" i="1" dirty="0">
                <a:sym typeface="Wingdings" panose="05000000000000000000" pitchFamily="2" charset="2"/>
              </a:rPr>
              <a:t>(3 min)</a:t>
            </a:r>
          </a:p>
        </p:txBody>
      </p:sp>
    </p:spTree>
    <p:extLst>
      <p:ext uri="{BB962C8B-B14F-4D97-AF65-F5344CB8AC3E}">
        <p14:creationId xmlns:p14="http://schemas.microsoft.com/office/powerpoint/2010/main" val="22302964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101599" indent="0">
              <a:buNone/>
            </a:pPr>
            <a:r>
              <a:rPr lang="en-US" dirty="0"/>
              <a:t>notes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346B6788-644A-2721-2297-48C7FE64D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02266"/>
              </p:ext>
            </p:extLst>
          </p:nvPr>
        </p:nvGraphicFramePr>
        <p:xfrm>
          <a:off x="1178804" y="1679060"/>
          <a:ext cx="6400800" cy="2005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2236">
                  <a:extLst>
                    <a:ext uri="{9D8B030D-6E8A-4147-A177-3AD203B41FA5}">
                      <a16:colId xmlns:a16="http://schemas.microsoft.com/office/drawing/2014/main" val="3773537242"/>
                    </a:ext>
                  </a:extLst>
                </a:gridCol>
                <a:gridCol w="3198564">
                  <a:extLst>
                    <a:ext uri="{9D8B030D-6E8A-4147-A177-3AD203B41FA5}">
                      <a16:colId xmlns:a16="http://schemas.microsoft.com/office/drawing/2014/main" val="2167850005"/>
                    </a:ext>
                  </a:extLst>
                </a:gridCol>
              </a:tblGrid>
              <a:tr h="401029">
                <a:tc>
                  <a:txBody>
                    <a:bodyPr/>
                    <a:lstStyle/>
                    <a:p>
                      <a:pPr algn="l"/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Import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statement</a:t>
                      </a:r>
                      <a:endParaRPr lang="de-DE" sz="1600" b="1" dirty="0">
                        <a:latin typeface="Avenir Book" panose="02000503020000020003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How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to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call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object</a:t>
                      </a:r>
                      <a:endParaRPr lang="de-DE" sz="1600" b="1" dirty="0">
                        <a:latin typeface="Avenir Book" panose="02000503020000020003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59843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68834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79460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00146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71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18237-C413-6912-AD30-14B20A9B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 Placeholder 1">
            <a:extLst>
              <a:ext uri="{FF2B5EF4-FFF2-40B4-BE49-F238E27FC236}">
                <a16:creationId xmlns:a16="http://schemas.microsoft.com/office/drawing/2014/main" id="{4CDB6F23-B3A0-C428-14F0-05954E7BC2C4}"/>
              </a:ext>
            </a:extLst>
          </p:cNvPr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7" name="Text Placeholder 1">
            <a:extLst>
              <a:ext uri="{FF2B5EF4-FFF2-40B4-BE49-F238E27FC236}">
                <a16:creationId xmlns:a16="http://schemas.microsoft.com/office/drawing/2014/main" id="{5E64BCE3-718D-0706-B3ED-E0E3A011103C}"/>
              </a:ext>
            </a:extLst>
          </p:cNvPr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bk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br>
              <a:rPr dirty="0"/>
            </a:br>
            <a:endParaRPr dirty="0"/>
          </a:p>
        </p:txBody>
      </p:sp>
      <p:sp>
        <p:nvSpPr>
          <p:cNvPr id="308" name="Text Placeholder 1">
            <a:extLst>
              <a:ext uri="{FF2B5EF4-FFF2-40B4-BE49-F238E27FC236}">
                <a16:creationId xmlns:a16="http://schemas.microsoft.com/office/drawing/2014/main" id="{2F9591AB-3E17-E3A1-2960-3CFB5F308868}"/>
              </a:ext>
            </a:extLst>
          </p:cNvPr>
          <p:cNvSpPr txBox="1"/>
          <p:nvPr/>
        </p:nvSpPr>
        <p:spPr>
          <a:xfrm>
            <a:off x="5185991" y="2233332"/>
            <a:ext cx="3757288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baking.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9" name="Text Placeholder 1">
            <a:extLst>
              <a:ext uri="{FF2B5EF4-FFF2-40B4-BE49-F238E27FC236}">
                <a16:creationId xmlns:a16="http://schemas.microsoft.com/office/drawing/2014/main" id="{3A2CA249-55B9-12C5-43AB-7D03CB8E0239}"/>
              </a:ext>
            </a:extLst>
          </p:cNvPr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ETERNAL_FLAME</a:t>
            </a:r>
            <a:endParaRPr dirty="0">
              <a:solidFill>
                <a:srgbClr val="A9A9A9"/>
              </a:solidFill>
            </a:endParaRPr>
          </a:p>
        </p:txBody>
      </p:sp>
      <p:sp>
        <p:nvSpPr>
          <p:cNvPr id="310" name="Title 1">
            <a:extLst>
              <a:ext uri="{FF2B5EF4-FFF2-40B4-BE49-F238E27FC236}">
                <a16:creationId xmlns:a16="http://schemas.microsoft.com/office/drawing/2014/main" id="{9330E721-DBE2-E019-22FC-138733F68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6588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modules</a:t>
            </a:r>
          </a:p>
        </p:txBody>
      </p:sp>
      <p:sp>
        <p:nvSpPr>
          <p:cNvPr id="311" name="Text Placeholder 2">
            <a:extLst>
              <a:ext uri="{FF2B5EF4-FFF2-40B4-BE49-F238E27FC236}">
                <a16:creationId xmlns:a16="http://schemas.microsoft.com/office/drawing/2014/main" id="{38DBB432-5852-8C3D-B493-8FEDDDF3CF7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326857"/>
          </a:xfrm>
          <a:prstGeom prst="rect">
            <a:avLst/>
          </a:prstGeom>
        </p:spPr>
        <p:txBody>
          <a:bodyPr/>
          <a:lstStyle/>
          <a:p>
            <a:r>
              <a:rPr dirty="0"/>
              <a:t>you can always import code from other modules (.</a:t>
            </a:r>
            <a:r>
              <a:rPr dirty="0" err="1"/>
              <a:t>py</a:t>
            </a:r>
            <a:r>
              <a:rPr dirty="0"/>
              <a:t> files) in your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 (this includes files in subfolders)</a:t>
            </a: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r>
              <a:rPr dirty="0"/>
              <a:t>Options for e.g. importing </a:t>
            </a:r>
            <a:r>
              <a:rPr lang="en-US" dirty="0">
                <a:latin typeface="Avenir Book Oblique"/>
                <a:ea typeface="Avenir Book Oblique"/>
                <a:cs typeface="Avenir Book Oblique"/>
                <a:sym typeface="Avenir Book Oblique"/>
              </a:rPr>
              <a:t>ETERNAL</a:t>
            </a:r>
            <a:r>
              <a:rPr dirty="0">
                <a:latin typeface="Avenir Book Oblique"/>
                <a:ea typeface="Avenir Book Oblique"/>
                <a:cs typeface="Avenir Book Oblique"/>
                <a:sym typeface="Avenir Book Oblique"/>
              </a:rPr>
              <a:t>_</a:t>
            </a:r>
            <a:r>
              <a:rPr lang="en-US" dirty="0">
                <a:latin typeface="Avenir Book Oblique"/>
                <a:ea typeface="Avenir Book Oblique"/>
                <a:cs typeface="Avenir Book Oblique"/>
                <a:sym typeface="Avenir Book Oblique"/>
              </a:rPr>
              <a:t>FLAME</a:t>
            </a:r>
            <a:endParaRPr dirty="0">
              <a:latin typeface="Avenir Book Oblique"/>
              <a:ea typeface="Avenir Book Oblique"/>
              <a:cs typeface="Avenir Book Oblique"/>
              <a:sym typeface="Avenir Book Oblique"/>
            </a:endParaRPr>
          </a:p>
        </p:txBody>
      </p:sp>
      <p:sp>
        <p:nvSpPr>
          <p:cNvPr id="312" name="Slide Number Placeholder 3">
            <a:extLst>
              <a:ext uri="{FF2B5EF4-FFF2-40B4-BE49-F238E27FC236}">
                <a16:creationId xmlns:a16="http://schemas.microsoft.com/office/drawing/2014/main" id="{6AAB4D71-FCFA-8590-C584-C8EC894C915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13" name="Text Placeholder 1">
            <a:extLst>
              <a:ext uri="{FF2B5EF4-FFF2-40B4-BE49-F238E27FC236}">
                <a16:creationId xmlns:a16="http://schemas.microsoft.com/office/drawing/2014/main" id="{C4EF3FB4-35AC-3A48-E063-9F996E07D98B}"/>
              </a:ext>
            </a:extLst>
          </p:cNvPr>
          <p:cNvSpPr txBox="1"/>
          <p:nvPr/>
        </p:nvSpPr>
        <p:spPr>
          <a:xfrm>
            <a:off x="615797" y="2210905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import </a:t>
            </a:r>
            <a:r>
              <a:rPr lang="en-US" dirty="0"/>
              <a:t>baking</a:t>
            </a:r>
            <a:endParaRPr dirty="0"/>
          </a:p>
        </p:txBody>
      </p:sp>
      <p:sp>
        <p:nvSpPr>
          <p:cNvPr id="314" name="Text Placeholder 1">
            <a:extLst>
              <a:ext uri="{FF2B5EF4-FFF2-40B4-BE49-F238E27FC236}">
                <a16:creationId xmlns:a16="http://schemas.microsoft.com/office/drawing/2014/main" id="{C2C1CFD7-831B-CFE9-33DA-E2007199AB99}"/>
              </a:ext>
            </a:extLst>
          </p:cNvPr>
          <p:cNvSpPr txBox="1"/>
          <p:nvPr/>
        </p:nvSpPr>
        <p:spPr>
          <a:xfrm>
            <a:off x="615797" y="2741593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2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import </a:t>
            </a:r>
            <a:r>
              <a:rPr lang="en-US" dirty="0"/>
              <a:t>baking</a:t>
            </a:r>
            <a:r>
              <a:rPr dirty="0"/>
              <a:t> as </a:t>
            </a:r>
            <a:r>
              <a:rPr lang="en-US" dirty="0"/>
              <a:t>bk</a:t>
            </a:r>
            <a:r>
              <a:rPr dirty="0"/>
              <a:t> </a:t>
            </a:r>
          </a:p>
        </p:txBody>
      </p:sp>
      <p:sp>
        <p:nvSpPr>
          <p:cNvPr id="315" name="Text Placeholder 1">
            <a:extLst>
              <a:ext uri="{FF2B5EF4-FFF2-40B4-BE49-F238E27FC236}">
                <a16:creationId xmlns:a16="http://schemas.microsoft.com/office/drawing/2014/main" id="{EFB0D38A-D0F9-3EF1-8844-F3EFF9D1562C}"/>
              </a:ext>
            </a:extLst>
          </p:cNvPr>
          <p:cNvSpPr txBox="1"/>
          <p:nvPr/>
        </p:nvSpPr>
        <p:spPr>
          <a:xfrm>
            <a:off x="615797" y="3272281"/>
            <a:ext cx="4605357" cy="543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fontScale="92500" lnSpcReduction="20000"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3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from </a:t>
            </a:r>
            <a:r>
              <a:rPr lang="en-US" dirty="0"/>
              <a:t>baking</a:t>
            </a:r>
            <a:r>
              <a:rPr dirty="0"/>
              <a:t> import </a:t>
            </a:r>
            <a:r>
              <a:rPr lang="en-GB" dirty="0"/>
              <a:t>ETERNAL_FLAME</a:t>
            </a:r>
            <a:r>
              <a:rPr dirty="0"/>
              <a:t>	</a:t>
            </a:r>
          </a:p>
        </p:txBody>
      </p:sp>
      <p:sp>
        <p:nvSpPr>
          <p:cNvPr id="316" name="Text Placeholder 1">
            <a:extLst>
              <a:ext uri="{FF2B5EF4-FFF2-40B4-BE49-F238E27FC236}">
                <a16:creationId xmlns:a16="http://schemas.microsoft.com/office/drawing/2014/main" id="{B1FD3F7A-4FF3-CAF3-4692-9EBDD92A293E}"/>
              </a:ext>
            </a:extLst>
          </p:cNvPr>
          <p:cNvSpPr txBox="1"/>
          <p:nvPr/>
        </p:nvSpPr>
        <p:spPr>
          <a:xfrm>
            <a:off x="615797" y="3816670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4"/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from </a:t>
            </a:r>
            <a:r>
              <a:rPr lang="en-US" dirty="0">
                <a:solidFill>
                  <a:srgbClr val="A9A9A9"/>
                </a:solidFill>
              </a:rPr>
              <a:t>baking</a:t>
            </a:r>
            <a:r>
              <a:rPr dirty="0">
                <a:solidFill>
                  <a:srgbClr val="A9A9A9"/>
                </a:solidFill>
              </a:rPr>
              <a:t> import *</a:t>
            </a:r>
          </a:p>
        </p:txBody>
      </p:sp>
      <p:sp>
        <p:nvSpPr>
          <p:cNvPr id="317" name="Text Placeholder 1">
            <a:extLst>
              <a:ext uri="{FF2B5EF4-FFF2-40B4-BE49-F238E27FC236}">
                <a16:creationId xmlns:a16="http://schemas.microsoft.com/office/drawing/2014/main" id="{B87C51C9-2B26-D3FA-3978-A27D05025411}"/>
              </a:ext>
            </a:extLst>
          </p:cNvPr>
          <p:cNvSpPr txBox="1"/>
          <p:nvPr/>
        </p:nvSpPr>
        <p:spPr>
          <a:xfrm>
            <a:off x="5185990" y="22206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baking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8" name="Text Placeholder 1">
            <a:extLst>
              <a:ext uri="{FF2B5EF4-FFF2-40B4-BE49-F238E27FC236}">
                <a16:creationId xmlns:a16="http://schemas.microsoft.com/office/drawing/2014/main" id="{9E41365A-6235-992B-F77D-50B2DFA10122}"/>
              </a:ext>
            </a:extLst>
          </p:cNvPr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bk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9" name="Text Placeholder 1">
            <a:extLst>
              <a:ext uri="{FF2B5EF4-FFF2-40B4-BE49-F238E27FC236}">
                <a16:creationId xmlns:a16="http://schemas.microsoft.com/office/drawing/2014/main" id="{264E0987-91CC-3F6B-7CFB-0910451BDE46}"/>
              </a:ext>
            </a:extLst>
          </p:cNvPr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FF2600"/>
                </a:solidFill>
              </a:rPr>
              <a:t>X </a:t>
            </a:r>
            <a:r>
              <a:rPr lang="da-DK" dirty="0">
                <a:solidFill>
                  <a:srgbClr val="FF2600"/>
                </a:solidFill>
              </a:rPr>
              <a:t>FIRE</a:t>
            </a:r>
            <a:endParaRPr dirty="0">
              <a:solidFill>
                <a:srgbClr val="FF2600"/>
              </a:solidFill>
            </a:endParaRPr>
          </a:p>
        </p:txBody>
      </p:sp>
      <p:sp>
        <p:nvSpPr>
          <p:cNvPr id="320" name="Text Placeholder 1">
            <a:extLst>
              <a:ext uri="{FF2B5EF4-FFF2-40B4-BE49-F238E27FC236}">
                <a16:creationId xmlns:a16="http://schemas.microsoft.com/office/drawing/2014/main" id="{730F972D-F6CD-AEC4-DD67-30E314B0454B}"/>
              </a:ext>
            </a:extLst>
          </p:cNvPr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>
                <a:solidFill>
                  <a:srgbClr val="A9A9A9"/>
                </a:solidFill>
              </a:rPr>
            </a:b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FIRE</a:t>
            </a:r>
            <a:endParaRPr dirty="0">
              <a:solidFill>
                <a:srgbClr val="A9A9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2338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812860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1a: Simple </a:t>
            </a:r>
            <a:r>
              <a:rPr lang="da-DK" dirty="0" err="1"/>
              <a:t>local</a:t>
            </a:r>
            <a:r>
              <a:rPr lang="da-DK" dirty="0"/>
              <a:t>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SzPct val="100000"/>
              <a:buNone/>
            </a:pPr>
            <a:r>
              <a:rPr lang="en-US" dirty="0"/>
              <a:t>Clone </a:t>
            </a:r>
            <a:r>
              <a:rPr lang="en-US" dirty="0">
                <a:hlinkClick r:id="rId3"/>
              </a:rPr>
              <a:t>https://git.aspp.school/ASPP/2025-plovdiv-ODD</a:t>
            </a:r>
            <a:endParaRPr lang="en-US" dirty="0"/>
          </a:p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1a Local importing.md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(10 min)</a:t>
            </a:r>
          </a:p>
        </p:txBody>
      </p:sp>
    </p:spTree>
    <p:extLst>
      <p:ext uri="{BB962C8B-B14F-4D97-AF65-F5344CB8AC3E}">
        <p14:creationId xmlns:p14="http://schemas.microsoft.com/office/powerpoint/2010/main" val="37869916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824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769525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1b: </a:t>
            </a:r>
            <a:r>
              <a:rPr lang="da-DK" dirty="0" err="1"/>
              <a:t>Unprotected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1b Unprotected code.md</a:t>
            </a:r>
          </a:p>
          <a:p>
            <a:pPr marL="0" indent="0">
              <a:buClrTx/>
              <a:buSzTx/>
              <a:buFontTx/>
              <a:buNone/>
            </a:pPr>
            <a:endParaRPr lang="en-US" dirty="0"/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(7 min)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188932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28411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332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33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34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35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36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0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2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45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/>
              <a:t>pizza</a:t>
            </a:r>
            <a:endParaRPr dirty="0"/>
          </a:p>
        </p:txBody>
      </p:sp>
      <p:sp>
        <p:nvSpPr>
          <p:cNvPr id="346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47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48" name="Connection Line"/>
          <p:cNvCxnSpPr>
            <a:cxnSpLocks/>
            <a:endCxn id="342" idx="0"/>
          </p:cNvCxnSpPr>
          <p:nvPr/>
        </p:nvCxnSpPr>
        <p:spPr>
          <a:xfrm flipH="1">
            <a:off x="5768860" y="1870332"/>
            <a:ext cx="101841" cy="15854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9" name="Connection Line"/>
          <p:cNvCxnSpPr>
            <a:cxnSpLocks/>
            <a:endCxn id="333" idx="0"/>
          </p:cNvCxnSpPr>
          <p:nvPr/>
        </p:nvCxnSpPr>
        <p:spPr>
          <a:xfrm flipH="1">
            <a:off x="6816481" y="2730623"/>
            <a:ext cx="181404" cy="297051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362767 0.181850 0.282032 0.170750 0.203567 0.138569 C 0.132374 0.109371 0.063746 0.063092 -0.000429 0.001005" pathEditMode="relative">
                                      <p:cBhvr>
                                        <p:cTn id="3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2" animBg="1" advAuto="0"/>
      <p:bldP spid="347" grpId="6" animBg="1" advAuto="0"/>
      <p:bldP spid="348" grpId="3" animBg="1" advAuto="0"/>
      <p:bldP spid="349" grpId="7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5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353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54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55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56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57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8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2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3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66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 err="1"/>
              <a:t>pizza</a:t>
            </a:r>
            <a:r>
              <a:rPr dirty="0" err="1"/>
              <a:t>.</a:t>
            </a:r>
            <a:r>
              <a:rPr lang="en-US" dirty="0" err="1"/>
              <a:t>baking</a:t>
            </a:r>
            <a:endParaRPr dirty="0"/>
          </a:p>
        </p:txBody>
      </p:sp>
      <p:sp>
        <p:nvSpPr>
          <p:cNvPr id="367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68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69" name="Connection Line"/>
          <p:cNvCxnSpPr>
            <a:cxnSpLocks/>
            <a:endCxn id="363" idx="0"/>
          </p:cNvCxnSpPr>
          <p:nvPr/>
        </p:nvCxnSpPr>
        <p:spPr>
          <a:xfrm flipH="1">
            <a:off x="5768860" y="1923066"/>
            <a:ext cx="107833" cy="10581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0" name="Connection Line"/>
          <p:cNvCxnSpPr>
            <a:cxnSpLocks/>
            <a:endCxn id="354" idx="0"/>
          </p:cNvCxnSpPr>
          <p:nvPr/>
        </p:nvCxnSpPr>
        <p:spPr>
          <a:xfrm flipH="1">
            <a:off x="6816481" y="2805276"/>
            <a:ext cx="153031" cy="222398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1" name="# content of cooking.py…"/>
          <p:cNvSpPr/>
          <p:nvPr/>
        </p:nvSpPr>
        <p:spPr>
          <a:xfrm>
            <a:off x="5434665" y="4355202"/>
            <a:ext cx="3592104" cy="615128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/>
              <a:t>ETERNAL</a:t>
            </a:r>
            <a:r>
              <a:rPr dirty="0"/>
              <a:t>_</a:t>
            </a:r>
            <a:r>
              <a:rPr lang="en-US" dirty="0"/>
              <a:t>FLAME</a:t>
            </a:r>
            <a:r>
              <a:rPr dirty="0"/>
              <a:t> = “</a:t>
            </a:r>
            <a:r>
              <a:rPr dirty="0" err="1"/>
              <a:t>eternal_flame</a:t>
            </a:r>
            <a:r>
              <a:rPr dirty="0"/>
              <a:t>”</a:t>
            </a:r>
          </a:p>
        </p:txBody>
      </p:sp>
      <p:cxnSp>
        <p:nvCxnSpPr>
          <p:cNvPr id="372" name="Connection Line"/>
          <p:cNvCxnSpPr>
            <a:cxnSpLocks/>
          </p:cNvCxnSpPr>
          <p:nvPr/>
        </p:nvCxnSpPr>
        <p:spPr>
          <a:xfrm flipH="1" flipV="1">
            <a:off x="7266896" y="3717278"/>
            <a:ext cx="364903" cy="49939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3" name="Campfire"/>
          <p:cNvSpPr/>
          <p:nvPr/>
        </p:nvSpPr>
        <p:spPr>
          <a:xfrm>
            <a:off x="6035282" y="3570995"/>
            <a:ext cx="493796" cy="53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8812" y="0"/>
                </a:moveTo>
                <a:cubicBezTo>
                  <a:pt x="8812" y="0"/>
                  <a:pt x="10315" y="1752"/>
                  <a:pt x="6812" y="4987"/>
                </a:cubicBezTo>
                <a:cubicBezTo>
                  <a:pt x="6811" y="4987"/>
                  <a:pt x="3797" y="7185"/>
                  <a:pt x="7075" y="11234"/>
                </a:cubicBezTo>
                <a:lnTo>
                  <a:pt x="9928" y="12123"/>
                </a:lnTo>
                <a:cubicBezTo>
                  <a:pt x="9928" y="12123"/>
                  <a:pt x="9060" y="10724"/>
                  <a:pt x="10248" y="9234"/>
                </a:cubicBezTo>
                <a:cubicBezTo>
                  <a:pt x="10248" y="9234"/>
                  <a:pt x="14369" y="5358"/>
                  <a:pt x="11231" y="1605"/>
                </a:cubicBezTo>
                <a:cubicBezTo>
                  <a:pt x="11231" y="1605"/>
                  <a:pt x="10158" y="495"/>
                  <a:pt x="8969" y="54"/>
                </a:cubicBezTo>
                <a:cubicBezTo>
                  <a:pt x="8917" y="35"/>
                  <a:pt x="8865" y="17"/>
                  <a:pt x="8812" y="0"/>
                </a:cubicBezTo>
                <a:close/>
                <a:moveTo>
                  <a:pt x="13572" y="5309"/>
                </a:moveTo>
                <a:cubicBezTo>
                  <a:pt x="13572" y="5309"/>
                  <a:pt x="13412" y="7184"/>
                  <a:pt x="11844" y="8814"/>
                </a:cubicBezTo>
                <a:cubicBezTo>
                  <a:pt x="10275" y="10443"/>
                  <a:pt x="11046" y="11974"/>
                  <a:pt x="11046" y="11975"/>
                </a:cubicBezTo>
                <a:lnTo>
                  <a:pt x="13572" y="11234"/>
                </a:lnTo>
                <a:cubicBezTo>
                  <a:pt x="13572" y="11234"/>
                  <a:pt x="16629" y="7803"/>
                  <a:pt x="13572" y="5309"/>
                </a:cubicBezTo>
                <a:close/>
                <a:moveTo>
                  <a:pt x="16930" y="11456"/>
                </a:moveTo>
                <a:lnTo>
                  <a:pt x="11673" y="13014"/>
                </a:lnTo>
                <a:cubicBezTo>
                  <a:pt x="11763" y="13062"/>
                  <a:pt x="16071" y="14443"/>
                  <a:pt x="16071" y="14443"/>
                </a:cubicBezTo>
                <a:lnTo>
                  <a:pt x="16930" y="14148"/>
                </a:lnTo>
                <a:lnTo>
                  <a:pt x="16930" y="11456"/>
                </a:lnTo>
                <a:close/>
                <a:moveTo>
                  <a:pt x="4249" y="11775"/>
                </a:moveTo>
                <a:cubicBezTo>
                  <a:pt x="4219" y="11766"/>
                  <a:pt x="4192" y="11783"/>
                  <a:pt x="4191" y="11813"/>
                </a:cubicBezTo>
                <a:lnTo>
                  <a:pt x="4120" y="14151"/>
                </a:lnTo>
                <a:cubicBezTo>
                  <a:pt x="4119" y="14181"/>
                  <a:pt x="4143" y="14214"/>
                  <a:pt x="4173" y="14224"/>
                </a:cubicBezTo>
                <a:lnTo>
                  <a:pt x="17070" y="18379"/>
                </a:lnTo>
                <a:cubicBezTo>
                  <a:pt x="17100" y="18388"/>
                  <a:pt x="17126" y="18373"/>
                  <a:pt x="17126" y="18343"/>
                </a:cubicBezTo>
                <a:lnTo>
                  <a:pt x="17205" y="15756"/>
                </a:lnTo>
                <a:cubicBezTo>
                  <a:pt x="17206" y="15726"/>
                  <a:pt x="17182" y="15695"/>
                  <a:pt x="17152" y="15685"/>
                </a:cubicBezTo>
                <a:lnTo>
                  <a:pt x="4249" y="11775"/>
                </a:lnTo>
                <a:close/>
                <a:moveTo>
                  <a:pt x="5220" y="15611"/>
                </a:moveTo>
                <a:lnTo>
                  <a:pt x="4295" y="15851"/>
                </a:lnTo>
                <a:lnTo>
                  <a:pt x="4295" y="18542"/>
                </a:lnTo>
                <a:lnTo>
                  <a:pt x="9490" y="16936"/>
                </a:lnTo>
                <a:lnTo>
                  <a:pt x="7077" y="16187"/>
                </a:lnTo>
                <a:lnTo>
                  <a:pt x="7066" y="16161"/>
                </a:lnTo>
                <a:lnTo>
                  <a:pt x="7030" y="16173"/>
                </a:lnTo>
                <a:lnTo>
                  <a:pt x="5220" y="15611"/>
                </a:lnTo>
                <a:close/>
                <a:moveTo>
                  <a:pt x="0" y="16102"/>
                </a:moveTo>
                <a:lnTo>
                  <a:pt x="0" y="19448"/>
                </a:lnTo>
                <a:cubicBezTo>
                  <a:pt x="-5" y="19635"/>
                  <a:pt x="23" y="20283"/>
                  <a:pt x="598" y="20836"/>
                </a:cubicBezTo>
                <a:cubicBezTo>
                  <a:pt x="1126" y="21343"/>
                  <a:pt x="1921" y="21600"/>
                  <a:pt x="2961" y="21600"/>
                </a:cubicBezTo>
                <a:lnTo>
                  <a:pt x="10617" y="21600"/>
                </a:lnTo>
                <a:lnTo>
                  <a:pt x="10973" y="21600"/>
                </a:lnTo>
                <a:lnTo>
                  <a:pt x="18629" y="21600"/>
                </a:lnTo>
                <a:cubicBezTo>
                  <a:pt x="19669" y="21600"/>
                  <a:pt x="20464" y="21343"/>
                  <a:pt x="20992" y="20836"/>
                </a:cubicBezTo>
                <a:cubicBezTo>
                  <a:pt x="21567" y="20283"/>
                  <a:pt x="21595" y="19635"/>
                  <a:pt x="21590" y="19448"/>
                </a:cubicBezTo>
                <a:lnTo>
                  <a:pt x="21590" y="16102"/>
                </a:lnTo>
                <a:lnTo>
                  <a:pt x="19822" y="16102"/>
                </a:lnTo>
                <a:lnTo>
                  <a:pt x="19822" y="19460"/>
                </a:lnTo>
                <a:lnTo>
                  <a:pt x="19825" y="19518"/>
                </a:lnTo>
                <a:cubicBezTo>
                  <a:pt x="19825" y="19518"/>
                  <a:pt x="19808" y="19653"/>
                  <a:pt x="19698" y="19759"/>
                </a:cubicBezTo>
                <a:cubicBezTo>
                  <a:pt x="19523" y="19927"/>
                  <a:pt x="19143" y="20020"/>
                  <a:pt x="18629" y="20021"/>
                </a:cubicBezTo>
                <a:lnTo>
                  <a:pt x="10973" y="20021"/>
                </a:lnTo>
                <a:lnTo>
                  <a:pt x="10617" y="20021"/>
                </a:lnTo>
                <a:lnTo>
                  <a:pt x="2961" y="20021"/>
                </a:lnTo>
                <a:cubicBezTo>
                  <a:pt x="2223" y="20021"/>
                  <a:pt x="1791" y="19836"/>
                  <a:pt x="1769" y="19516"/>
                </a:cubicBezTo>
                <a:lnTo>
                  <a:pt x="1769" y="16102"/>
                </a:lnTo>
                <a:lnTo>
                  <a:pt x="0" y="16102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rgbClr val="9E74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28704 0.172463 0.417427 0.193772 0.417760 0.219343 C 0.418089 0.244547 0.429615 0.264735 0.443795 0.264944" pathEditMode="relative">
                                      <p:cBhvr>
                                        <p:cTn id="3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795 0.264944 C 0.362803 0.228532 0.282663 0.186374 0.203567 0.138569 C 0.134690 0.096941 0.066650 0.051058 -0.000430 0.001005" pathEditMode="relative">
                                      <p:cBhvr>
                                        <p:cTn id="4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77239 -0.027028 -0.153510 -0.062165 -0.228412 -0.105225 C -0.304060 -0.148713 -0.378177 -0.200206 -0.450366 -0.259427" pathEditMode="relative">
                                      <p:cBhvr>
                                        <p:cTn id="4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2" animBg="1" advAuto="0"/>
      <p:bldP spid="368" grpId="6" animBg="1" advAuto="0"/>
      <p:bldP spid="369" grpId="3" animBg="1" advAuto="0"/>
      <p:bldP spid="370" grpId="7" animBg="1" advAuto="0"/>
      <p:bldP spid="371" grpId="9" animBg="1" advAuto="0"/>
      <p:bldP spid="372" grpId="10" animBg="1" advAuto="0"/>
      <p:bldP spid="373" grpId="1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377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78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79" name="Group 60"/>
          <p:cNvSpPr txBox="1"/>
          <p:nvPr/>
        </p:nvSpPr>
        <p:spPr>
          <a:xfrm>
            <a:off x="6244980" y="402646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80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81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3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5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8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90" name="# import_pkg.py…"/>
          <p:cNvSpPr/>
          <p:nvPr/>
        </p:nvSpPr>
        <p:spPr>
          <a:xfrm>
            <a:off x="5649842" y="813782"/>
            <a:ext cx="2979329" cy="654286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 err="1"/>
              <a:t>pizza</a:t>
            </a:r>
            <a:r>
              <a:rPr dirty="0" err="1"/>
              <a:t>.</a:t>
            </a:r>
            <a:r>
              <a:rPr lang="en-US" dirty="0" err="1"/>
              <a:t>desserts</a:t>
            </a:r>
            <a:endParaRPr dirty="0"/>
          </a:p>
        </p:txBody>
      </p:sp>
      <p:sp>
        <p:nvSpPr>
          <p:cNvPr id="391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92" name="#__init__.py"/>
          <p:cNvSpPr/>
          <p:nvPr/>
        </p:nvSpPr>
        <p:spPr>
          <a:xfrm>
            <a:off x="7450991" y="1945622"/>
            <a:ext cx="1654606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#__init__.py</a:t>
            </a:r>
          </a:p>
        </p:txBody>
      </p:sp>
      <p:cxnSp>
        <p:nvCxnSpPr>
          <p:cNvPr id="393" name="Connection Line"/>
          <p:cNvCxnSpPr>
            <a:cxnSpLocks/>
            <a:endCxn id="387" idx="0"/>
          </p:cNvCxnSpPr>
          <p:nvPr/>
        </p:nvCxnSpPr>
        <p:spPr>
          <a:xfrm flipH="1">
            <a:off x="5768860" y="1550020"/>
            <a:ext cx="476120" cy="478859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4" name="Connection Line"/>
          <p:cNvCxnSpPr>
            <a:cxnSpLocks/>
            <a:endCxn id="378" idx="0"/>
          </p:cNvCxnSpPr>
          <p:nvPr/>
        </p:nvCxnSpPr>
        <p:spPr>
          <a:xfrm flipH="1">
            <a:off x="6816481" y="2652281"/>
            <a:ext cx="465265" cy="37539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5" name="# cooking.py…"/>
          <p:cNvSpPr/>
          <p:nvPr/>
        </p:nvSpPr>
        <p:spPr>
          <a:xfrm>
            <a:off x="7505512" y="3129834"/>
            <a:ext cx="1545564" cy="818733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stuff</a:t>
            </a:r>
          </a:p>
        </p:txBody>
      </p:sp>
      <p:cxnSp>
        <p:nvCxnSpPr>
          <p:cNvPr id="396" name="Connection Line"/>
          <p:cNvCxnSpPr>
            <a:cxnSpLocks/>
            <a:endCxn id="380" idx="0"/>
          </p:cNvCxnSpPr>
          <p:nvPr/>
        </p:nvCxnSpPr>
        <p:spPr>
          <a:xfrm flipH="1">
            <a:off x="6816482" y="3412273"/>
            <a:ext cx="571499" cy="114799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7" name="# make_potion.py…"/>
          <p:cNvSpPr/>
          <p:nvPr/>
        </p:nvSpPr>
        <p:spPr>
          <a:xfrm>
            <a:off x="7181496" y="4282514"/>
            <a:ext cx="1869581" cy="732091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/>
              <a:t>baking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 coffee():</a:t>
            </a:r>
          </a:p>
        </p:txBody>
      </p:sp>
      <p:sp>
        <p:nvSpPr>
          <p:cNvPr id="398" name="Chef Hat"/>
          <p:cNvSpPr/>
          <p:nvPr/>
        </p:nvSpPr>
        <p:spPr>
          <a:xfrm>
            <a:off x="6257681" y="3667691"/>
            <a:ext cx="427397" cy="386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53" extrusionOk="0">
                <a:moveTo>
                  <a:pt x="14138" y="7"/>
                </a:moveTo>
                <a:cubicBezTo>
                  <a:pt x="13964" y="-6"/>
                  <a:pt x="13789" y="-1"/>
                  <a:pt x="13625" y="22"/>
                </a:cubicBezTo>
                <a:cubicBezTo>
                  <a:pt x="12434" y="184"/>
                  <a:pt x="11684" y="659"/>
                  <a:pt x="11045" y="1183"/>
                </a:cubicBezTo>
                <a:cubicBezTo>
                  <a:pt x="10712" y="581"/>
                  <a:pt x="9975" y="516"/>
                  <a:pt x="9418" y="648"/>
                </a:cubicBezTo>
                <a:cubicBezTo>
                  <a:pt x="8845" y="787"/>
                  <a:pt x="8019" y="930"/>
                  <a:pt x="6479" y="2321"/>
                </a:cubicBezTo>
                <a:cubicBezTo>
                  <a:pt x="6173" y="1809"/>
                  <a:pt x="5265" y="1960"/>
                  <a:pt x="4736" y="2189"/>
                </a:cubicBezTo>
                <a:cubicBezTo>
                  <a:pt x="4206" y="2418"/>
                  <a:pt x="0" y="4217"/>
                  <a:pt x="0" y="8907"/>
                </a:cubicBezTo>
                <a:cubicBezTo>
                  <a:pt x="0" y="12447"/>
                  <a:pt x="2491" y="14084"/>
                  <a:pt x="4649" y="14084"/>
                </a:cubicBezTo>
                <a:cubicBezTo>
                  <a:pt x="4348" y="14084"/>
                  <a:pt x="4102" y="14355"/>
                  <a:pt x="4102" y="14686"/>
                </a:cubicBezTo>
                <a:lnTo>
                  <a:pt x="4102" y="20851"/>
                </a:lnTo>
                <a:cubicBezTo>
                  <a:pt x="4102" y="21182"/>
                  <a:pt x="4348" y="21453"/>
                  <a:pt x="4649" y="21453"/>
                </a:cubicBezTo>
                <a:lnTo>
                  <a:pt x="17481" y="21453"/>
                </a:lnTo>
                <a:cubicBezTo>
                  <a:pt x="17781" y="21453"/>
                  <a:pt x="18027" y="21182"/>
                  <a:pt x="18027" y="20851"/>
                </a:cubicBezTo>
                <a:lnTo>
                  <a:pt x="18027" y="14686"/>
                </a:lnTo>
                <a:cubicBezTo>
                  <a:pt x="18027" y="14355"/>
                  <a:pt x="17781" y="14084"/>
                  <a:pt x="17481" y="14084"/>
                </a:cubicBezTo>
                <a:cubicBezTo>
                  <a:pt x="17481" y="14078"/>
                  <a:pt x="21463" y="12615"/>
                  <a:pt x="21551" y="6830"/>
                </a:cubicBezTo>
                <a:cubicBezTo>
                  <a:pt x="21600" y="3399"/>
                  <a:pt x="20661" y="2092"/>
                  <a:pt x="19524" y="1111"/>
                </a:cubicBezTo>
                <a:cubicBezTo>
                  <a:pt x="18661" y="365"/>
                  <a:pt x="16564" y="-147"/>
                  <a:pt x="15263" y="720"/>
                </a:cubicBezTo>
                <a:cubicBezTo>
                  <a:pt x="15169" y="259"/>
                  <a:pt x="14662" y="47"/>
                  <a:pt x="14138" y="7"/>
                </a:cubicBezTo>
                <a:close/>
              </a:path>
            </a:pathLst>
          </a:cu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Coffee"/>
          <p:cNvSpPr/>
          <p:nvPr/>
        </p:nvSpPr>
        <p:spPr>
          <a:xfrm>
            <a:off x="6280195" y="4274418"/>
            <a:ext cx="558686" cy="3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F1AB7B"/>
          </a:solidFill>
          <a:ln w="25400">
            <a:solidFill>
              <a:srgbClr val="292A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31965 0.182186 0.423084 0.198966 0.417760 0.219343 C 0.404010 0.271970 0.415019 0.334557 0.443186 0.363880" pathEditMode="relative">
                                      <p:cBhvr>
                                        <p:cTn id="32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186 0.363880 C 0.429957 0.357609 0.420630 0.336602 0.420272 0.312271 C 0.419903 0.287186 0.429116 0.264826 0.442681 0.257885" pathEditMode="relative">
                                      <p:cBhvr>
                                        <p:cTn id="40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257885 C 0.430124 0.264610 0.421388 0.284845 0.420981 0.308148 C 0.420552 0.332754 0.429440 0.354827 0.442681 0.362037" pathEditMode="relative">
                                      <p:cBhvr>
                                        <p:cTn id="54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362037 C 0.357536 0.322354 0.274663 0.268614 0.195143 0.201520 C 0.127047 0.144065 0.061648 0.077013 -0.000429 0.001005" pathEditMode="relative">
                                      <p:cBhvr>
                                        <p:cTn id="6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5836 -0.020756 -0.170261 -0.056976 -0.251975 -0.108100 C -0.332561 -0.158519 -0.410100 -0.223180 -0.483428 -0.301111" pathEditMode="relative">
                                      <p:cBhvr>
                                        <p:cTn id="6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6261 -0.005532 -0.171416 -0.036370 -0.252021 -0.091267 C -0.324033 -0.140313 -0.391573 -0.208008 -0.452452 -0.292161" pathEditMode="relative">
                                      <p:cBhvr>
                                        <p:cTn id="6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2" animBg="1" advAuto="0"/>
      <p:bldP spid="392" grpId="6" animBg="1" advAuto="0"/>
      <p:bldP spid="393" grpId="3" animBg="1" advAuto="0"/>
      <p:bldP spid="394" grpId="7" animBg="1" advAuto="0"/>
      <p:bldP spid="395" grpId="11" animBg="1" advAuto="0"/>
      <p:bldP spid="396" grpId="12" animBg="1" advAuto="0"/>
      <p:bldP spid="397" grpId="9" animBg="1" advAuto="0"/>
      <p:bldP spid="398" grpId="13" animBg="1" advAuto="0"/>
      <p:bldP spid="399" grpId="1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9282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names &amp; mains</a:t>
            </a:r>
          </a:p>
        </p:txBody>
      </p:sp>
      <p:sp>
        <p:nvSpPr>
          <p:cNvPr id="30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737070" cy="367813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Tx/>
              <a:buSzTx/>
              <a:buFontTx/>
              <a:buNone/>
            </a:pPr>
            <a:r>
              <a:rPr lang="da-DK" dirty="0"/>
              <a:t>Python </a:t>
            </a:r>
            <a:r>
              <a:rPr lang="da-DK" dirty="0" err="1"/>
              <a:t>executes</a:t>
            </a:r>
            <a:r>
              <a:rPr lang="da-DK" dirty="0"/>
              <a:t> all </a:t>
            </a:r>
            <a:r>
              <a:rPr lang="da-DK" dirty="0" err="1"/>
              <a:t>code</a:t>
            </a:r>
            <a:r>
              <a:rPr lang="da-DK" dirty="0"/>
              <a:t> in a </a:t>
            </a:r>
            <a:r>
              <a:rPr lang="da-DK" dirty="0" err="1"/>
              <a:t>module</a:t>
            </a:r>
            <a:r>
              <a:rPr lang="da-DK" dirty="0"/>
              <a:t> on import! </a:t>
            </a:r>
          </a:p>
          <a:p>
            <a:pPr marL="0" indent="0">
              <a:buClrTx/>
              <a:buSzTx/>
              <a:buFontTx/>
              <a:buNone/>
            </a:pPr>
            <a:endParaRPr lang="da-DK" dirty="0"/>
          </a:p>
          <a:p>
            <a:pPr marL="0" indent="0">
              <a:buClrTx/>
              <a:buSzTx/>
              <a:buFontTx/>
              <a:buNone/>
            </a:pPr>
            <a:r>
              <a:rPr lang="da-DK" dirty="0"/>
              <a:t>A</a:t>
            </a:r>
            <a:r>
              <a:rPr dirty="0" err="1"/>
              <a:t>ny</a:t>
            </a:r>
            <a:r>
              <a:rPr dirty="0"/>
              <a:t> code under </a:t>
            </a:r>
            <a:r>
              <a:rPr i="1"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i="1"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i="1"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:</a:t>
            </a:r>
          </a:p>
          <a:p>
            <a:r>
              <a:rPr dirty="0"/>
              <a:t>will be ignored when importing</a:t>
            </a:r>
          </a:p>
          <a:p>
            <a:r>
              <a:rPr dirty="0"/>
              <a:t>will be executed when the module is run as a script</a:t>
            </a:r>
            <a:br>
              <a:rPr dirty="0"/>
            </a:br>
            <a:br>
              <a:rPr dirty="0"/>
            </a:br>
            <a:r>
              <a:rPr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i_will_not_be_imported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rPr>
              <a:t>True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“Does not print when importing”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)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“Prints when run as script”</a:t>
            </a:r>
            <a:r>
              <a:rPr lang="en-GB" dirty="0">
                <a:latin typeface="Courier"/>
                <a:ea typeface="Courier"/>
                <a:cs typeface="Courier"/>
                <a:sym typeface="Courier"/>
              </a:rPr>
              <a:t>)</a:t>
            </a:r>
            <a:endParaRPr dirty="0"/>
          </a:p>
        </p:txBody>
      </p:sp>
      <p:sp>
        <p:nvSpPr>
          <p:cNvPr id="30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D3EF5D3-E85D-3B4F-58D9-529B33A49680}"/>
              </a:ext>
            </a:extLst>
          </p:cNvPr>
          <p:cNvSpPr/>
          <p:nvPr/>
        </p:nvSpPr>
        <p:spPr>
          <a:xfrm>
            <a:off x="1226634" y="2943922"/>
            <a:ext cx="6924907" cy="1579242"/>
          </a:xfrm>
          <a:prstGeom prst="rect">
            <a:avLst/>
          </a:prstGeom>
          <a:noFill/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6172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pPr lvl="1"/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98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7399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endParaRPr lang="en-US" dirty="0"/>
          </a:p>
          <a:p>
            <a:r>
              <a:rPr lang="en-US" i="1" dirty="0"/>
              <a:t>We can’t import from another folder!</a:t>
            </a:r>
          </a:p>
          <a:p>
            <a:pPr marL="558787" lvl="1" indent="0">
              <a:buNone/>
            </a:pPr>
            <a:r>
              <a:rPr 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en-US" dirty="0"/>
              <a:t> Need to organize our code into a </a:t>
            </a:r>
            <a:r>
              <a:rPr lang="en-US" u="sng" dirty="0"/>
              <a:t>package</a:t>
            </a:r>
            <a:r>
              <a:rPr lang="en-US" dirty="0"/>
              <a:t> and </a:t>
            </a:r>
            <a:r>
              <a:rPr lang="en-US" u="sng" dirty="0"/>
              <a:t>install it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28684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40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403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endParaRPr/>
          </a:p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r>
              <a:t>Thought(?) exercise: 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Importing.md</a:t>
            </a: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r>
              <a:t>Is there a way to get </a:t>
            </a:r>
            <a:br/>
            <a:r>
              <a:t>       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a) any 2 </a:t>
            </a:r>
            <a:b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</a:b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        b) all 3 </a:t>
            </a:r>
            <a:br/>
            <a:r>
              <a:t>                exercises to work simultaneously?</a:t>
            </a:r>
          </a:p>
        </p:txBody>
      </p:sp>
      <p:pic>
        <p:nvPicPr>
          <p:cNvPr id="404" name="mind_blown.gif" descr="mind_blow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69" y="628095"/>
            <a:ext cx="3746963" cy="2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1055</Words>
  <Application>Microsoft Office PowerPoint</Application>
  <PresentationFormat>Bildschirmpräsentation (16:9)</PresentationFormat>
  <Paragraphs>146</Paragraphs>
  <Slides>16</Slides>
  <Notes>10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MS Gothic</vt:lpstr>
      <vt:lpstr>Arial</vt:lpstr>
      <vt:lpstr>Avenir Book</vt:lpstr>
      <vt:lpstr>Avenir Book Oblique</vt:lpstr>
      <vt:lpstr>Avenir Heavy</vt:lpstr>
      <vt:lpstr>Courier</vt:lpstr>
      <vt:lpstr>Helvetica</vt:lpstr>
      <vt:lpstr>Wingdings</vt:lpstr>
      <vt:lpstr>Jacquenetta template</vt:lpstr>
      <vt:lpstr>PowerPoint-Präsentation</vt:lpstr>
      <vt:lpstr>Partner chat: simple imports</vt:lpstr>
      <vt:lpstr>Notes</vt:lpstr>
      <vt:lpstr>Importing modules</vt:lpstr>
      <vt:lpstr>Exercise 1a: Simple local imports</vt:lpstr>
      <vt:lpstr>Notes</vt:lpstr>
      <vt:lpstr>Exercise 1b: Unprotected code</vt:lpstr>
      <vt:lpstr>Notes</vt:lpstr>
      <vt:lpstr>Order of execution</vt:lpstr>
      <vt:lpstr>Order of execution</vt:lpstr>
      <vt:lpstr>Order of execution</vt:lpstr>
      <vt:lpstr>names &amp; mains</vt:lpstr>
      <vt:lpstr>Utility &amp; limitations</vt:lpstr>
      <vt:lpstr>Utility &amp; limitations</vt:lpstr>
      <vt:lpstr>PowerPoint-Präsentation</vt:lpstr>
      <vt:lpstr>Importing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56</cp:revision>
  <dcterms:modified xsi:type="dcterms:W3CDTF">2025-09-16T11:35:15Z</dcterms:modified>
</cp:coreProperties>
</file>