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9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0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81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82.xml.rels" ContentType="application/vnd.openxmlformats-package.relationships+xml"/>
  <Override PartName="/ppt/slideMasters/_rels/slideMaster83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57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59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60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58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67.xml.rels" ContentType="application/vnd.openxmlformats-package.relationships+xml"/>
  <Override PartName="/ppt/slideMasters/_rels/slideMaster68.xml.rels" ContentType="application/vnd.openxmlformats-package.relationships+xml"/>
  <Override PartName="/ppt/slideMasters/_rels/slideMaster6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3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56.xml.rels" ContentType="application/vnd.openxmlformats-package.relationships+xml"/>
  <Override PartName="/ppt/slideMasters/_rels/slideMaster55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79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77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76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75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74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78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61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8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62.xml.rels" ContentType="application/vnd.openxmlformats-package.relationships+xml"/>
  <Override PartName="/ppt/slideMasters/_rels/slideMaster63.xml.rels" ContentType="application/vnd.openxmlformats-package.relationships+xml"/>
  <Override PartName="/ppt/slideMasters/_rels/slideMaster64.xml.rels" ContentType="application/vnd.openxmlformats-package.relationships+xml"/>
  <Override PartName="/ppt/slideMasters/_rels/slideMaster65.xml.rels" ContentType="application/vnd.openxmlformats-package.relationships+xml"/>
  <Override PartName="/ppt/slideMasters/_rels/slideMaster66.xml.rels" ContentType="application/vnd.openxmlformats-package.relationships+xml"/>
  <Override PartName="/ppt/slideMasters/_rels/slideMaster85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72.xml.rels" ContentType="application/vnd.openxmlformats-package.relationships+xml"/>
  <Override PartName="/ppt/slideMasters/_rels/slideMaster71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70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0.xml.rels" ContentType="application/vnd.openxmlformats-package.relationships+xml"/>
  <Override PartName="/ppt/slideMasters/slideMaster56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49.xml" ContentType="application/vnd.openxmlformats-officedocument.presentationml.slideMaster+xml"/>
  <Override PartName="/ppt/presProps.xml" ContentType="application/vnd.openxmlformats-officedocument.presentationml.presProps+xml"/>
  <Override PartName="/ppt/theme/theme56.xml" ContentType="application/vnd.openxmlformats-officedocument.theme+xml"/>
  <Override PartName="/ppt/theme/theme55.xml" ContentType="application/vnd.openxmlformats-officedocument.theme+xml"/>
  <Override PartName="/ppt/theme/theme54.xml" ContentType="application/vnd.openxmlformats-officedocument.theme+xml"/>
  <Override PartName="/ppt/theme/theme53.xml" ContentType="application/vnd.openxmlformats-officedocument.theme+xml"/>
  <Override PartName="/ppt/theme/theme52.xml" ContentType="application/vnd.openxmlformats-officedocument.theme+xml"/>
  <Override PartName="/ppt/theme/theme51.xml" ContentType="application/vnd.openxmlformats-officedocument.theme+xml"/>
  <Override PartName="/ppt/theme/theme50.xml" ContentType="application/vnd.openxmlformats-officedocument.theme+xml"/>
  <Override PartName="/ppt/theme/theme46.xml" ContentType="application/vnd.openxmlformats-officedocument.theme+xml"/>
  <Override PartName="/ppt/theme/theme45.xml" ContentType="application/vnd.openxmlformats-officedocument.theme+xml"/>
  <Override PartName="/ppt/theme/theme44.xml" ContentType="application/vnd.openxmlformats-officedocument.theme+xml"/>
  <Override PartName="/ppt/theme/theme43.xml" ContentType="application/vnd.openxmlformats-officedocument.theme+xml"/>
  <Override PartName="/ppt/theme/theme42.xml" ContentType="application/vnd.openxmlformats-officedocument.theme+xml"/>
  <Override PartName="/ppt/theme/theme41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38.xml" ContentType="application/vnd.openxmlformats-officedocument.theme+xml"/>
  <Override PartName="/ppt/theme/theme37.xml" ContentType="application/vnd.openxmlformats-officedocument.theme+xml"/>
  <Override PartName="/ppt/theme/theme47.xml" ContentType="application/vnd.openxmlformats-officedocument.theme+xml"/>
  <Override PartName="/ppt/theme/theme10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35.xml" ContentType="application/vnd.openxmlformats-officedocument.theme+xml"/>
  <Override PartName="/ppt/theme/theme8.xml" ContentType="application/vnd.openxmlformats-officedocument.theme+xml"/>
  <Override PartName="/ppt/theme/theme34.xml" ContentType="application/vnd.openxmlformats-officedocument.theme+xml"/>
  <Override PartName="/ppt/theme/theme7.xml" ContentType="application/vnd.openxmlformats-officedocument.theme+xml"/>
  <Override PartName="/ppt/theme/theme33.xml" ContentType="application/vnd.openxmlformats-officedocument.theme+xml"/>
  <Override PartName="/ppt/theme/theme6.xml" ContentType="application/vnd.openxmlformats-officedocument.theme+xml"/>
  <Override PartName="/ppt/theme/theme21.xml" ContentType="application/vnd.openxmlformats-officedocument.theme+xml"/>
  <Override PartName="/ppt/theme/theme58.xml" ContentType="application/vnd.openxmlformats-officedocument.theme+xml"/>
  <Override PartName="/ppt/theme/theme22.xml" ContentType="application/vnd.openxmlformats-officedocument.theme+xml"/>
  <Override PartName="/ppt/theme/theme59.xml" ContentType="application/vnd.openxmlformats-officedocument.theme+xml"/>
  <Override PartName="/ppt/theme/theme23.xml" ContentType="application/vnd.openxmlformats-officedocument.theme+xml"/>
  <Override PartName="/ppt/theme/theme60.xml" ContentType="application/vnd.openxmlformats-officedocument.theme+xml"/>
  <Override PartName="/ppt/theme/theme24.xml" ContentType="application/vnd.openxmlformats-officedocument.theme+xml"/>
  <Override PartName="/ppt/theme/theme61.xml" ContentType="application/vnd.openxmlformats-officedocument.theme+xml"/>
  <Override PartName="/ppt/theme/theme25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30.xml" ContentType="application/vnd.openxmlformats-officedocument.theme+xml"/>
  <Override PartName="/ppt/theme/theme86.xml" ContentType="application/vnd.openxmlformats-officedocument.theme+xml"/>
  <Override PartName="/ppt/theme/theme74.xml" ContentType="application/vnd.openxmlformats-officedocument.theme+xml"/>
  <Override PartName="/ppt/theme/theme85.xml" ContentType="application/vnd.openxmlformats-officedocument.theme+xml"/>
  <Override PartName="/ppt/theme/theme73.xml" ContentType="application/vnd.openxmlformats-officedocument.theme+xml"/>
  <Override PartName="/ppt/theme/theme79.xml" ContentType="application/vnd.openxmlformats-officedocument.theme+xml"/>
  <Override PartName="/ppt/theme/theme78.xml" ContentType="application/vnd.openxmlformats-officedocument.theme+xml"/>
  <Override PartName="/ppt/theme/theme77.xml" ContentType="application/vnd.openxmlformats-officedocument.theme+xml"/>
  <Override PartName="/ppt/theme/theme76.xml" ContentType="application/vnd.openxmlformats-officedocument.theme+xml"/>
  <Override PartName="/ppt/theme/theme75.xml" ContentType="application/vnd.openxmlformats-officedocument.theme+xml"/>
  <Override PartName="/ppt/theme/theme72.xml" ContentType="application/vnd.openxmlformats-officedocument.theme+xml"/>
  <Override PartName="/ppt/theme/theme68.xml" ContentType="application/vnd.openxmlformats-officedocument.theme+xml"/>
  <Override PartName="/ppt/theme/theme31.xml" ContentType="application/vnd.openxmlformats-officedocument.theme+xml"/>
  <Override PartName="/ppt/theme/theme70.xml" ContentType="application/vnd.openxmlformats-officedocument.theme+xml"/>
  <Override PartName="/ppt/theme/theme3.xml" ContentType="application/vnd.openxmlformats-officedocument.theme+xml"/>
  <Override PartName="/ppt/theme/theme28.xml" ContentType="application/vnd.openxmlformats-officedocument.theme+xml"/>
  <Override PartName="/ppt/theme/theme71.xml" ContentType="application/vnd.openxmlformats-officedocument.theme+xml"/>
  <Override PartName="/ppt/theme/theme4.xml" ContentType="application/vnd.openxmlformats-officedocument.theme+xml"/>
  <Override PartName="/ppt/theme/theme29.xml" ContentType="application/vnd.openxmlformats-officedocument.theme+xml"/>
  <Override PartName="/ppt/theme/theme69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19.xml" ContentType="application/vnd.openxmlformats-officedocument.theme+xml"/>
  <Override PartName="/ppt/theme/theme84.xml" ContentType="application/vnd.openxmlformats-officedocument.theme+xml"/>
  <Override PartName="/ppt/theme/theme20.xml" ContentType="application/vnd.openxmlformats-officedocument.theme+xml"/>
  <Override PartName="/ppt/theme/theme57.xml" ContentType="application/vnd.openxmlformats-officedocument.theme+xml"/>
  <Override PartName="/ppt/theme/theme18.xml" ContentType="application/vnd.openxmlformats-officedocument.theme+xml"/>
  <Override PartName="/ppt/theme/theme83.xml" ContentType="application/vnd.openxmlformats-officedocument.theme+xml"/>
  <Override PartName="/ppt/theme/theme82.xml" ContentType="application/vnd.openxmlformats-officedocument.theme+xml"/>
  <Override PartName="/ppt/theme/theme17.xml" ContentType="application/vnd.openxmlformats-officedocument.theme+xml"/>
  <Override PartName="/ppt/theme/theme81.xml" ContentType="application/vnd.openxmlformats-officedocument.theme+xml"/>
  <Override PartName="/ppt/theme/theme16.xml" ContentType="application/vnd.openxmlformats-officedocument.theme+xml"/>
  <Override PartName="/ppt/theme/theme80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26.xml" ContentType="application/vnd.openxmlformats-officedocument.theme+xml"/>
  <Override PartName="/ppt/theme/theme11.xml" ContentType="application/vnd.openxmlformats-officedocument.theme+xml"/>
  <Override PartName="/ppt/theme/theme48.xml" ContentType="application/vnd.openxmlformats-officedocument.theme+xml"/>
  <Override PartName="/ppt/theme/theme2.xml" ContentType="application/vnd.openxmlformats-officedocument.theme+xml"/>
  <Override PartName="/ppt/theme/theme27.xml" ContentType="application/vnd.openxmlformats-officedocument.theme+xml"/>
  <Override PartName="/ppt/theme/theme12.xml" ContentType="application/vnd.openxmlformats-officedocument.theme+xml"/>
  <Override PartName="/ppt/theme/theme49.xml" ContentType="application/vnd.openxmlformats-officedocument.theme+xml"/>
  <Override PartName="/ppt/theme/theme1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39.xml.rels" ContentType="application/vnd.openxmlformats-package.relationships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jpeg" ContentType="image/jpeg"/>
  <Override PartName="/ppt/media/image4.png" ContentType="image/png"/>
  <Override PartName="/ppt/media/image3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2.png" ContentType="image/png"/>
  <Override PartName="/ppt/media/image9.png" ContentType="image/png"/>
  <Override PartName="/ppt/media/image13.png" ContentType="image/png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21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8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50" r:id="rId53"/>
    <p:sldMasterId id="2147483752" r:id="rId54"/>
    <p:sldMasterId id="2147483754" r:id="rId55"/>
    <p:sldMasterId id="2147483756" r:id="rId56"/>
    <p:sldMasterId id="2147483758" r:id="rId57"/>
    <p:sldMasterId id="2147483760" r:id="rId58"/>
    <p:sldMasterId id="2147483762" r:id="rId59"/>
    <p:sldMasterId id="2147483764" r:id="rId60"/>
    <p:sldMasterId id="2147483766" r:id="rId61"/>
    <p:sldMasterId id="2147483768" r:id="rId62"/>
    <p:sldMasterId id="2147483770" r:id="rId63"/>
    <p:sldMasterId id="2147483772" r:id="rId64"/>
    <p:sldMasterId id="2147483774" r:id="rId65"/>
    <p:sldMasterId id="2147483776" r:id="rId66"/>
    <p:sldMasterId id="2147483778" r:id="rId67"/>
    <p:sldMasterId id="2147483780" r:id="rId68"/>
    <p:sldMasterId id="2147483782" r:id="rId69"/>
    <p:sldMasterId id="2147483784" r:id="rId70"/>
    <p:sldMasterId id="2147483786" r:id="rId71"/>
    <p:sldMasterId id="2147483788" r:id="rId72"/>
    <p:sldMasterId id="2147483790" r:id="rId73"/>
    <p:sldMasterId id="2147483792" r:id="rId74"/>
    <p:sldMasterId id="2147483794" r:id="rId75"/>
    <p:sldMasterId id="2147483796" r:id="rId76"/>
    <p:sldMasterId id="2147483798" r:id="rId77"/>
    <p:sldMasterId id="2147483800" r:id="rId78"/>
    <p:sldMasterId id="2147483802" r:id="rId79"/>
    <p:sldMasterId id="2147483804" r:id="rId80"/>
    <p:sldMasterId id="2147483806" r:id="rId81"/>
    <p:sldMasterId id="2147483808" r:id="rId82"/>
    <p:sldMasterId id="2147483810" r:id="rId83"/>
    <p:sldMasterId id="2147483812" r:id="rId84"/>
    <p:sldMasterId id="2147483814" r:id="rId85"/>
    <p:sldMasterId id="2147483816" r:id="rId86"/>
  </p:sldMasterIdLst>
  <p:notesMasterIdLst>
    <p:notesMasterId r:id="rId87"/>
  </p:notesMasterIdLst>
  <p:sldIdLst>
    <p:sldId id="256" r:id="rId88"/>
    <p:sldId id="257" r:id="rId89"/>
    <p:sldId id="258" r:id="rId90"/>
    <p:sldId id="259" r:id="rId91"/>
    <p:sldId id="260" r:id="rId92"/>
    <p:sldId id="261" r:id="rId93"/>
    <p:sldId id="262" r:id="rId94"/>
    <p:sldId id="263" r:id="rId95"/>
    <p:sldId id="264" r:id="rId96"/>
    <p:sldId id="265" r:id="rId97"/>
    <p:sldId id="266" r:id="rId98"/>
    <p:sldId id="267" r:id="rId99"/>
    <p:sldId id="268" r:id="rId100"/>
    <p:sldId id="269" r:id="rId101"/>
    <p:sldId id="270" r:id="rId102"/>
    <p:sldId id="271" r:id="rId103"/>
    <p:sldId id="272" r:id="rId104"/>
    <p:sldId id="273" r:id="rId105"/>
    <p:sldId id="274" r:id="rId106"/>
    <p:sldId id="275" r:id="rId107"/>
    <p:sldId id="276" r:id="rId108"/>
    <p:sldId id="277" r:id="rId109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Master" Target="slideMasters/slideMaster58.xml"/><Relationship Id="rId60" Type="http://schemas.openxmlformats.org/officeDocument/2006/relationships/slideMaster" Target="slideMasters/slideMaster59.xml"/><Relationship Id="rId61" Type="http://schemas.openxmlformats.org/officeDocument/2006/relationships/slideMaster" Target="slideMasters/slideMaster60.xml"/><Relationship Id="rId62" Type="http://schemas.openxmlformats.org/officeDocument/2006/relationships/slideMaster" Target="slideMasters/slideMaster61.xml"/><Relationship Id="rId63" Type="http://schemas.openxmlformats.org/officeDocument/2006/relationships/slideMaster" Target="slideMasters/slideMaster62.xml"/><Relationship Id="rId64" Type="http://schemas.openxmlformats.org/officeDocument/2006/relationships/slideMaster" Target="slideMasters/slideMaster63.xml"/><Relationship Id="rId65" Type="http://schemas.openxmlformats.org/officeDocument/2006/relationships/slideMaster" Target="slideMasters/slideMaster64.xml"/><Relationship Id="rId66" Type="http://schemas.openxmlformats.org/officeDocument/2006/relationships/slideMaster" Target="slideMasters/slideMaster65.xml"/><Relationship Id="rId67" Type="http://schemas.openxmlformats.org/officeDocument/2006/relationships/slideMaster" Target="slideMasters/slideMaster66.xml"/><Relationship Id="rId68" Type="http://schemas.openxmlformats.org/officeDocument/2006/relationships/slideMaster" Target="slideMasters/slideMaster67.xml"/><Relationship Id="rId69" Type="http://schemas.openxmlformats.org/officeDocument/2006/relationships/slideMaster" Target="slideMasters/slideMaster68.xml"/><Relationship Id="rId70" Type="http://schemas.openxmlformats.org/officeDocument/2006/relationships/slideMaster" Target="slideMasters/slideMaster69.xml"/><Relationship Id="rId71" Type="http://schemas.openxmlformats.org/officeDocument/2006/relationships/slideMaster" Target="slideMasters/slideMaster70.xml"/><Relationship Id="rId72" Type="http://schemas.openxmlformats.org/officeDocument/2006/relationships/slideMaster" Target="slideMasters/slideMaster71.xml"/><Relationship Id="rId73" Type="http://schemas.openxmlformats.org/officeDocument/2006/relationships/slideMaster" Target="slideMasters/slideMaster72.xml"/><Relationship Id="rId74" Type="http://schemas.openxmlformats.org/officeDocument/2006/relationships/slideMaster" Target="slideMasters/slideMaster73.xml"/><Relationship Id="rId75" Type="http://schemas.openxmlformats.org/officeDocument/2006/relationships/slideMaster" Target="slideMasters/slideMaster74.xml"/><Relationship Id="rId76" Type="http://schemas.openxmlformats.org/officeDocument/2006/relationships/slideMaster" Target="slideMasters/slideMaster75.xml"/><Relationship Id="rId77" Type="http://schemas.openxmlformats.org/officeDocument/2006/relationships/slideMaster" Target="slideMasters/slideMaster76.xml"/><Relationship Id="rId78" Type="http://schemas.openxmlformats.org/officeDocument/2006/relationships/slideMaster" Target="slideMasters/slideMaster77.xml"/><Relationship Id="rId79" Type="http://schemas.openxmlformats.org/officeDocument/2006/relationships/slideMaster" Target="slideMasters/slideMaster78.xml"/><Relationship Id="rId80" Type="http://schemas.openxmlformats.org/officeDocument/2006/relationships/slideMaster" Target="slideMasters/slideMaster79.xml"/><Relationship Id="rId81" Type="http://schemas.openxmlformats.org/officeDocument/2006/relationships/slideMaster" Target="slideMasters/slideMaster80.xml"/><Relationship Id="rId82" Type="http://schemas.openxmlformats.org/officeDocument/2006/relationships/slideMaster" Target="slideMasters/slideMaster81.xml"/><Relationship Id="rId83" Type="http://schemas.openxmlformats.org/officeDocument/2006/relationships/slideMaster" Target="slideMasters/slideMaster82.xml"/><Relationship Id="rId84" Type="http://schemas.openxmlformats.org/officeDocument/2006/relationships/slideMaster" Target="slideMasters/slideMaster83.xml"/><Relationship Id="rId85" Type="http://schemas.openxmlformats.org/officeDocument/2006/relationships/slideMaster" Target="slideMasters/slideMaster84.xml"/><Relationship Id="rId86" Type="http://schemas.openxmlformats.org/officeDocument/2006/relationships/slideMaster" Target="slideMasters/slideMaster85.xml"/><Relationship Id="rId87" Type="http://schemas.openxmlformats.org/officeDocument/2006/relationships/notesMaster" Target="notesMasters/notesMaster1.xml"/><Relationship Id="rId88" Type="http://schemas.openxmlformats.org/officeDocument/2006/relationships/slide" Target="slides/slide1.xml"/><Relationship Id="rId89" Type="http://schemas.openxmlformats.org/officeDocument/2006/relationships/slide" Target="slides/slide2.xml"/><Relationship Id="rId90" Type="http://schemas.openxmlformats.org/officeDocument/2006/relationships/slide" Target="slides/slide3.xml"/><Relationship Id="rId91" Type="http://schemas.openxmlformats.org/officeDocument/2006/relationships/slide" Target="slides/slide4.xml"/><Relationship Id="rId92" Type="http://schemas.openxmlformats.org/officeDocument/2006/relationships/slide" Target="slides/slide5.xml"/><Relationship Id="rId93" Type="http://schemas.openxmlformats.org/officeDocument/2006/relationships/slide" Target="slides/slide6.xml"/><Relationship Id="rId94" Type="http://schemas.openxmlformats.org/officeDocument/2006/relationships/slide" Target="slides/slide7.xml"/><Relationship Id="rId95" Type="http://schemas.openxmlformats.org/officeDocument/2006/relationships/slide" Target="slides/slide8.xml"/><Relationship Id="rId96" Type="http://schemas.openxmlformats.org/officeDocument/2006/relationships/slide" Target="slides/slide9.xml"/><Relationship Id="rId97" Type="http://schemas.openxmlformats.org/officeDocument/2006/relationships/slide" Target="slides/slide10.xml"/><Relationship Id="rId98" Type="http://schemas.openxmlformats.org/officeDocument/2006/relationships/slide" Target="slides/slide11.xml"/><Relationship Id="rId99" Type="http://schemas.openxmlformats.org/officeDocument/2006/relationships/slide" Target="slides/slide12.xml"/><Relationship Id="rId100" Type="http://schemas.openxmlformats.org/officeDocument/2006/relationships/slide" Target="slides/slide13.xml"/><Relationship Id="rId101" Type="http://schemas.openxmlformats.org/officeDocument/2006/relationships/slide" Target="slides/slide14.xml"/><Relationship Id="rId102" Type="http://schemas.openxmlformats.org/officeDocument/2006/relationships/slide" Target="slides/slide15.xml"/><Relationship Id="rId103" Type="http://schemas.openxmlformats.org/officeDocument/2006/relationships/slide" Target="slides/slide16.xml"/><Relationship Id="rId104" Type="http://schemas.openxmlformats.org/officeDocument/2006/relationships/slide" Target="slides/slide17.xml"/><Relationship Id="rId105" Type="http://schemas.openxmlformats.org/officeDocument/2006/relationships/slide" Target="slides/slide18.xml"/><Relationship Id="rId106" Type="http://schemas.openxmlformats.org/officeDocument/2006/relationships/slide" Target="slides/slide19.xml"/><Relationship Id="rId107" Type="http://schemas.openxmlformats.org/officeDocument/2006/relationships/slide" Target="slides/slide20.xml"/><Relationship Id="rId108" Type="http://schemas.openxmlformats.org/officeDocument/2006/relationships/slide" Target="slides/slide21.xml"/><Relationship Id="rId109" Type="http://schemas.openxmlformats.org/officeDocument/2006/relationships/slide" Target="slides/slide22.xml"/><Relationship Id="rId11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CC59914-0855-4DD2-8414-E3EFAEB4E8E5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1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Your goal is to optimize the dakos program, to make a dakos as fast as possible.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 can choose how many chefs and workstations you need, but you need to figure out which chefs do which tasks and in which order.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(estimate around 7 minutes -- put up green stickies when done)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Your goal is to optimize the dakos program, to make a dakos as fast as possible.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 can choose how many chefs and workstations you need, but you need to figure out which chefs do which tasks and in which order.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(estimate around 7 minutes -- put up green stickies when done)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1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1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2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2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(GIL introduced in Python version 1.5, January of 1998.)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720" cy="3428280"/>
          </a:xfrm>
          <a:prstGeom prst="rect">
            <a:avLst/>
          </a:prstGeom>
          <a:ln w="0">
            <a:noFill/>
          </a:ln>
        </p:spPr>
      </p:sp>
      <p:sp>
        <p:nvSpPr>
          <p:cNvPr id="62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(GIL introduced in Python version 1.5, January of 1998.)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040" cy="4007880"/>
          </a:xfrm>
          <a:prstGeom prst="rect">
            <a:avLst/>
          </a:prstGeom>
          <a:ln w="0">
            <a:noFill/>
          </a:ln>
        </p:spPr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https://create.kahoot.it/share/multithreading-or-multiprocessing/420c5efc-305b-4d6e-8790-fa037b8df9a6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1"/>
                </a:solidFill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8154A86-BAD5-4731-983C-C1857A1ABD96}" type="slidenum">
              <a:rPr b="0" lang="en-US" sz="1400" spc="-1" strike="noStrike">
                <a:solidFill>
                  <a:schemeClr val="dk1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6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7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8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9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0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2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3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4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5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7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8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9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0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1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2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3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4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5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6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8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9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0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1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2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3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4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slideLayout" Target="../slideLayouts/slideLayout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slideLayout" Target="../slideLayouts/slideLayout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slideLayout" Target="../slideLayouts/slideLayout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slideLayout" Target="../slideLayouts/slideLayout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slideLayout" Target="../slideLayouts/slideLayout55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<Relationship Id="rId2" Type="http://schemas.openxmlformats.org/officeDocument/2006/relationships/slideLayout" Target="../slideLayouts/slideLayout56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<Relationship Id="rId2" Type="http://schemas.openxmlformats.org/officeDocument/2006/relationships/slideLayout" Target="../slideLayouts/slideLayout57.xml"/>
</Relationships>
</file>

<file path=ppt/slideMasters/_rels/slideMaster58.xml.rels><?xml version="1.0" encoding="UTF-8"?>
<Relationships xmlns="http://schemas.openxmlformats.org/package/2006/relationships"><Relationship Id="rId1" Type="http://schemas.openxmlformats.org/officeDocument/2006/relationships/theme" Target="../theme/theme58.xml"/><Relationship Id="rId2" Type="http://schemas.openxmlformats.org/officeDocument/2006/relationships/slideLayout" Target="../slideLayouts/slideLayout58.xml"/>
</Relationships>
</file>

<file path=ppt/slideMasters/_rels/slideMaster59.xml.rels><?xml version="1.0" encoding="UTF-8"?>
<Relationships xmlns="http://schemas.openxmlformats.org/package/2006/relationships"><Relationship Id="rId1" Type="http://schemas.openxmlformats.org/officeDocument/2006/relationships/theme" Target="../theme/theme59.xml"/><Relationship Id="rId2" Type="http://schemas.openxmlformats.org/officeDocument/2006/relationships/slideLayout" Target="../slideLayouts/slideLayout59.xml"/>
</Relationships>
</file>

<file path=ppt/slideMasters/_rels/slideMaster60.xml.rels><?xml version="1.0" encoding="UTF-8"?>
<Relationships xmlns="http://schemas.openxmlformats.org/package/2006/relationships"><Relationship Id="rId1" Type="http://schemas.openxmlformats.org/officeDocument/2006/relationships/theme" Target="../theme/theme60.xml"/><Relationship Id="rId2" Type="http://schemas.openxmlformats.org/officeDocument/2006/relationships/slideLayout" Target="../slideLayouts/slideLayout60.xml"/>
</Relationships>
</file>

<file path=ppt/slideMasters/_rels/slideMaster61.xml.rels><?xml version="1.0" encoding="UTF-8"?>
<Relationships xmlns="http://schemas.openxmlformats.org/package/2006/relationships"><Relationship Id="rId1" Type="http://schemas.openxmlformats.org/officeDocument/2006/relationships/theme" Target="../theme/theme61.xml"/><Relationship Id="rId2" Type="http://schemas.openxmlformats.org/officeDocument/2006/relationships/slideLayout" Target="../slideLayouts/slideLayout61.xml"/>
</Relationships>
</file>

<file path=ppt/slideMasters/_rels/slideMaster62.xml.rels><?xml version="1.0" encoding="UTF-8"?>
<Relationships xmlns="http://schemas.openxmlformats.org/package/2006/relationships"><Relationship Id="rId1" Type="http://schemas.openxmlformats.org/officeDocument/2006/relationships/theme" Target="../theme/theme62.xml"/><Relationship Id="rId2" Type="http://schemas.openxmlformats.org/officeDocument/2006/relationships/slideLayout" Target="../slideLayouts/slideLayout62.xml"/>
</Relationships>
</file>

<file path=ppt/slideMasters/_rels/slideMaster63.xml.rels><?xml version="1.0" encoding="UTF-8"?>
<Relationships xmlns="http://schemas.openxmlformats.org/package/2006/relationships"><Relationship Id="rId1" Type="http://schemas.openxmlformats.org/officeDocument/2006/relationships/theme" Target="../theme/theme63.xml"/><Relationship Id="rId2" Type="http://schemas.openxmlformats.org/officeDocument/2006/relationships/slideLayout" Target="../slideLayouts/slideLayout63.xml"/>
</Relationships>
</file>

<file path=ppt/slideMasters/_rels/slideMaster64.xml.rels><?xml version="1.0" encoding="UTF-8"?>
<Relationships xmlns="http://schemas.openxmlformats.org/package/2006/relationships"><Relationship Id="rId1" Type="http://schemas.openxmlformats.org/officeDocument/2006/relationships/theme" Target="../theme/theme64.xml"/><Relationship Id="rId2" Type="http://schemas.openxmlformats.org/officeDocument/2006/relationships/slideLayout" Target="../slideLayouts/slideLayout64.xml"/>
</Relationships>
</file>

<file path=ppt/slideMasters/_rels/slideMaster65.xml.rels><?xml version="1.0" encoding="UTF-8"?>
<Relationships xmlns="http://schemas.openxmlformats.org/package/2006/relationships"><Relationship Id="rId1" Type="http://schemas.openxmlformats.org/officeDocument/2006/relationships/theme" Target="../theme/theme65.xml"/><Relationship Id="rId2" Type="http://schemas.openxmlformats.org/officeDocument/2006/relationships/slideLayout" Target="../slideLayouts/slideLayout65.xml"/>
</Relationships>
</file>

<file path=ppt/slideMasters/_rels/slideMaster66.xml.rels><?xml version="1.0" encoding="UTF-8"?>
<Relationships xmlns="http://schemas.openxmlformats.org/package/2006/relationships"><Relationship Id="rId1" Type="http://schemas.openxmlformats.org/officeDocument/2006/relationships/theme" Target="../theme/theme66.xml"/><Relationship Id="rId2" Type="http://schemas.openxmlformats.org/officeDocument/2006/relationships/slideLayout" Target="../slideLayouts/slideLayout66.xml"/>
</Relationships>
</file>

<file path=ppt/slideMasters/_rels/slideMaster67.xml.rels><?xml version="1.0" encoding="UTF-8"?>
<Relationships xmlns="http://schemas.openxmlformats.org/package/2006/relationships"><Relationship Id="rId1" Type="http://schemas.openxmlformats.org/officeDocument/2006/relationships/theme" Target="../theme/theme67.xml"/><Relationship Id="rId2" Type="http://schemas.openxmlformats.org/officeDocument/2006/relationships/slideLayout" Target="../slideLayouts/slideLayout67.xml"/>
</Relationships>
</file>

<file path=ppt/slideMasters/_rels/slideMaster68.xml.rels><?xml version="1.0" encoding="UTF-8"?>
<Relationships xmlns="http://schemas.openxmlformats.org/package/2006/relationships"><Relationship Id="rId1" Type="http://schemas.openxmlformats.org/officeDocument/2006/relationships/theme" Target="../theme/theme68.xml"/><Relationship Id="rId2" Type="http://schemas.openxmlformats.org/officeDocument/2006/relationships/slideLayout" Target="../slideLayouts/slideLayout68.xml"/>
</Relationships>
</file>

<file path=ppt/slideMasters/_rels/slideMaster69.xml.rels><?xml version="1.0" encoding="UTF-8"?>
<Relationships xmlns="http://schemas.openxmlformats.org/package/2006/relationships"><Relationship Id="rId1" Type="http://schemas.openxmlformats.org/officeDocument/2006/relationships/theme" Target="../theme/theme69.xml"/><Relationship Id="rId2" Type="http://schemas.openxmlformats.org/officeDocument/2006/relationships/slideLayout" Target="../slideLayouts/slideLayout69.xml"/>
</Relationships>
</file>

<file path=ppt/slideMasters/_rels/slideMaster70.xml.rels><?xml version="1.0" encoding="UTF-8"?>
<Relationships xmlns="http://schemas.openxmlformats.org/package/2006/relationships"><Relationship Id="rId1" Type="http://schemas.openxmlformats.org/officeDocument/2006/relationships/theme" Target="../theme/theme70.xml"/><Relationship Id="rId2" Type="http://schemas.openxmlformats.org/officeDocument/2006/relationships/slideLayout" Target="../slideLayouts/slideLayout70.xml"/>
</Relationships>
</file>

<file path=ppt/slideMasters/_rels/slideMaster71.xml.rels><?xml version="1.0" encoding="UTF-8"?>
<Relationships xmlns="http://schemas.openxmlformats.org/package/2006/relationships"><Relationship Id="rId1" Type="http://schemas.openxmlformats.org/officeDocument/2006/relationships/theme" Target="../theme/theme71.xml"/><Relationship Id="rId2" Type="http://schemas.openxmlformats.org/officeDocument/2006/relationships/slideLayout" Target="../slideLayouts/slideLayout71.xml"/>
</Relationships>
</file>

<file path=ppt/slideMasters/_rels/slideMaster72.xml.rels><?xml version="1.0" encoding="UTF-8"?>
<Relationships xmlns="http://schemas.openxmlformats.org/package/2006/relationships"><Relationship Id="rId1" Type="http://schemas.openxmlformats.org/officeDocument/2006/relationships/theme" Target="../theme/theme72.xml"/><Relationship Id="rId2" Type="http://schemas.openxmlformats.org/officeDocument/2006/relationships/slideLayout" Target="../slideLayouts/slideLayout72.xml"/>
</Relationships>
</file>

<file path=ppt/slideMasters/_rels/slideMaster73.xml.rels><?xml version="1.0" encoding="UTF-8"?>
<Relationships xmlns="http://schemas.openxmlformats.org/package/2006/relationships"><Relationship Id="rId1" Type="http://schemas.openxmlformats.org/officeDocument/2006/relationships/theme" Target="../theme/theme73.xml"/><Relationship Id="rId2" Type="http://schemas.openxmlformats.org/officeDocument/2006/relationships/slideLayout" Target="../slideLayouts/slideLayout73.xml"/>
</Relationships>
</file>

<file path=ppt/slideMasters/_rels/slideMaster74.xml.rels><?xml version="1.0" encoding="UTF-8"?>
<Relationships xmlns="http://schemas.openxmlformats.org/package/2006/relationships"><Relationship Id="rId1" Type="http://schemas.openxmlformats.org/officeDocument/2006/relationships/theme" Target="../theme/theme74.xml"/><Relationship Id="rId2" Type="http://schemas.openxmlformats.org/officeDocument/2006/relationships/slideLayout" Target="../slideLayouts/slideLayout74.xml"/>
</Relationships>
</file>

<file path=ppt/slideMasters/_rels/slideMaster75.xml.rels><?xml version="1.0" encoding="UTF-8"?>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slideLayout" Target="../slideLayouts/slideLayout75.xml"/>
</Relationships>
</file>

<file path=ppt/slideMasters/_rels/slideMaster76.xml.rels><?xml version="1.0" encoding="UTF-8"?>
<Relationships xmlns="http://schemas.openxmlformats.org/package/2006/relationships"><Relationship Id="rId1" Type="http://schemas.openxmlformats.org/officeDocument/2006/relationships/theme" Target="../theme/theme76.xml"/><Relationship Id="rId2" Type="http://schemas.openxmlformats.org/officeDocument/2006/relationships/slideLayout" Target="../slideLayouts/slideLayout76.xml"/>
</Relationships>
</file>

<file path=ppt/slideMasters/_rels/slideMaster77.xml.rels><?xml version="1.0" encoding="UTF-8"?>
<Relationships xmlns="http://schemas.openxmlformats.org/package/2006/relationships"><Relationship Id="rId1" Type="http://schemas.openxmlformats.org/officeDocument/2006/relationships/theme" Target="../theme/theme77.xml"/><Relationship Id="rId2" Type="http://schemas.openxmlformats.org/officeDocument/2006/relationships/slideLayout" Target="../slideLayouts/slideLayout77.xml"/>
</Relationships>
</file>

<file path=ppt/slideMasters/_rels/slideMaster78.xml.rels><?xml version="1.0" encoding="UTF-8"?>
<Relationships xmlns="http://schemas.openxmlformats.org/package/2006/relationships"><Relationship Id="rId1" Type="http://schemas.openxmlformats.org/officeDocument/2006/relationships/theme" Target="../theme/theme78.xml"/><Relationship Id="rId2" Type="http://schemas.openxmlformats.org/officeDocument/2006/relationships/slideLayout" Target="../slideLayouts/slideLayout78.xml"/>
</Relationships>
</file>

<file path=ppt/slideMasters/_rels/slideMaster79.xml.rels><?xml version="1.0" encoding="UTF-8"?>
<Relationships xmlns="http://schemas.openxmlformats.org/package/2006/relationships"><Relationship Id="rId1" Type="http://schemas.openxmlformats.org/officeDocument/2006/relationships/theme" Target="../theme/theme79.xml"/><Relationship Id="rId2" Type="http://schemas.openxmlformats.org/officeDocument/2006/relationships/slideLayout" Target="../slideLayouts/slideLayout79.xml"/>
</Relationships>
</file>

<file path=ppt/slideMasters/_rels/slideMaster80.xml.rels><?xml version="1.0" encoding="UTF-8"?>
<Relationships xmlns="http://schemas.openxmlformats.org/package/2006/relationships"><Relationship Id="rId1" Type="http://schemas.openxmlformats.org/officeDocument/2006/relationships/theme" Target="../theme/theme80.xml"/><Relationship Id="rId2" Type="http://schemas.openxmlformats.org/officeDocument/2006/relationships/slideLayout" Target="../slideLayouts/slideLayout80.xml"/>
</Relationships>
</file>

<file path=ppt/slideMasters/_rels/slideMaster81.xml.rels><?xml version="1.0" encoding="UTF-8"?>
<Relationships xmlns="http://schemas.openxmlformats.org/package/2006/relationships"><Relationship Id="rId1" Type="http://schemas.openxmlformats.org/officeDocument/2006/relationships/theme" Target="../theme/theme81.xml"/><Relationship Id="rId2" Type="http://schemas.openxmlformats.org/officeDocument/2006/relationships/slideLayout" Target="../slideLayouts/slideLayout81.xml"/>
</Relationships>
</file>

<file path=ppt/slideMasters/_rels/slideMaster82.xml.rels><?xml version="1.0" encoding="UTF-8"?>
<Relationships xmlns="http://schemas.openxmlformats.org/package/2006/relationships"><Relationship Id="rId1" Type="http://schemas.openxmlformats.org/officeDocument/2006/relationships/theme" Target="../theme/theme82.xml"/><Relationship Id="rId2" Type="http://schemas.openxmlformats.org/officeDocument/2006/relationships/slideLayout" Target="../slideLayouts/slideLayout82.xml"/>
</Relationships>
</file>

<file path=ppt/slideMasters/_rels/slideMaster83.xml.rels><?xml version="1.0" encoding="UTF-8"?>
<Relationships xmlns="http://schemas.openxmlformats.org/package/2006/relationships"><Relationship Id="rId1" Type="http://schemas.openxmlformats.org/officeDocument/2006/relationships/theme" Target="../theme/theme83.xml"/><Relationship Id="rId2" Type="http://schemas.openxmlformats.org/officeDocument/2006/relationships/slideLayout" Target="../slideLayouts/slideLayout83.xml"/>
</Relationships>
</file>

<file path=ppt/slideMasters/_rels/slideMaster84.xml.rels><?xml version="1.0" encoding="UTF-8"?>
<Relationships xmlns="http://schemas.openxmlformats.org/package/2006/relationships"><Relationship Id="rId1" Type="http://schemas.openxmlformats.org/officeDocument/2006/relationships/theme" Target="../theme/theme84.xml"/><Relationship Id="rId2" Type="http://schemas.openxmlformats.org/officeDocument/2006/relationships/slideLayout" Target="../slideLayouts/slideLayout84.xml"/>
</Relationships>
</file>

<file path=ppt/slideMasters/_rels/slideMaster85.xml.rels><?xml version="1.0" encoding="UTF-8"?>
<Relationships xmlns="http://schemas.openxmlformats.org/package/2006/relationships"><Relationship Id="rId1" Type="http://schemas.openxmlformats.org/officeDocument/2006/relationships/theme" Target="../theme/theme85.xml"/><Relationship Id="rId2" Type="http://schemas.openxmlformats.org/officeDocument/2006/relationships/slideLayout" Target="../slideLayouts/slideLayout8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0" y="2998080"/>
            <a:ext cx="9142560" cy="360"/>
          </a:xfrm>
          <a:custGeom>
            <a:avLst/>
            <a:gdLst>
              <a:gd name="textAreaLeft" fmla="*/ 0 w 9142560"/>
              <a:gd name="textAreaRight" fmla="*/ 9143280 w 9142560"/>
              <a:gd name="textAreaTop" fmla="*/ 0 h 360"/>
              <a:gd name="textAreaBottom" fmla="*/ 144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2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45" r:id="rId2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7" r:id="rId2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9" r:id="rId2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51" r:id="rId2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5" r:id="rId2"/>
  </p:sldLayoutIdLst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7" r:id="rId2"/>
  </p:sldLayoutIdLst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9" r:id="rId2"/>
  </p:sldLayoutIdLst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61" r:id="rId2"/>
  </p:sldLayoutIdLst>
</p:sldMaster>
</file>

<file path=ppt/slideMasters/slideMaster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3" r:id="rId2"/>
  </p:sldLayoutIdLst>
</p:sldMaster>
</file>

<file path=ppt/slideMasters/slideMaster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5" r:id="rId2"/>
  </p:sldLayoutIdLst>
</p:sldMaster>
</file>

<file path=ppt/slideMasters/slideMaster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7" r:id="rId2"/>
  </p:sldLayoutIdLst>
</p:sldMaster>
</file>

<file path=ppt/slideMasters/slideMaster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69" r:id="rId2"/>
  </p:sldLayoutIdLst>
</p:sldMaster>
</file>

<file path=ppt/slideMasters/slideMaster6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1" r:id="rId2"/>
  </p:sldLayoutIdLst>
</p:sldMaster>
</file>

<file path=ppt/slideMasters/slideMaster6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3" r:id="rId2"/>
  </p:sldLayoutIdLst>
</p:sldMaster>
</file>

<file path=ppt/slideMasters/slideMaster6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75" r:id="rId2"/>
  </p:sldLayoutIdLst>
</p:sldMaster>
</file>

<file path=ppt/slideMasters/slideMaster6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7" r:id="rId2"/>
  </p:sldLayoutIdLst>
</p:sldMaster>
</file>

<file path=ppt/slideMasters/slideMaster6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</p:sldLayoutIdLst>
</p:sldMaster>
</file>

<file path=ppt/slideMasters/slideMaster6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1" r:id="rId2"/>
  </p:sldLayoutIdLst>
</p:sldMaster>
</file>

<file path=ppt/slideMasters/slideMaster6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3" r:id="rId2"/>
  </p:sldLayoutIdLst>
</p:sldMaster>
</file>

<file path=ppt/slideMasters/slideMaster6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85" r:id="rId2"/>
  </p:sldLayoutIdLst>
</p:sldMaster>
</file>

<file path=ppt/slideMasters/slideMaster7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7" r:id="rId2"/>
  </p:sldLayoutIdLst>
</p:sldMaster>
</file>

<file path=ppt/slideMasters/slideMaster7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9" r:id="rId2"/>
  </p:sldLayoutIdLst>
</p:sldMaster>
</file>

<file path=ppt/slideMasters/slideMaster7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1" r:id="rId2"/>
  </p:sldLayoutIdLst>
</p:sldMaster>
</file>

<file path=ppt/slideMasters/slideMaster7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3" r:id="rId2"/>
  </p:sldLayoutIdLst>
</p:sldMaster>
</file>

<file path=ppt/slideMasters/slideMaster7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5" r:id="rId2"/>
  </p:sldLayoutIdLst>
</p:sldMaster>
</file>

<file path=ppt/slideMasters/slideMaster7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7" r:id="rId2"/>
  </p:sldLayoutIdLst>
</p:sldMaster>
</file>

<file path=ppt/slideMasters/slideMaster7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9" r:id="rId2"/>
  </p:sldLayoutIdLst>
</p:sldMaster>
</file>

<file path=ppt/slideMasters/slideMaster7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1" r:id="rId2"/>
  </p:sldLayoutIdLst>
</p:sldMaster>
</file>

<file path=ppt/slideMasters/slideMaster7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3" r:id="rId2"/>
  </p:sldLayoutIdLst>
</p:sldMaster>
</file>

<file path=ppt/slideMasters/slideMaster7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2"/>
  </p:sldLayoutIdLst>
</p:sldMaster>
</file>

<file path=ppt/slideMasters/slideMaster8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7" r:id="rId2"/>
  </p:sldLayoutIdLst>
</p:sldMaster>
</file>

<file path=ppt/slideMasters/slideMaster8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9" r:id="rId2"/>
  </p:sldLayoutIdLst>
</p:sldMaster>
</file>

<file path=ppt/slideMasters/slideMaster8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1" r:id="rId2"/>
  </p:sldLayoutIdLst>
</p:sldMaster>
</file>

<file path=ppt/slideMasters/slideMaster8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3" r:id="rId2"/>
  </p:sldLayoutIdLst>
</p:sldMaster>
</file>

<file path=ppt/slideMasters/slideMaster8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5" r:id="rId2"/>
  </p:sldLayoutIdLst>
</p:sldMaster>
</file>

<file path=ppt/slideMasters/slideMaster8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CustomShape 1"/>
          <p:cNvSpPr/>
          <p:nvPr/>
        </p:nvSpPr>
        <p:spPr>
          <a:xfrm>
            <a:off x="0" y="5045760"/>
            <a:ext cx="9142560" cy="9648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6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85.xml"/><Relationship Id="rId6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85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85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8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8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5.xml"/><Relationship Id="rId9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5.xml"/><Relationship Id="rId9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5.xml"/><Relationship Id="rId9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3.png"/><Relationship Id="rId4" Type="http://schemas.openxmlformats.org/officeDocument/2006/relationships/image" Target="../media/image13.png"/><Relationship Id="rId5" Type="http://schemas.openxmlformats.org/officeDocument/2006/relationships/image" Target="../media/image13.png"/><Relationship Id="rId6" Type="http://schemas.openxmlformats.org/officeDocument/2006/relationships/image" Target="../media/image13.png"/><Relationship Id="rId7" Type="http://schemas.openxmlformats.org/officeDocument/2006/relationships/image" Target="../media/image13.png"/><Relationship Id="rId8" Type="http://schemas.openxmlformats.org/officeDocument/2006/relationships/image" Target="../media/image13.png"/><Relationship Id="rId9" Type="http://schemas.openxmlformats.org/officeDocument/2006/relationships/image" Target="../media/image13.png"/><Relationship Id="rId10" Type="http://schemas.openxmlformats.org/officeDocument/2006/relationships/image" Target="../media/image13.png"/><Relationship Id="rId11" Type="http://schemas.openxmlformats.org/officeDocument/2006/relationships/image" Target="../media/image13.png"/><Relationship Id="rId12" Type="http://schemas.openxmlformats.org/officeDocument/2006/relationships/image" Target="../media/image13.png"/><Relationship Id="rId13" Type="http://schemas.openxmlformats.org/officeDocument/2006/relationships/slideLayout" Target="../slideLayouts/slideLayout6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040" cy="62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rial"/>
                <a:ea typeface="DejaVu Sans"/>
              </a:rPr>
              <a:t>Blooket link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2"/>
          <p:cNvSpPr>
            <a:spLocks noGrp="1"/>
          </p:cNvSpPr>
          <p:nvPr>
            <p:ph/>
          </p:nvPr>
        </p:nvSpPr>
        <p:spPr>
          <a:xfrm>
            <a:off x="311760" y="1266480"/>
            <a:ext cx="8519040" cy="330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TODO Zbysek created it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63;p3" descr=""/>
          <p:cNvPicPr/>
          <p:nvPr/>
        </p:nvPicPr>
        <p:blipFill>
          <a:blip r:embed="rId1"/>
          <a:stretch/>
        </p:blipFill>
        <p:spPr>
          <a:xfrm>
            <a:off x="7009560" y="342720"/>
            <a:ext cx="1552680" cy="2237400"/>
          </a:xfrm>
          <a:prstGeom prst="rect">
            <a:avLst/>
          </a:prstGeom>
          <a:ln w="0">
            <a:noFill/>
          </a:ln>
        </p:spPr>
      </p:pic>
      <p:sp>
        <p:nvSpPr>
          <p:cNvPr id="473" name="CustomShape 1"/>
          <p:cNvSpPr/>
          <p:nvPr/>
        </p:nvSpPr>
        <p:spPr>
          <a:xfrm>
            <a:off x="510480" y="1257480"/>
            <a:ext cx="8121600" cy="15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4800" spc="-1" strike="noStrike">
                <a:solidFill>
                  <a:srgbClr val="ffffff"/>
                </a:solidFill>
                <a:latin typeface="Proxima Nova"/>
                <a:ea typeface="Proxima Nova"/>
              </a:rPr>
              <a:t>Parallel Python</a:t>
            </a:r>
            <a:endParaRPr b="0" lang="en-US" sz="4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4" name="CustomShape 2"/>
          <p:cNvSpPr/>
          <p:nvPr/>
        </p:nvSpPr>
        <p:spPr>
          <a:xfrm>
            <a:off x="510480" y="3182400"/>
            <a:ext cx="8484120" cy="62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2000" spc="-1" strike="noStrike">
                <a:solidFill>
                  <a:srgbClr val="ffffff"/>
                </a:solidFill>
                <a:latin typeface="Proxima Nova"/>
                <a:ea typeface="Proxima Nova"/>
              </a:rPr>
              <a:t>Aitor Morales-Gregorio</a:t>
            </a:r>
            <a:br>
              <a:rPr sz="1600"/>
            </a:br>
            <a:r>
              <a:rPr b="1" lang="da-DK" sz="2000" spc="-1" strike="noStrike">
                <a:solidFill>
                  <a:srgbClr val="ffffff"/>
                </a:solidFill>
                <a:latin typeface="Proxima Nova"/>
                <a:ea typeface="Proxima Nova"/>
              </a:rPr>
              <a:t>Zbigniew Jędrzejewski-Szmek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000" spc="-1" strike="noStrike">
                <a:solidFill>
                  <a:srgbClr val="ffffff"/>
                </a:solidFill>
                <a:latin typeface="Proxima Nova"/>
                <a:ea typeface="Proxima Nova"/>
              </a:rPr>
              <a:t>ASPP 2025, Plovdiv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5" name="CustomShape 3"/>
          <p:cNvSpPr/>
          <p:nvPr/>
        </p:nvSpPr>
        <p:spPr>
          <a:xfrm>
            <a:off x="5789160" y="4497480"/>
            <a:ext cx="2963880" cy="42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600" spc="-1" strike="noStrike">
                <a:solidFill>
                  <a:srgbClr val="ffffff"/>
                </a:solidFill>
                <a:latin typeface="Proxima Nova"/>
                <a:ea typeface="Proxima Nova"/>
              </a:rPr>
              <a:t>Fork/clone the repo now!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CustomShape 1"/>
          <p:cNvSpPr/>
          <p:nvPr/>
        </p:nvSpPr>
        <p:spPr>
          <a:xfrm>
            <a:off x="311760" y="15912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CustomShape 2"/>
          <p:cNvSpPr/>
          <p:nvPr/>
        </p:nvSpPr>
        <p:spPr>
          <a:xfrm>
            <a:off x="311760" y="1125360"/>
            <a:ext cx="8519040" cy="34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Processes, threads and THE GIL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Hands-on investigations of embarrassingly parallel problems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Multithreading with NumPy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The </a:t>
            </a:r>
            <a:r>
              <a:rPr b="0" lang="en-US" sz="1800" spc="-1" strike="noStrike">
                <a:solidFill>
                  <a:srgbClr val="808080"/>
                </a:solidFill>
                <a:latin typeface="Consolas"/>
                <a:ea typeface="DejaVu Sans"/>
              </a:rPr>
              <a:t>multiprocessing</a:t>
            </a: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 package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Blending processes and threads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Going further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Wrap-up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311760" y="22896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311760" y="864360"/>
            <a:ext cx="8519040" cy="34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CustomShape 1"/>
          <p:cNvSpPr/>
          <p:nvPr/>
        </p:nvSpPr>
        <p:spPr>
          <a:xfrm>
            <a:off x="311760" y="22896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CustomShape 2"/>
          <p:cNvSpPr/>
          <p:nvPr/>
        </p:nvSpPr>
        <p:spPr>
          <a:xfrm>
            <a:off x="311760" y="864360"/>
            <a:ext cx="8519040" cy="34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In short, two reasons why: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Bef>
                <a:spcPts val="1599"/>
              </a:spcBef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Speed up computations.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Process “big” things.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As for the “how”...we’ll come back to that later.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CustomShape 1"/>
          <p:cNvSpPr/>
          <p:nvPr/>
        </p:nvSpPr>
        <p:spPr>
          <a:xfrm>
            <a:off x="510480" y="2057400"/>
            <a:ext cx="8121600" cy="77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Proxima Nova"/>
                <a:ea typeface="Proxima Nova"/>
              </a:rPr>
              <a:t>Processes, threads and the </a:t>
            </a:r>
            <a:r>
              <a:rPr b="0" i="1" lang="en-US" sz="3600" spc="-1" strike="noStrike">
                <a:solidFill>
                  <a:srgbClr val="ffffff"/>
                </a:solidFill>
                <a:latin typeface="Proxima Nova"/>
                <a:ea typeface="Proxima Nova"/>
              </a:rPr>
              <a:t>GIL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Picture 4" descr="75 Kitchen Ideas You'll Love - August, 2024 | Houzz"/>
          <p:cNvPicPr/>
          <p:nvPr/>
        </p:nvPicPr>
        <p:blipFill>
          <a:blip r:embed="rId1"/>
          <a:srcRect l="0" t="0" r="29080" b="0"/>
          <a:stretch/>
        </p:blipFill>
        <p:spPr>
          <a:xfrm>
            <a:off x="3000960" y="1103040"/>
            <a:ext cx="2714040" cy="2864160"/>
          </a:xfrm>
          <a:prstGeom prst="rect">
            <a:avLst/>
          </a:prstGeom>
          <a:ln w="0">
            <a:noFill/>
          </a:ln>
        </p:spPr>
      </p:pic>
      <p:pic>
        <p:nvPicPr>
          <p:cNvPr id="484" name="Picture 5" descr=""/>
          <p:cNvPicPr/>
          <p:nvPr/>
        </p:nvPicPr>
        <p:blipFill>
          <a:blip r:embed="rId2"/>
          <a:srcRect l="0" t="0" r="15466" b="0"/>
          <a:stretch/>
        </p:blipFill>
        <p:spPr>
          <a:xfrm>
            <a:off x="3934440" y="1463400"/>
            <a:ext cx="717120" cy="1142640"/>
          </a:xfrm>
          <a:prstGeom prst="rect">
            <a:avLst/>
          </a:prstGeom>
          <a:ln w="0">
            <a:noFill/>
          </a:ln>
        </p:spPr>
      </p:pic>
      <p:sp>
        <p:nvSpPr>
          <p:cNvPr id="485" name="CustomShape 7"/>
          <p:cNvSpPr/>
          <p:nvPr/>
        </p:nvSpPr>
        <p:spPr>
          <a:xfrm>
            <a:off x="312120" y="250560"/>
            <a:ext cx="883080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Kitchen-2-Computer analogy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TextBox 9"/>
          <p:cNvSpPr/>
          <p:nvPr/>
        </p:nvSpPr>
        <p:spPr>
          <a:xfrm>
            <a:off x="6357240" y="459000"/>
            <a:ext cx="225072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Includes chef, tiny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countertop and tools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TextBox 10"/>
          <p:cNvSpPr/>
          <p:nvPr/>
        </p:nvSpPr>
        <p:spPr>
          <a:xfrm>
            <a:off x="1828800" y="4161600"/>
            <a:ext cx="370836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Big Countertop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temporarily holds things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TextBox 11"/>
          <p:cNvSpPr/>
          <p:nvPr/>
        </p:nvSpPr>
        <p:spPr>
          <a:xfrm>
            <a:off x="228600" y="3247920"/>
            <a:ext cx="26780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Large Pantry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across the street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Rectangle: Rounded Corners 3"/>
          <p:cNvSpPr/>
          <p:nvPr/>
        </p:nvSpPr>
        <p:spPr>
          <a:xfrm>
            <a:off x="3886200" y="1103040"/>
            <a:ext cx="1600200" cy="148716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490" name="Rectangle: Rounded Corners 4"/>
          <p:cNvSpPr/>
          <p:nvPr/>
        </p:nvSpPr>
        <p:spPr>
          <a:xfrm>
            <a:off x="3265200" y="2663640"/>
            <a:ext cx="2071440" cy="47808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4bac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cxnSp>
        <p:nvCxnSpPr>
          <p:cNvPr id="491" name="Straight Connector 4"/>
          <p:cNvCxnSpPr>
            <a:stCxn id="489" idx="0"/>
            <a:endCxn id="486" idx="1"/>
          </p:cNvCxnSpPr>
          <p:nvPr/>
        </p:nvCxnSpPr>
        <p:spPr>
          <a:xfrm flipV="1">
            <a:off x="4686120" y="915480"/>
            <a:ext cx="1671480" cy="187920"/>
          </a:xfrm>
          <a:prstGeom prst="straightConnector1">
            <a:avLst/>
          </a:prstGeom>
          <a:ln w="38100">
            <a:solidFill>
              <a:srgbClr val="c0504d"/>
            </a:solidFill>
            <a:round/>
          </a:ln>
        </p:spPr>
      </p:cxnSp>
      <p:cxnSp>
        <p:nvCxnSpPr>
          <p:cNvPr id="492" name="Straight Connector 5"/>
          <p:cNvCxnSpPr>
            <a:stCxn id="487" idx="0"/>
            <a:endCxn id="490" idx="2"/>
          </p:cNvCxnSpPr>
          <p:nvPr/>
        </p:nvCxnSpPr>
        <p:spPr>
          <a:xfrm flipV="1">
            <a:off x="3682800" y="3141720"/>
            <a:ext cx="618480" cy="1020240"/>
          </a:xfrm>
          <a:prstGeom prst="straightConnector1">
            <a:avLst/>
          </a:prstGeom>
          <a:ln w="38100">
            <a:solidFill>
              <a:srgbClr val="4bacc6"/>
            </a:solidFill>
            <a:round/>
          </a:ln>
        </p:spPr>
      </p:cxnSp>
      <p:cxnSp>
        <p:nvCxnSpPr>
          <p:cNvPr id="493" name="Straight Connector 6"/>
          <p:cNvCxnSpPr/>
          <p:nvPr/>
        </p:nvCxnSpPr>
        <p:spPr>
          <a:xfrm flipV="1">
            <a:off x="148680" y="4008600"/>
            <a:ext cx="1577880" cy="20160"/>
          </a:xfrm>
          <a:prstGeom prst="straightConnector1">
            <a:avLst/>
          </a:prstGeom>
          <a:ln w="38100">
            <a:solidFill>
              <a:srgbClr val="f79646"/>
            </a:solidFill>
            <a:round/>
            <a:headEnd len="med" type="arrow" w="med"/>
          </a:ln>
        </p:spPr>
      </p:cxnSp>
      <p:sp>
        <p:nvSpPr>
          <p:cNvPr id="494" name="TextBox 12"/>
          <p:cNvSpPr/>
          <p:nvPr/>
        </p:nvSpPr>
        <p:spPr>
          <a:xfrm>
            <a:off x="6151680" y="1746000"/>
            <a:ext cx="129816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Transport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servants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Carry stuff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"/>
          <p:cNvSpPr txBox="1"/>
          <p:nvPr/>
        </p:nvSpPr>
        <p:spPr>
          <a:xfrm>
            <a:off x="685800" y="1143000"/>
            <a:ext cx="16002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Customer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Gives orders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6" name="" descr=""/>
          <p:cNvPicPr/>
          <p:nvPr/>
        </p:nvPicPr>
        <p:blipFill>
          <a:blip r:embed="rId3"/>
          <a:srcRect l="0" t="12153" r="29669" b="0"/>
          <a:stretch/>
        </p:blipFill>
        <p:spPr>
          <a:xfrm>
            <a:off x="937800" y="1828800"/>
            <a:ext cx="891000" cy="741960"/>
          </a:xfrm>
          <a:prstGeom prst="rect">
            <a:avLst/>
          </a:prstGeom>
          <a:ln w="0">
            <a:noFill/>
          </a:ln>
        </p:spPr>
      </p:pic>
      <p:pic>
        <p:nvPicPr>
          <p:cNvPr id="497" name="" descr=""/>
          <p:cNvPicPr/>
          <p:nvPr/>
        </p:nvPicPr>
        <p:blipFill>
          <a:blip r:embed="rId4"/>
          <a:srcRect l="10404" t="0" r="33581" b="2758"/>
          <a:stretch/>
        </p:blipFill>
        <p:spPr>
          <a:xfrm>
            <a:off x="7543800" y="1600560"/>
            <a:ext cx="1044360" cy="1142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Picture 6" descr="75 Kitchen Ideas You'll Love - August, 2024 | Houzz"/>
          <p:cNvPicPr/>
          <p:nvPr/>
        </p:nvPicPr>
        <p:blipFill>
          <a:blip r:embed="rId1"/>
          <a:srcRect l="0" t="0" r="29080" b="0"/>
          <a:stretch/>
        </p:blipFill>
        <p:spPr>
          <a:xfrm>
            <a:off x="3000960" y="1103040"/>
            <a:ext cx="2714040" cy="2864160"/>
          </a:xfrm>
          <a:prstGeom prst="rect">
            <a:avLst/>
          </a:prstGeom>
          <a:ln w="0">
            <a:noFill/>
          </a:ln>
        </p:spPr>
      </p:pic>
      <p:pic>
        <p:nvPicPr>
          <p:cNvPr id="499" name="Picture 7" descr=""/>
          <p:cNvPicPr/>
          <p:nvPr/>
        </p:nvPicPr>
        <p:blipFill>
          <a:blip r:embed="rId2"/>
          <a:srcRect l="0" t="0" r="15466" b="0"/>
          <a:stretch/>
        </p:blipFill>
        <p:spPr>
          <a:xfrm>
            <a:off x="3934440" y="1463400"/>
            <a:ext cx="717120" cy="1142640"/>
          </a:xfrm>
          <a:prstGeom prst="rect">
            <a:avLst/>
          </a:prstGeom>
          <a:ln w="0">
            <a:noFill/>
          </a:ln>
        </p:spPr>
      </p:pic>
      <p:sp>
        <p:nvSpPr>
          <p:cNvPr id="500" name="CustomShape 15"/>
          <p:cNvSpPr/>
          <p:nvPr/>
        </p:nvSpPr>
        <p:spPr>
          <a:xfrm>
            <a:off x="312120" y="250560"/>
            <a:ext cx="883080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Kitchen-2-Computer analogy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TextBox 6"/>
          <p:cNvSpPr/>
          <p:nvPr/>
        </p:nvSpPr>
        <p:spPr>
          <a:xfrm>
            <a:off x="6357240" y="459000"/>
            <a:ext cx="225072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Includes chef, tiny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countertop and tools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TextBox 7"/>
          <p:cNvSpPr/>
          <p:nvPr/>
        </p:nvSpPr>
        <p:spPr>
          <a:xfrm>
            <a:off x="1828800" y="4161600"/>
            <a:ext cx="370836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Big Countertop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temporarily holds things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TextBox 8"/>
          <p:cNvSpPr/>
          <p:nvPr/>
        </p:nvSpPr>
        <p:spPr>
          <a:xfrm>
            <a:off x="228600" y="3247920"/>
            <a:ext cx="26780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Large Pantry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across the street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Rectangle: Rounded Corners 5"/>
          <p:cNvSpPr/>
          <p:nvPr/>
        </p:nvSpPr>
        <p:spPr>
          <a:xfrm>
            <a:off x="3886200" y="1103040"/>
            <a:ext cx="1600200" cy="148716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505" name="Rectangle: Rounded Corners 8"/>
          <p:cNvSpPr/>
          <p:nvPr/>
        </p:nvSpPr>
        <p:spPr>
          <a:xfrm>
            <a:off x="3265200" y="2663640"/>
            <a:ext cx="2071440" cy="47808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4bac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cxnSp>
        <p:nvCxnSpPr>
          <p:cNvPr id="506" name="Straight Connector 7"/>
          <p:cNvCxnSpPr>
            <a:stCxn id="504" idx="0"/>
            <a:endCxn id="501" idx="1"/>
          </p:cNvCxnSpPr>
          <p:nvPr/>
        </p:nvCxnSpPr>
        <p:spPr>
          <a:xfrm flipV="1">
            <a:off x="4686120" y="915480"/>
            <a:ext cx="1671480" cy="187920"/>
          </a:xfrm>
          <a:prstGeom prst="straightConnector1">
            <a:avLst/>
          </a:prstGeom>
          <a:ln w="38100">
            <a:solidFill>
              <a:srgbClr val="c0504d"/>
            </a:solidFill>
            <a:round/>
          </a:ln>
        </p:spPr>
      </p:cxnSp>
      <p:cxnSp>
        <p:nvCxnSpPr>
          <p:cNvPr id="507" name="Straight Connector 8"/>
          <p:cNvCxnSpPr>
            <a:stCxn id="502" idx="0"/>
            <a:endCxn id="505" idx="2"/>
          </p:cNvCxnSpPr>
          <p:nvPr/>
        </p:nvCxnSpPr>
        <p:spPr>
          <a:xfrm flipV="1">
            <a:off x="3682800" y="3141720"/>
            <a:ext cx="618480" cy="1020240"/>
          </a:xfrm>
          <a:prstGeom prst="straightConnector1">
            <a:avLst/>
          </a:prstGeom>
          <a:ln w="38100">
            <a:solidFill>
              <a:srgbClr val="4bacc6"/>
            </a:solidFill>
            <a:round/>
          </a:ln>
        </p:spPr>
      </p:cxnSp>
      <p:cxnSp>
        <p:nvCxnSpPr>
          <p:cNvPr id="508" name="Straight Connector 11"/>
          <p:cNvCxnSpPr/>
          <p:nvPr/>
        </p:nvCxnSpPr>
        <p:spPr>
          <a:xfrm flipV="1">
            <a:off x="148680" y="4008600"/>
            <a:ext cx="1577880" cy="20160"/>
          </a:xfrm>
          <a:prstGeom prst="straightConnector1">
            <a:avLst/>
          </a:prstGeom>
          <a:ln w="38100">
            <a:solidFill>
              <a:srgbClr val="f79646"/>
            </a:solidFill>
            <a:round/>
            <a:headEnd len="med" type="arrow" w="med"/>
          </a:ln>
        </p:spPr>
      </p:cxnSp>
      <p:sp>
        <p:nvSpPr>
          <p:cNvPr id="509" name="TextBox 13"/>
          <p:cNvSpPr/>
          <p:nvPr/>
        </p:nvSpPr>
        <p:spPr>
          <a:xfrm>
            <a:off x="6151680" y="1746000"/>
            <a:ext cx="129816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Transport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servants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Carry stuff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"/>
          <p:cNvSpPr txBox="1"/>
          <p:nvPr/>
        </p:nvSpPr>
        <p:spPr>
          <a:xfrm>
            <a:off x="685800" y="1143000"/>
            <a:ext cx="16002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Customer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Gives orders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1" name="" descr=""/>
          <p:cNvPicPr/>
          <p:nvPr/>
        </p:nvPicPr>
        <p:blipFill>
          <a:blip r:embed="rId3"/>
          <a:srcRect l="0" t="12153" r="29669" b="0"/>
          <a:stretch/>
        </p:blipFill>
        <p:spPr>
          <a:xfrm>
            <a:off x="937800" y="1828800"/>
            <a:ext cx="891000" cy="741960"/>
          </a:xfrm>
          <a:prstGeom prst="rect">
            <a:avLst/>
          </a:prstGeom>
          <a:ln w="0">
            <a:noFill/>
          </a:ln>
        </p:spPr>
      </p:pic>
      <p:pic>
        <p:nvPicPr>
          <p:cNvPr id="512" name="" descr=""/>
          <p:cNvPicPr/>
          <p:nvPr/>
        </p:nvPicPr>
        <p:blipFill>
          <a:blip r:embed="rId4"/>
          <a:srcRect l="10404" t="0" r="33581" b="2758"/>
          <a:stretch/>
        </p:blipFill>
        <p:spPr>
          <a:xfrm>
            <a:off x="7543800" y="1600560"/>
            <a:ext cx="1044360" cy="1142640"/>
          </a:xfrm>
          <a:prstGeom prst="rect">
            <a:avLst/>
          </a:prstGeom>
          <a:ln w="0">
            <a:noFill/>
          </a:ln>
        </p:spPr>
      </p:pic>
      <p:sp>
        <p:nvSpPr>
          <p:cNvPr id="513" name=""/>
          <p:cNvSpPr txBox="1"/>
          <p:nvPr/>
        </p:nvSpPr>
        <p:spPr>
          <a:xfrm>
            <a:off x="6220080" y="3429000"/>
            <a:ext cx="2238120" cy="914400"/>
          </a:xfrm>
          <a:prstGeom prst="rect">
            <a:avLst/>
          </a:prstGeom>
          <a:noFill/>
          <a:ln w="38160">
            <a:solidFill>
              <a:srgbClr val="55215b"/>
            </a:solidFill>
            <a:round/>
          </a:ln>
        </p:spPr>
        <p:txBody>
          <a:bodyPr lIns="109080" rIns="109080" tIns="64080" bIns="6408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Talk to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your partner: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What is what?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1" descr=""/>
          <p:cNvPicPr/>
          <p:nvPr/>
        </p:nvPicPr>
        <p:blipFill>
          <a:blip r:embed="rId1"/>
          <a:srcRect l="0" t="0" r="15466" b="0"/>
          <a:stretch/>
        </p:blipFill>
        <p:spPr>
          <a:xfrm>
            <a:off x="6501600" y="852480"/>
            <a:ext cx="2626920" cy="4183920"/>
          </a:xfrm>
          <a:prstGeom prst="rect">
            <a:avLst/>
          </a:prstGeom>
          <a:ln w="0">
            <a:noFill/>
          </a:ln>
        </p:spPr>
      </p:pic>
      <p:sp>
        <p:nvSpPr>
          <p:cNvPr id="515" name="CustomShape 1"/>
          <p:cNvSpPr/>
          <p:nvPr/>
        </p:nvSpPr>
        <p:spPr>
          <a:xfrm>
            <a:off x="312120" y="250560"/>
            <a:ext cx="883080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шопска салата program.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CustomShape 3"/>
          <p:cNvSpPr/>
          <p:nvPr/>
        </p:nvSpPr>
        <p:spPr>
          <a:xfrm>
            <a:off x="457200" y="906840"/>
            <a:ext cx="3886200" cy="31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We need to make a single dish: </a:t>
            </a:r>
            <a:r>
              <a:rPr b="1" lang="en-US" sz="16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шопска салата</a:t>
            </a: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This requires: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vegetables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Wash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cheese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Grate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Chop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Combine veggies and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Place salad in the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7" name="" descr=""/>
          <p:cNvPicPr/>
          <p:nvPr/>
        </p:nvPicPr>
        <p:blipFill>
          <a:blip r:embed="rId2"/>
          <a:stretch/>
        </p:blipFill>
        <p:spPr>
          <a:xfrm>
            <a:off x="4419720" y="1371600"/>
            <a:ext cx="2438280" cy="1828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Picture 3" descr=""/>
          <p:cNvPicPr/>
          <p:nvPr/>
        </p:nvPicPr>
        <p:blipFill>
          <a:blip r:embed="rId1"/>
          <a:srcRect l="0" t="0" r="15466" b="0"/>
          <a:stretch/>
        </p:blipFill>
        <p:spPr>
          <a:xfrm>
            <a:off x="6501600" y="852480"/>
            <a:ext cx="2626920" cy="4183920"/>
          </a:xfrm>
          <a:prstGeom prst="rect">
            <a:avLst/>
          </a:prstGeom>
          <a:ln w="0">
            <a:noFill/>
          </a:ln>
        </p:spPr>
      </p:pic>
      <p:sp>
        <p:nvSpPr>
          <p:cNvPr id="519" name="CustomShape 9"/>
          <p:cNvSpPr/>
          <p:nvPr/>
        </p:nvSpPr>
        <p:spPr>
          <a:xfrm>
            <a:off x="312120" y="250560"/>
            <a:ext cx="883080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шопска салата program.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CustomShape 12"/>
          <p:cNvSpPr/>
          <p:nvPr/>
        </p:nvSpPr>
        <p:spPr>
          <a:xfrm>
            <a:off x="457200" y="906840"/>
            <a:ext cx="3886200" cy="31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We need to make a single dish: </a:t>
            </a:r>
            <a:r>
              <a:rPr b="1" lang="en-US" sz="16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шопска салата</a:t>
            </a: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This requires: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vegetables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Wash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cheese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Grate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Chop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Combine veggies and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Place salad in the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1" name="" descr=""/>
          <p:cNvPicPr/>
          <p:nvPr/>
        </p:nvPicPr>
        <p:blipFill>
          <a:blip r:embed="rId2"/>
          <a:stretch/>
        </p:blipFill>
        <p:spPr>
          <a:xfrm>
            <a:off x="4419720" y="1371600"/>
            <a:ext cx="2438280" cy="1828440"/>
          </a:xfrm>
          <a:prstGeom prst="rect">
            <a:avLst/>
          </a:prstGeom>
          <a:ln w="0">
            <a:noFill/>
          </a:ln>
        </p:spPr>
      </p:pic>
      <p:sp>
        <p:nvSpPr>
          <p:cNvPr id="522" name=""/>
          <p:cNvSpPr txBox="1"/>
          <p:nvPr/>
        </p:nvSpPr>
        <p:spPr>
          <a:xfrm>
            <a:off x="1828800" y="3886200"/>
            <a:ext cx="4752720" cy="914400"/>
          </a:xfrm>
          <a:prstGeom prst="rect">
            <a:avLst/>
          </a:prstGeom>
          <a:noFill/>
          <a:ln w="38160">
            <a:solidFill>
              <a:srgbClr val="55215b"/>
            </a:solidFill>
            <a:round/>
          </a:ln>
        </p:spPr>
        <p:txBody>
          <a:bodyPr lIns="109080" rIns="109080" tIns="64080" bIns="64080" anchor="ctr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Talk to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your partner: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How can we make шопска салата faster?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Without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</a:rPr>
              <a:t> kitchen renovations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CustomShape 17"/>
          <p:cNvSpPr/>
          <p:nvPr/>
        </p:nvSpPr>
        <p:spPr>
          <a:xfrm>
            <a:off x="1371600" y="914400"/>
            <a:ext cx="6410520" cy="118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Proxima Nova"/>
                <a:ea typeface="Proxima Nova"/>
              </a:rPr>
              <a:t>Yay! We have just designed 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Proxima Nova"/>
                <a:ea typeface="DejaVu Sans"/>
              </a:rPr>
              <a:t>multi-</a:t>
            </a:r>
            <a:r>
              <a:rPr b="1" lang="en-US" sz="3200" spc="-1" strike="noStrike" u="sng">
                <a:solidFill>
                  <a:srgbClr val="000000"/>
                </a:solidFill>
                <a:uFillTx/>
                <a:latin typeface="Proxima Nova"/>
                <a:ea typeface="DejaVu Sans"/>
              </a:rPr>
              <a:t>thread</a:t>
            </a:r>
            <a:r>
              <a:rPr b="1" lang="en-US" sz="3200" spc="-1" strike="noStrike">
                <a:solidFill>
                  <a:srgbClr val="000000"/>
                </a:solidFill>
                <a:latin typeface="Proxima Nova"/>
                <a:ea typeface="DejaVu Sans"/>
              </a:rPr>
              <a:t>ed program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4" name="" descr=""/>
          <p:cNvPicPr/>
          <p:nvPr/>
        </p:nvPicPr>
        <p:blipFill>
          <a:blip r:embed="rId1"/>
          <a:stretch/>
        </p:blipFill>
        <p:spPr>
          <a:xfrm>
            <a:off x="1371600" y="2514600"/>
            <a:ext cx="1600200" cy="1600200"/>
          </a:xfrm>
          <a:prstGeom prst="rect">
            <a:avLst/>
          </a:prstGeom>
          <a:ln w="0">
            <a:noFill/>
          </a:ln>
        </p:spPr>
      </p:pic>
      <p:pic>
        <p:nvPicPr>
          <p:cNvPr id="525" name="" descr=""/>
          <p:cNvPicPr/>
          <p:nvPr/>
        </p:nvPicPr>
        <p:blipFill>
          <a:blip r:embed="rId2"/>
          <a:stretch/>
        </p:blipFill>
        <p:spPr>
          <a:xfrm>
            <a:off x="3850200" y="2514600"/>
            <a:ext cx="1600200" cy="1600200"/>
          </a:xfrm>
          <a:prstGeom prst="rect">
            <a:avLst/>
          </a:prstGeom>
          <a:ln w="0">
            <a:noFill/>
          </a:ln>
        </p:spPr>
      </p:pic>
      <p:pic>
        <p:nvPicPr>
          <p:cNvPr id="526" name="" descr=""/>
          <p:cNvPicPr/>
          <p:nvPr/>
        </p:nvPicPr>
        <p:blipFill>
          <a:blip r:embed="rId3"/>
          <a:stretch/>
        </p:blipFill>
        <p:spPr>
          <a:xfrm>
            <a:off x="6172200" y="2514600"/>
            <a:ext cx="1600200" cy="1600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CustomShape 13"/>
          <p:cNvSpPr/>
          <p:nvPr/>
        </p:nvSpPr>
        <p:spPr>
          <a:xfrm>
            <a:off x="312120" y="250560"/>
            <a:ext cx="517428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restaurant owner made the kitchen larger!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8" name="" descr=""/>
          <p:cNvPicPr/>
          <p:nvPr/>
        </p:nvPicPr>
        <p:blipFill>
          <a:blip r:embed="rId1"/>
          <a:stretch/>
        </p:blipFill>
        <p:spPr>
          <a:xfrm>
            <a:off x="6513120" y="192600"/>
            <a:ext cx="2438280" cy="1828440"/>
          </a:xfrm>
          <a:prstGeom prst="rect">
            <a:avLst/>
          </a:prstGeom>
          <a:ln w="0">
            <a:noFill/>
          </a:ln>
        </p:spPr>
      </p:pic>
      <p:sp>
        <p:nvSpPr>
          <p:cNvPr id="529" name=""/>
          <p:cNvSpPr/>
          <p:nvPr/>
        </p:nvSpPr>
        <p:spPr>
          <a:xfrm>
            <a:off x="914400" y="1600200"/>
            <a:ext cx="2259000" cy="169416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"/>
          <p:cNvSpPr/>
          <p:nvPr/>
        </p:nvSpPr>
        <p:spPr>
          <a:xfrm>
            <a:off x="3456000" y="1600200"/>
            <a:ext cx="2259000" cy="169416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"/>
          <p:cNvSpPr/>
          <p:nvPr/>
        </p:nvSpPr>
        <p:spPr>
          <a:xfrm>
            <a:off x="914400" y="3576960"/>
            <a:ext cx="4800600" cy="84708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2" name=""/>
          <p:cNvSpPr txBox="1"/>
          <p:nvPr/>
        </p:nvSpPr>
        <p:spPr>
          <a:xfrm>
            <a:off x="1173600" y="1681200"/>
            <a:ext cx="182664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3" name=""/>
          <p:cNvSpPr txBox="1"/>
          <p:nvPr/>
        </p:nvSpPr>
        <p:spPr>
          <a:xfrm>
            <a:off x="3702240" y="1703520"/>
            <a:ext cx="18223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"/>
          <p:cNvSpPr txBox="1"/>
          <p:nvPr/>
        </p:nvSpPr>
        <p:spPr>
          <a:xfrm>
            <a:off x="2326320" y="3809520"/>
            <a:ext cx="2541600" cy="53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5" name="Picture 8" descr=""/>
          <p:cNvPicPr/>
          <p:nvPr/>
        </p:nvPicPr>
        <p:blipFill>
          <a:blip r:embed="rId2"/>
          <a:srcRect l="0" t="0" r="15466" b="0"/>
          <a:stretch/>
        </p:blipFill>
        <p:spPr>
          <a:xfrm>
            <a:off x="3700440" y="2165040"/>
            <a:ext cx="602640" cy="960120"/>
          </a:xfrm>
          <a:prstGeom prst="rect">
            <a:avLst/>
          </a:prstGeom>
          <a:ln w="0">
            <a:noFill/>
          </a:ln>
        </p:spPr>
      </p:pic>
      <p:pic>
        <p:nvPicPr>
          <p:cNvPr id="536" name="Picture 9" descr=""/>
          <p:cNvPicPr/>
          <p:nvPr/>
        </p:nvPicPr>
        <p:blipFill>
          <a:blip r:embed="rId3"/>
          <a:srcRect l="0" t="0" r="15466" b="0"/>
          <a:stretch/>
        </p:blipFill>
        <p:spPr>
          <a:xfrm>
            <a:off x="1196640" y="2142720"/>
            <a:ext cx="602640" cy="960120"/>
          </a:xfrm>
          <a:prstGeom prst="rect">
            <a:avLst/>
          </a:prstGeom>
          <a:ln w="0">
            <a:noFill/>
          </a:ln>
        </p:spPr>
      </p:pic>
      <p:pic>
        <p:nvPicPr>
          <p:cNvPr id="537" name="" descr=""/>
          <p:cNvPicPr/>
          <p:nvPr/>
        </p:nvPicPr>
        <p:blipFill>
          <a:blip r:embed="rId4"/>
          <a:stretch/>
        </p:blipFill>
        <p:spPr>
          <a:xfrm rot="1920600">
            <a:off x="1983600" y="205128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538" name="" descr=""/>
          <p:cNvPicPr/>
          <p:nvPr/>
        </p:nvPicPr>
        <p:blipFill>
          <a:blip r:embed="rId5"/>
          <a:stretch/>
        </p:blipFill>
        <p:spPr>
          <a:xfrm rot="1920600">
            <a:off x="4471560" y="205128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539" name="" descr=""/>
          <p:cNvPicPr/>
          <p:nvPr/>
        </p:nvPicPr>
        <p:blipFill>
          <a:blip r:embed="rId6"/>
          <a:stretch/>
        </p:blipFill>
        <p:spPr>
          <a:xfrm>
            <a:off x="2298240" y="2447280"/>
            <a:ext cx="592920" cy="582120"/>
          </a:xfrm>
          <a:prstGeom prst="rect">
            <a:avLst/>
          </a:prstGeom>
          <a:ln w="0">
            <a:noFill/>
          </a:ln>
        </p:spPr>
      </p:pic>
      <p:pic>
        <p:nvPicPr>
          <p:cNvPr id="540" name="" descr=""/>
          <p:cNvPicPr/>
          <p:nvPr/>
        </p:nvPicPr>
        <p:blipFill>
          <a:blip r:embed="rId7"/>
          <a:stretch/>
        </p:blipFill>
        <p:spPr>
          <a:xfrm>
            <a:off x="4839840" y="2447280"/>
            <a:ext cx="592920" cy="582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CustomShape 18"/>
          <p:cNvSpPr/>
          <p:nvPr/>
        </p:nvSpPr>
        <p:spPr>
          <a:xfrm>
            <a:off x="312120" y="250560"/>
            <a:ext cx="517428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restaurant owner made the kitchen larger!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2" name="" descr=""/>
          <p:cNvPicPr/>
          <p:nvPr/>
        </p:nvPicPr>
        <p:blipFill>
          <a:blip r:embed="rId1"/>
          <a:stretch/>
        </p:blipFill>
        <p:spPr>
          <a:xfrm>
            <a:off x="6513120" y="192600"/>
            <a:ext cx="2438280" cy="1828440"/>
          </a:xfrm>
          <a:prstGeom prst="rect">
            <a:avLst/>
          </a:prstGeom>
          <a:ln w="0">
            <a:noFill/>
          </a:ln>
        </p:spPr>
      </p:pic>
      <p:sp>
        <p:nvSpPr>
          <p:cNvPr id="543" name=""/>
          <p:cNvSpPr/>
          <p:nvPr/>
        </p:nvSpPr>
        <p:spPr>
          <a:xfrm>
            <a:off x="914400" y="1600200"/>
            <a:ext cx="2259000" cy="169416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4" name=""/>
          <p:cNvSpPr/>
          <p:nvPr/>
        </p:nvSpPr>
        <p:spPr>
          <a:xfrm>
            <a:off x="3456000" y="1600200"/>
            <a:ext cx="2259000" cy="169416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"/>
          <p:cNvSpPr/>
          <p:nvPr/>
        </p:nvSpPr>
        <p:spPr>
          <a:xfrm>
            <a:off x="914400" y="3576960"/>
            <a:ext cx="4800600" cy="84708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"/>
          <p:cNvSpPr txBox="1"/>
          <p:nvPr/>
        </p:nvSpPr>
        <p:spPr>
          <a:xfrm>
            <a:off x="1173600" y="1681200"/>
            <a:ext cx="182664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7" name=""/>
          <p:cNvSpPr txBox="1"/>
          <p:nvPr/>
        </p:nvSpPr>
        <p:spPr>
          <a:xfrm>
            <a:off x="3702240" y="1703520"/>
            <a:ext cx="18223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"/>
          <p:cNvSpPr txBox="1"/>
          <p:nvPr/>
        </p:nvSpPr>
        <p:spPr>
          <a:xfrm>
            <a:off x="2326320" y="3809520"/>
            <a:ext cx="2541600" cy="53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9" name="Picture 10" descr=""/>
          <p:cNvPicPr/>
          <p:nvPr/>
        </p:nvPicPr>
        <p:blipFill>
          <a:blip r:embed="rId2"/>
          <a:srcRect l="0" t="0" r="15466" b="0"/>
          <a:stretch/>
        </p:blipFill>
        <p:spPr>
          <a:xfrm>
            <a:off x="3700440" y="2165040"/>
            <a:ext cx="602640" cy="960120"/>
          </a:xfrm>
          <a:prstGeom prst="rect">
            <a:avLst/>
          </a:prstGeom>
          <a:ln w="0">
            <a:noFill/>
          </a:ln>
        </p:spPr>
      </p:pic>
      <p:pic>
        <p:nvPicPr>
          <p:cNvPr id="550" name="Picture 11" descr=""/>
          <p:cNvPicPr/>
          <p:nvPr/>
        </p:nvPicPr>
        <p:blipFill>
          <a:blip r:embed="rId3"/>
          <a:srcRect l="0" t="0" r="15466" b="0"/>
          <a:stretch/>
        </p:blipFill>
        <p:spPr>
          <a:xfrm>
            <a:off x="1196640" y="2142720"/>
            <a:ext cx="602640" cy="960120"/>
          </a:xfrm>
          <a:prstGeom prst="rect">
            <a:avLst/>
          </a:prstGeom>
          <a:ln w="0">
            <a:noFill/>
          </a:ln>
        </p:spPr>
      </p:pic>
      <p:pic>
        <p:nvPicPr>
          <p:cNvPr id="551" name="" descr=""/>
          <p:cNvPicPr/>
          <p:nvPr/>
        </p:nvPicPr>
        <p:blipFill>
          <a:blip r:embed="rId4"/>
          <a:stretch/>
        </p:blipFill>
        <p:spPr>
          <a:xfrm rot="1920600">
            <a:off x="1983600" y="205128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552" name="" descr=""/>
          <p:cNvPicPr/>
          <p:nvPr/>
        </p:nvPicPr>
        <p:blipFill>
          <a:blip r:embed="rId5"/>
          <a:stretch/>
        </p:blipFill>
        <p:spPr>
          <a:xfrm rot="1920600">
            <a:off x="4471560" y="205128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553" name="" descr=""/>
          <p:cNvPicPr/>
          <p:nvPr/>
        </p:nvPicPr>
        <p:blipFill>
          <a:blip r:embed="rId6"/>
          <a:stretch/>
        </p:blipFill>
        <p:spPr>
          <a:xfrm>
            <a:off x="2298240" y="2447280"/>
            <a:ext cx="592920" cy="582120"/>
          </a:xfrm>
          <a:prstGeom prst="rect">
            <a:avLst/>
          </a:prstGeom>
          <a:ln w="0">
            <a:noFill/>
          </a:ln>
        </p:spPr>
      </p:pic>
      <p:pic>
        <p:nvPicPr>
          <p:cNvPr id="554" name="" descr=""/>
          <p:cNvPicPr/>
          <p:nvPr/>
        </p:nvPicPr>
        <p:blipFill>
          <a:blip r:embed="rId7"/>
          <a:stretch/>
        </p:blipFill>
        <p:spPr>
          <a:xfrm>
            <a:off x="4839840" y="2447280"/>
            <a:ext cx="592920" cy="582120"/>
          </a:xfrm>
          <a:prstGeom prst="rect">
            <a:avLst/>
          </a:prstGeom>
          <a:ln w="0">
            <a:noFill/>
          </a:ln>
        </p:spPr>
      </p:pic>
      <p:sp>
        <p:nvSpPr>
          <p:cNvPr id="555" name=""/>
          <p:cNvSpPr txBox="1"/>
          <p:nvPr/>
        </p:nvSpPr>
        <p:spPr>
          <a:xfrm>
            <a:off x="6400800" y="2743200"/>
            <a:ext cx="2286000" cy="1370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Problem #1: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Memory corruption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Problem #2: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Race conditions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CustomShape 1"/>
          <p:cNvSpPr/>
          <p:nvPr/>
        </p:nvSpPr>
        <p:spPr>
          <a:xfrm>
            <a:off x="228600" y="182880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000000"/>
                </a:solidFill>
                <a:latin typeface="Proxima Nova"/>
                <a:ea typeface="Proxima Nova"/>
              </a:rPr>
              <a:t>Race conditions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(Live coding)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CustomShape 23"/>
          <p:cNvSpPr/>
          <p:nvPr/>
        </p:nvSpPr>
        <p:spPr>
          <a:xfrm>
            <a:off x="312120" y="250560"/>
            <a:ext cx="654588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Solution #1: Protect the memory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8" name="" descr=""/>
          <p:cNvPicPr/>
          <p:nvPr/>
        </p:nvPicPr>
        <p:blipFill>
          <a:blip r:embed="rId1"/>
          <a:stretch/>
        </p:blipFill>
        <p:spPr>
          <a:xfrm>
            <a:off x="6513120" y="192600"/>
            <a:ext cx="2438280" cy="1828440"/>
          </a:xfrm>
          <a:prstGeom prst="rect">
            <a:avLst/>
          </a:prstGeom>
          <a:ln w="0">
            <a:noFill/>
          </a:ln>
        </p:spPr>
      </p:pic>
      <p:sp>
        <p:nvSpPr>
          <p:cNvPr id="559" name=""/>
          <p:cNvSpPr/>
          <p:nvPr/>
        </p:nvSpPr>
        <p:spPr>
          <a:xfrm>
            <a:off x="457200" y="1600200"/>
            <a:ext cx="2259000" cy="169416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"/>
          <p:cNvSpPr/>
          <p:nvPr/>
        </p:nvSpPr>
        <p:spPr>
          <a:xfrm>
            <a:off x="2998800" y="1600200"/>
            <a:ext cx="2259000" cy="169416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"/>
          <p:cNvSpPr/>
          <p:nvPr/>
        </p:nvSpPr>
        <p:spPr>
          <a:xfrm>
            <a:off x="457200" y="3576960"/>
            <a:ext cx="4800600" cy="84708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2" name=""/>
          <p:cNvSpPr txBox="1"/>
          <p:nvPr/>
        </p:nvSpPr>
        <p:spPr>
          <a:xfrm>
            <a:off x="716400" y="1681200"/>
            <a:ext cx="182664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3" name=""/>
          <p:cNvSpPr txBox="1"/>
          <p:nvPr/>
        </p:nvSpPr>
        <p:spPr>
          <a:xfrm>
            <a:off x="3245040" y="1703520"/>
            <a:ext cx="182232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4" name="Picture 12" descr=""/>
          <p:cNvPicPr/>
          <p:nvPr/>
        </p:nvPicPr>
        <p:blipFill>
          <a:blip r:embed="rId2"/>
          <a:srcRect l="0" t="0" r="15466" b="0"/>
          <a:stretch/>
        </p:blipFill>
        <p:spPr>
          <a:xfrm>
            <a:off x="3243240" y="2165040"/>
            <a:ext cx="602640" cy="960120"/>
          </a:xfrm>
          <a:prstGeom prst="rect">
            <a:avLst/>
          </a:prstGeom>
          <a:ln w="0">
            <a:noFill/>
          </a:ln>
        </p:spPr>
      </p:pic>
      <p:pic>
        <p:nvPicPr>
          <p:cNvPr id="565" name="Picture 13" descr=""/>
          <p:cNvPicPr/>
          <p:nvPr/>
        </p:nvPicPr>
        <p:blipFill>
          <a:blip r:embed="rId3"/>
          <a:srcRect l="0" t="0" r="15466" b="0"/>
          <a:stretch/>
        </p:blipFill>
        <p:spPr>
          <a:xfrm>
            <a:off x="739440" y="2142720"/>
            <a:ext cx="602640" cy="960120"/>
          </a:xfrm>
          <a:prstGeom prst="rect">
            <a:avLst/>
          </a:prstGeom>
          <a:ln w="0">
            <a:noFill/>
          </a:ln>
        </p:spPr>
      </p:pic>
      <p:pic>
        <p:nvPicPr>
          <p:cNvPr id="566" name="" descr=""/>
          <p:cNvPicPr/>
          <p:nvPr/>
        </p:nvPicPr>
        <p:blipFill>
          <a:blip r:embed="rId4"/>
          <a:stretch/>
        </p:blipFill>
        <p:spPr>
          <a:xfrm rot="1920600">
            <a:off x="1526400" y="205128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567" name="" descr=""/>
          <p:cNvPicPr/>
          <p:nvPr/>
        </p:nvPicPr>
        <p:blipFill>
          <a:blip r:embed="rId5"/>
          <a:stretch/>
        </p:blipFill>
        <p:spPr>
          <a:xfrm rot="1920600">
            <a:off x="4014360" y="2051280"/>
            <a:ext cx="570600" cy="570600"/>
          </a:xfrm>
          <a:prstGeom prst="rect">
            <a:avLst/>
          </a:prstGeom>
          <a:ln w="0">
            <a:noFill/>
          </a:ln>
        </p:spPr>
      </p:pic>
      <p:pic>
        <p:nvPicPr>
          <p:cNvPr id="568" name="" descr=""/>
          <p:cNvPicPr/>
          <p:nvPr/>
        </p:nvPicPr>
        <p:blipFill>
          <a:blip r:embed="rId6"/>
          <a:stretch/>
        </p:blipFill>
        <p:spPr>
          <a:xfrm>
            <a:off x="1841040" y="2447280"/>
            <a:ext cx="592920" cy="582120"/>
          </a:xfrm>
          <a:prstGeom prst="rect">
            <a:avLst/>
          </a:prstGeom>
          <a:ln w="0">
            <a:noFill/>
          </a:ln>
        </p:spPr>
      </p:pic>
      <p:pic>
        <p:nvPicPr>
          <p:cNvPr id="569" name="" descr=""/>
          <p:cNvPicPr/>
          <p:nvPr/>
        </p:nvPicPr>
        <p:blipFill>
          <a:blip r:embed="rId7"/>
          <a:stretch/>
        </p:blipFill>
        <p:spPr>
          <a:xfrm>
            <a:off x="4382640" y="2447280"/>
            <a:ext cx="592920" cy="582120"/>
          </a:xfrm>
          <a:prstGeom prst="rect">
            <a:avLst/>
          </a:prstGeom>
          <a:ln w="0">
            <a:noFill/>
          </a:ln>
        </p:spPr>
      </p:pic>
      <p:sp>
        <p:nvSpPr>
          <p:cNvPr id="570" name=""/>
          <p:cNvSpPr/>
          <p:nvPr/>
        </p:nvSpPr>
        <p:spPr>
          <a:xfrm>
            <a:off x="572400" y="3657600"/>
            <a:ext cx="1072440" cy="685800"/>
          </a:xfrm>
          <a:prstGeom prst="roundRect">
            <a:avLst>
              <a:gd name="adj" fmla="val 16667"/>
            </a:avLst>
          </a:prstGeom>
          <a:solidFill>
            <a:srgbClr val="ffdbb6"/>
          </a:solidFill>
          <a:ln w="0">
            <a:solidFill>
              <a:srgbClr val="ff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1" name=""/>
          <p:cNvSpPr/>
          <p:nvPr/>
        </p:nvSpPr>
        <p:spPr>
          <a:xfrm>
            <a:off x="1720800" y="3657600"/>
            <a:ext cx="685800" cy="685800"/>
          </a:xfrm>
          <a:prstGeom prst="roundRect">
            <a:avLst>
              <a:gd name="adj" fmla="val 16667"/>
            </a:avLst>
          </a:prstGeom>
          <a:solidFill>
            <a:srgbClr val="ffdbb6"/>
          </a:solidFill>
          <a:ln w="0">
            <a:solidFill>
              <a:srgbClr val="ff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2" name=""/>
          <p:cNvSpPr txBox="1"/>
          <p:nvPr/>
        </p:nvSpPr>
        <p:spPr>
          <a:xfrm>
            <a:off x="2743200" y="3809520"/>
            <a:ext cx="2541600" cy="53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"/>
          <p:cNvSpPr txBox="1"/>
          <p:nvPr/>
        </p:nvSpPr>
        <p:spPr>
          <a:xfrm>
            <a:off x="572400" y="3886200"/>
            <a:ext cx="107244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Process #1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"/>
          <p:cNvSpPr txBox="1"/>
          <p:nvPr/>
        </p:nvSpPr>
        <p:spPr>
          <a:xfrm>
            <a:off x="1867320" y="3886200"/>
            <a:ext cx="37872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#2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5" name=""/>
          <p:cNvSpPr txBox="1"/>
          <p:nvPr/>
        </p:nvSpPr>
        <p:spPr>
          <a:xfrm>
            <a:off x="5590800" y="2285280"/>
            <a:ext cx="3429000" cy="2377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</a:rPr>
              <a:t>Multi-processing: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Each process gets assigned </a:t>
            </a:r>
            <a:r>
              <a:rPr b="0" lang="en-US" sz="1600" spc="-1" strike="noStrike" u="sng">
                <a:solidFill>
                  <a:srgbClr val="000000"/>
                </a:solidFill>
                <a:uFillTx/>
                <a:latin typeface="Arial"/>
              </a:rPr>
              <a:t> private memory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, other processes cannot read or write from it*, if they try there will be an error (</a:t>
            </a:r>
            <a:r>
              <a:rPr b="0" i="1" lang="en-US" sz="1600" spc="-1" strike="noStrike">
                <a:solidFill>
                  <a:srgbClr val="000000"/>
                </a:solidFill>
                <a:latin typeface="Arial"/>
              </a:rPr>
              <a:t>Segmentation Fault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US" sz="1600" spc="-1" strike="noStrike">
                <a:solidFill>
                  <a:srgbClr val="000000"/>
                </a:solidFill>
                <a:latin typeface="Arial"/>
              </a:rPr>
              <a:t>Who does this?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 </a:t>
            </a:r>
            <a:br>
              <a:rPr sz="1600"/>
            </a:b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The Operating System (OS)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"/>
          <p:cNvSpPr txBox="1"/>
          <p:nvPr/>
        </p:nvSpPr>
        <p:spPr>
          <a:xfrm>
            <a:off x="8001000" y="3716640"/>
            <a:ext cx="622800" cy="232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*usually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" descr=""/>
          <p:cNvPicPr/>
          <p:nvPr/>
        </p:nvPicPr>
        <p:blipFill>
          <a:blip r:embed="rId1"/>
          <a:stretch/>
        </p:blipFill>
        <p:spPr>
          <a:xfrm>
            <a:off x="520200" y="1080000"/>
            <a:ext cx="2286000" cy="3619800"/>
          </a:xfrm>
          <a:prstGeom prst="rect">
            <a:avLst/>
          </a:prstGeom>
          <a:ln w="0">
            <a:noFill/>
          </a:ln>
        </p:spPr>
      </p:pic>
      <p:sp>
        <p:nvSpPr>
          <p:cNvPr id="578" name="CustomShape 1"/>
          <p:cNvSpPr/>
          <p:nvPr/>
        </p:nvSpPr>
        <p:spPr>
          <a:xfrm>
            <a:off x="3264120" y="950400"/>
            <a:ext cx="5683680" cy="440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A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mutual exclusion (mutex) lock.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Within the Python process, only 1 thread is allowed to execute 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pure-Python code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in a given instance.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The lock is acquired and released by threads, approximately every 100 bytecode instructions. Also released in other cases, e.g., I/O.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79" name="Group 18"/>
          <p:cNvGrpSpPr/>
          <p:nvPr/>
        </p:nvGrpSpPr>
        <p:grpSpPr>
          <a:xfrm>
            <a:off x="312120" y="821880"/>
            <a:ext cx="323280" cy="504000"/>
            <a:chOff x="312120" y="821880"/>
            <a:chExt cx="323280" cy="504000"/>
          </a:xfrm>
        </p:grpSpPr>
      </p:grpSp>
      <p:sp>
        <p:nvSpPr>
          <p:cNvPr id="580" name="CustomShape 25"/>
          <p:cNvSpPr/>
          <p:nvPr/>
        </p:nvSpPr>
        <p:spPr>
          <a:xfrm>
            <a:off x="312120" y="250560"/>
            <a:ext cx="860328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Python’s solution: The </a:t>
            </a:r>
            <a:r>
              <a:rPr b="0" i="1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Global Interpreter Lock</a:t>
            </a: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 (GIL)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1" name=""/>
          <p:cNvSpPr txBox="1"/>
          <p:nvPr/>
        </p:nvSpPr>
        <p:spPr>
          <a:xfrm rot="21363000">
            <a:off x="933480" y="1049760"/>
            <a:ext cx="1103400" cy="336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400" spc="-1" strike="noStrike">
                <a:solidFill>
                  <a:srgbClr val="ff0000"/>
                </a:solidFill>
                <a:latin typeface="Arial"/>
              </a:rPr>
              <a:t>CPython</a:t>
            </a:r>
            <a:endParaRPr b="0" lang="en-US" sz="1400" spc="-1" strike="noStrike">
              <a:solidFill>
                <a:srgbClr val="ff0000"/>
              </a:solidFill>
              <a:latin typeface="Arial"/>
            </a:endParaRPr>
          </a:p>
        </p:txBody>
      </p:sp>
      <p:sp>
        <p:nvSpPr>
          <p:cNvPr id="582" name=""/>
          <p:cNvSpPr txBox="1"/>
          <p:nvPr/>
        </p:nvSpPr>
        <p:spPr>
          <a:xfrm rot="21363000">
            <a:off x="933840" y="1049760"/>
            <a:ext cx="1103400" cy="336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400" spc="-1" strike="noStrike">
                <a:solidFill>
                  <a:srgbClr val="ff0000"/>
                </a:solidFill>
                <a:latin typeface="Arial"/>
              </a:rPr>
              <a:t>CPython</a:t>
            </a:r>
            <a:endParaRPr b="0" lang="en-US" sz="1400" spc="-1" strike="noStrike">
              <a:solidFill>
                <a:srgbClr val="ff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CustomShape 5"/>
          <p:cNvSpPr/>
          <p:nvPr/>
        </p:nvSpPr>
        <p:spPr>
          <a:xfrm>
            <a:off x="3264120" y="950400"/>
            <a:ext cx="5683680" cy="440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A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mut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ual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excl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usio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n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(mut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ex)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lock.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With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in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the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Pyth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on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proc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ess,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only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1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thre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ad is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allo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wed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to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exec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ute 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pure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-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Pyth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on 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cod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in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a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give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n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insta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nce.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The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lock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is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acqu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ired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and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rele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ased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by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thre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ads,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appr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oxim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ately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ever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y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100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byte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code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instr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uctio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ns.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Also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rele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ased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in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othe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r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case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s,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e.g.,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I/O.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84" name="Group 2"/>
          <p:cNvGrpSpPr/>
          <p:nvPr/>
        </p:nvGrpSpPr>
        <p:grpSpPr>
          <a:xfrm>
            <a:off x="312120" y="821880"/>
            <a:ext cx="323280" cy="504000"/>
            <a:chOff x="312120" y="821880"/>
            <a:chExt cx="323280" cy="504000"/>
          </a:xfrm>
        </p:grpSpPr>
      </p:grpSp>
      <p:sp>
        <p:nvSpPr>
          <p:cNvPr id="585" name="CustomShape 6"/>
          <p:cNvSpPr/>
          <p:nvPr/>
        </p:nvSpPr>
        <p:spPr>
          <a:xfrm>
            <a:off x="312120" y="250560"/>
            <a:ext cx="860328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Python’s solution: The </a:t>
            </a:r>
            <a:r>
              <a:rPr b="0" i="1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Global Interpreter Lock</a:t>
            </a: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 (GIL)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6" name=""/>
          <p:cNvSpPr txBox="1"/>
          <p:nvPr/>
        </p:nvSpPr>
        <p:spPr>
          <a:xfrm>
            <a:off x="3326040" y="3657600"/>
            <a:ext cx="5589360" cy="1052640"/>
          </a:xfrm>
          <a:prstGeom prst="rect">
            <a:avLst/>
          </a:prstGeom>
          <a:noFill/>
          <a:ln w="29160">
            <a:solidFill>
              <a:srgbClr val="158466"/>
            </a:solidFill>
            <a:round/>
          </a:ln>
        </p:spPr>
        <p:txBody>
          <a:bodyPr lIns="104400" rIns="104400" tIns="59400" bIns="59400" anchor="t">
            <a:noAutofit/>
          </a:bodyPr>
          <a:p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Hypothesize with your partner: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NumPy can (and by default does) run code with multiple threads in parallel. How is this possible?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7" name="" descr=""/>
          <p:cNvPicPr/>
          <p:nvPr/>
        </p:nvPicPr>
        <p:blipFill>
          <a:blip r:embed="rId1"/>
          <a:stretch/>
        </p:blipFill>
        <p:spPr>
          <a:xfrm>
            <a:off x="520200" y="1080000"/>
            <a:ext cx="2286000" cy="3619800"/>
          </a:xfrm>
          <a:prstGeom prst="rect">
            <a:avLst/>
          </a:prstGeom>
          <a:ln w="0">
            <a:noFill/>
          </a:ln>
        </p:spPr>
      </p:pic>
      <p:sp>
        <p:nvSpPr>
          <p:cNvPr id="588" name=""/>
          <p:cNvSpPr txBox="1"/>
          <p:nvPr/>
        </p:nvSpPr>
        <p:spPr>
          <a:xfrm rot="21363000">
            <a:off x="933480" y="1049760"/>
            <a:ext cx="1103400" cy="336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400" spc="-1" strike="noStrike">
                <a:solidFill>
                  <a:srgbClr val="ff0000"/>
                </a:solidFill>
                <a:latin typeface="Arial"/>
              </a:rPr>
              <a:t>CPython</a:t>
            </a:r>
            <a:endParaRPr b="0" lang="en-US" sz="1400" spc="-1" strike="noStrike">
              <a:solidFill>
                <a:srgbClr val="ff0000"/>
              </a:solidFill>
              <a:latin typeface="Arial"/>
            </a:endParaRPr>
          </a:p>
        </p:txBody>
      </p:sp>
      <p:sp>
        <p:nvSpPr>
          <p:cNvPr id="589" name=""/>
          <p:cNvSpPr txBox="1"/>
          <p:nvPr/>
        </p:nvSpPr>
        <p:spPr>
          <a:xfrm rot="21363000">
            <a:off x="933840" y="1049760"/>
            <a:ext cx="1103400" cy="336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400" spc="-1" strike="noStrike">
                <a:solidFill>
                  <a:srgbClr val="ff0000"/>
                </a:solidFill>
                <a:latin typeface="Arial"/>
              </a:rPr>
              <a:t>CPython</a:t>
            </a:r>
            <a:endParaRPr b="0" lang="en-US" sz="1400" spc="-1" strike="noStrike">
              <a:solidFill>
                <a:srgbClr val="ff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" dur="indefinite" restart="never" nodeType="tmRoot">
          <p:childTnLst>
            <p:seq>
              <p:cTn id="15" dur="indefinite" nodeType="mainSeq"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CustomShape 1"/>
          <p:cNvSpPr/>
          <p:nvPr/>
        </p:nvSpPr>
        <p:spPr>
          <a:xfrm>
            <a:off x="311760" y="44496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NumPy’s trick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1" name="Google Shape;173;g1e43a3e60f1_1_6" descr=""/>
          <p:cNvPicPr/>
          <p:nvPr/>
        </p:nvPicPr>
        <p:blipFill>
          <a:blip r:embed="rId1"/>
          <a:stretch/>
        </p:blipFill>
        <p:spPr>
          <a:xfrm>
            <a:off x="1964520" y="1152360"/>
            <a:ext cx="4761000" cy="3579840"/>
          </a:xfrm>
          <a:prstGeom prst="rect">
            <a:avLst/>
          </a:prstGeom>
          <a:ln w="0">
            <a:noFill/>
          </a:ln>
        </p:spPr>
      </p:pic>
      <p:pic>
        <p:nvPicPr>
          <p:cNvPr id="592" name="Google Shape;174;g1e43a3e60f1_1_6" descr=""/>
          <p:cNvPicPr/>
          <p:nvPr/>
        </p:nvPicPr>
        <p:blipFill>
          <a:blip r:embed="rId2"/>
          <a:stretch/>
        </p:blipFill>
        <p:spPr>
          <a:xfrm>
            <a:off x="5337720" y="192024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3" name="Google Shape;175;g1e43a3e60f1_1_6" descr=""/>
          <p:cNvPicPr/>
          <p:nvPr/>
        </p:nvPicPr>
        <p:blipFill>
          <a:blip r:embed="rId3"/>
          <a:stretch/>
        </p:blipFill>
        <p:spPr>
          <a:xfrm>
            <a:off x="3121920" y="233136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4" name="Google Shape;176;g1e43a3e60f1_1_6" descr=""/>
          <p:cNvPicPr/>
          <p:nvPr/>
        </p:nvPicPr>
        <p:blipFill>
          <a:blip r:embed="rId4"/>
          <a:stretch/>
        </p:blipFill>
        <p:spPr>
          <a:xfrm>
            <a:off x="4791600" y="322380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5" name="Google Shape;177;g1e43a3e60f1_1_6" descr=""/>
          <p:cNvPicPr/>
          <p:nvPr/>
        </p:nvPicPr>
        <p:blipFill>
          <a:blip r:embed="rId5"/>
          <a:stretch/>
        </p:blipFill>
        <p:spPr>
          <a:xfrm>
            <a:off x="5877720" y="396108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6" name="Google Shape;178;g1e43a3e60f1_1_6" descr=""/>
          <p:cNvPicPr/>
          <p:nvPr/>
        </p:nvPicPr>
        <p:blipFill>
          <a:blip r:embed="rId6"/>
          <a:stretch/>
        </p:blipFill>
        <p:spPr>
          <a:xfrm>
            <a:off x="5947200" y="215208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7" name="Google Shape;179;g1e43a3e60f1_1_6" descr=""/>
          <p:cNvPicPr/>
          <p:nvPr/>
        </p:nvPicPr>
        <p:blipFill>
          <a:blip r:embed="rId7"/>
          <a:stretch/>
        </p:blipFill>
        <p:spPr>
          <a:xfrm>
            <a:off x="5026680" y="162144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8" name="Google Shape;180;g1e43a3e60f1_1_6" descr=""/>
          <p:cNvPicPr/>
          <p:nvPr/>
        </p:nvPicPr>
        <p:blipFill>
          <a:blip r:embed="rId8"/>
          <a:stretch/>
        </p:blipFill>
        <p:spPr>
          <a:xfrm>
            <a:off x="2638080" y="196956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599" name="Google Shape;181;g1e43a3e60f1_1_6" descr=""/>
          <p:cNvPicPr/>
          <p:nvPr/>
        </p:nvPicPr>
        <p:blipFill>
          <a:blip r:embed="rId9"/>
          <a:stretch/>
        </p:blipFill>
        <p:spPr>
          <a:xfrm>
            <a:off x="5516280" y="275904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600" name="Google Shape;182;g1e43a3e60f1_1_6" descr=""/>
          <p:cNvPicPr/>
          <p:nvPr/>
        </p:nvPicPr>
        <p:blipFill>
          <a:blip r:embed="rId10"/>
          <a:stretch/>
        </p:blipFill>
        <p:spPr>
          <a:xfrm>
            <a:off x="2844360" y="307764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601" name="Google Shape;183;g1e43a3e60f1_1_6" descr=""/>
          <p:cNvPicPr/>
          <p:nvPr/>
        </p:nvPicPr>
        <p:blipFill>
          <a:blip r:embed="rId11"/>
          <a:stretch/>
        </p:blipFill>
        <p:spPr>
          <a:xfrm>
            <a:off x="3021120" y="3760560"/>
            <a:ext cx="849600" cy="837720"/>
          </a:xfrm>
          <a:prstGeom prst="rect">
            <a:avLst/>
          </a:prstGeom>
          <a:ln w="0">
            <a:noFill/>
          </a:ln>
        </p:spPr>
      </p:pic>
      <p:pic>
        <p:nvPicPr>
          <p:cNvPr id="602" name="Google Shape;184;g1e43a3e60f1_1_6" descr=""/>
          <p:cNvPicPr/>
          <p:nvPr/>
        </p:nvPicPr>
        <p:blipFill>
          <a:blip r:embed="rId12"/>
          <a:stretch/>
        </p:blipFill>
        <p:spPr>
          <a:xfrm>
            <a:off x="3543840" y="3223800"/>
            <a:ext cx="849600" cy="837720"/>
          </a:xfrm>
          <a:prstGeom prst="rect">
            <a:avLst/>
          </a:prstGeom>
          <a:ln w="0">
            <a:noFill/>
          </a:ln>
        </p:spPr>
      </p:pic>
      <p:sp>
        <p:nvSpPr>
          <p:cNvPr id="603" name="CustomShape 3"/>
          <p:cNvSpPr/>
          <p:nvPr/>
        </p:nvSpPr>
        <p:spPr>
          <a:xfrm>
            <a:off x="4791600" y="246600"/>
            <a:ext cx="3945600" cy="96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NumPy interfaces with non-Python libraries that, by default, use as many threads as you have cores.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CustomShape 4"/>
          <p:cNvSpPr/>
          <p:nvPr/>
        </p:nvSpPr>
        <p:spPr>
          <a:xfrm>
            <a:off x="145800" y="2991240"/>
            <a:ext cx="2874240" cy="70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In other words, it is </a:t>
            </a:r>
            <a:r>
              <a:rPr b="0" i="1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many</a:t>
            </a:r>
            <a:r>
              <a:rPr b="0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 threads disguised as one!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"/>
          <p:cNvSpPr txBox="1"/>
          <p:nvPr/>
        </p:nvSpPr>
        <p:spPr>
          <a:xfrm>
            <a:off x="422280" y="457200"/>
            <a:ext cx="8264520" cy="4444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800" spc="-1" strike="noStrike" u="sng">
                <a:solidFill>
                  <a:srgbClr val="202729"/>
                </a:solidFill>
                <a:uFillTx/>
                <a:latin typeface="Proxima Nova"/>
                <a:ea typeface="Proxima Nova"/>
              </a:rPr>
              <a:t>Process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List of instructions, i.e. an instance of some program</a:t>
            </a:r>
            <a:br>
              <a:rPr sz="1800"/>
            </a:b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Has private memory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Can be made up of one or more threads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Is not a physical part of the computer, it is defined by the rules of the OS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en-US" sz="1800" spc="-1" strike="noStrike" u="sng">
                <a:solidFill>
                  <a:srgbClr val="202729"/>
                </a:solidFill>
                <a:uFillTx/>
                <a:latin typeface="Proxima Nova"/>
                <a:ea typeface="Proxima Nova"/>
              </a:rPr>
              <a:t>Thread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Some instructions from the program </a:t>
            </a:r>
            <a:r>
              <a:rPr b="0" lang="en-US" sz="1200" spc="-1" strike="noStrike">
                <a:solidFill>
                  <a:srgbClr val="202729"/>
                </a:solidFill>
                <a:latin typeface="Proxima Nova"/>
                <a:ea typeface="Proxima Nova"/>
              </a:rPr>
              <a:t>(all instructions if single-threaded)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Always part of a process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Shares memory with other threads of the same process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Processes and threads </a:t>
            </a:r>
            <a:r>
              <a:rPr b="0" lang="en-US" sz="1800" spc="-1" strike="noStrike" u="sng">
                <a:solidFill>
                  <a:srgbClr val="202729"/>
                </a:solidFill>
                <a:uFillTx/>
                <a:latin typeface="Proxima Nova"/>
                <a:ea typeface="Proxima Nova"/>
              </a:rPr>
              <a:t>do not run on a specific CPU</a:t>
            </a: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, </a:t>
            </a:r>
            <a:br>
              <a:rPr sz="1800"/>
            </a:b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OS will allocate them and can move them mid-run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CustomShape 1"/>
          <p:cNvSpPr/>
          <p:nvPr/>
        </p:nvSpPr>
        <p:spPr>
          <a:xfrm>
            <a:off x="311760" y="44496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000000"/>
                </a:solidFill>
                <a:latin typeface="Proxima Nova"/>
                <a:ea typeface="Proxima Nova"/>
              </a:rPr>
              <a:t>To wrap things up…a pop quiz!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CustomShape 3"/>
          <p:cNvSpPr/>
          <p:nvPr/>
        </p:nvSpPr>
        <p:spPr>
          <a:xfrm>
            <a:off x="311760" y="2088360"/>
            <a:ext cx="8519040" cy="113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2600" spc="-1" strike="noStrike">
                <a:solidFill>
                  <a:srgbClr val="000000"/>
                </a:solidFill>
                <a:latin typeface="Proxima Nova"/>
                <a:ea typeface="Proxima Nova"/>
              </a:rPr>
              <a:t>On your pair computer, please navigate to </a:t>
            </a:r>
            <a:r>
              <a:rPr b="1" lang="da-DK" sz="2600" spc="-1" strike="noStrike">
                <a:solidFill>
                  <a:srgbClr val="000000"/>
                </a:solidFill>
                <a:latin typeface="Proxima Nova"/>
                <a:ea typeface="Proxima Nova"/>
              </a:rPr>
              <a:t>play.blooket.com</a:t>
            </a:r>
            <a:r>
              <a:rPr b="0" lang="da-DK" sz="2600" spc="-1" strike="noStrike">
                <a:solidFill>
                  <a:srgbClr val="000000"/>
                </a:solidFill>
                <a:latin typeface="Proxima Nova"/>
                <a:ea typeface="Proxima Nova"/>
              </a:rPr>
              <a:t> and enter game pin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CustomShape 1"/>
          <p:cNvSpPr/>
          <p:nvPr/>
        </p:nvSpPr>
        <p:spPr>
          <a:xfrm>
            <a:off x="311760" y="159120"/>
            <a:ext cx="85190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CustomShape 2"/>
          <p:cNvSpPr/>
          <p:nvPr/>
        </p:nvSpPr>
        <p:spPr>
          <a:xfrm>
            <a:off x="311760" y="1125360"/>
            <a:ext cx="8519040" cy="34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Bef>
                <a:spcPts val="1191"/>
              </a:spcBef>
              <a:spcAft>
                <a:spcPts val="992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sngStrike">
                <a:solidFill>
                  <a:srgbClr val="000000"/>
                </a:solidFill>
                <a:latin typeface="Proxima Nova"/>
                <a:ea typeface="Proxima Nova"/>
              </a:rPr>
              <a:t>Processes, threads and THE GIL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 ✅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Hands-on investigations of embarrassingly parallel problems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Multithreading with NumPy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The </a:t>
            </a:r>
            <a:r>
              <a:rPr b="0" lang="en-US" sz="1800" spc="-1" strike="noStrike">
                <a:solidFill>
                  <a:srgbClr val="808080"/>
                </a:solidFill>
                <a:latin typeface="Consolas"/>
                <a:ea typeface="DejaVu Sans"/>
              </a:rPr>
              <a:t>multiprocessing</a:t>
            </a: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 package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Blending processes and threads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Going further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Wrap-up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2209</TotalTime>
  <Application>LibreOffice/24.2.7.2$Linux_X86_64 LibreOffice_project/420$Build-2</Application>
  <AppVersion>15.0000</AppVersion>
  <Words>1453</Words>
  <Paragraphs>206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Rinker</dc:creator>
  <dc:description/>
  <dc:language>en-US</dc:language>
  <cp:lastModifiedBy/>
  <dcterms:modified xsi:type="dcterms:W3CDTF">2025-09-23T19:11:32Z</dcterms:modified>
  <cp:revision>47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8</vt:i4>
  </property>
  <property fmtid="{D5CDD505-2E9C-101B-9397-08002B2CF9AE}" pid="4" name="PresentationFormat">
    <vt:lpwstr>On-screen Show (16:9)</vt:lpwstr>
  </property>
  <property fmtid="{D5CDD505-2E9C-101B-9397-08002B2CF9AE}" pid="5" name="Slides">
    <vt:i4>22</vt:i4>
  </property>
</Properties>
</file>