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5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37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Master" Target="slideMasters/slideMaster25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9B398A4D-76F7-47EA-82A0-CDC24DAF3133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Concurrent: multiple tasks make progress at the same time. Parallel: two threads at the same time.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533DA4-9822-4F07-BF05-CC5A12B340CD}" type="slidenum">
              <a: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Concurrent: multiple tasks make progress at the same time. Parallel: two threads at the same time.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FA700-277D-4C2B-92EA-1DC58EBD4835}" type="slidenum">
              <a: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Concurrent: multiple tasks make progress at the same time. Parallel: two threads at the same time.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8A4E3D-5653-42D4-A23A-1291E75DCBF2}" type="slidenum">
              <a:rPr b="0" lang="en-US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+mn-ea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li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k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ti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tl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x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r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m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to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edit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title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text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form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li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k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ti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tl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x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 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r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m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2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3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4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284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6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7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8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9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20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1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2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3"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0" y="2998080"/>
            <a:ext cx="9142920" cy="360"/>
          </a:xfrm>
          <a:custGeom>
            <a:avLst/>
            <a:gdLst>
              <a:gd name="textAreaLeft" fmla="*/ 0 w 9142920"/>
              <a:gd name="textAreaRight" fmla="*/ 9143280 w 91429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400" cy="62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692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75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400" cy="1628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github.com/mpi4py/mpi4py/" TargetMode="External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www.dask.org/" TargetMode="External"/><Relationship Id="rId2" Type="http://schemas.openxmlformats.org/officeDocument/2006/relationships/hyperlink" Target="https://snakemake.readthedocs.io/en/stable/index.html" TargetMode="External"/><Relationship Id="rId3" Type="http://schemas.openxmlformats.org/officeDocument/2006/relationships/hyperlink" Target="https://ipyparallel.readthedocs.io/en/latest/" TargetMode="External"/><Relationship Id="rId4" Type="http://schemas.openxmlformats.org/officeDocument/2006/relationships/hyperlink" Target="https://github.com/ray-project/ray" TargetMode="External"/><Relationship Id="rId5" Type="http://schemas.openxmlformats.org/officeDocument/2006/relationships/hyperlink" Target="https://github.com/modin-project/modin" TargetMode="External"/><Relationship Id="rId6" Type="http://schemas.openxmlformats.org/officeDocument/2006/relationships/hyperlink" Target="https://www.bodo.ai/" TargetMode="External"/><Relationship Id="rId7" Type="http://schemas.openxmlformats.org/officeDocument/2006/relationships/hyperlink" Target="https://spark.apache.org/docs/latest/api/python/index.html" TargetMode="External"/><Relationship Id="rId8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s://lwn.net/Articles/985041/" TargetMode="External"/><Relationship Id="rId2" Type="http://schemas.openxmlformats.org/officeDocument/2006/relationships/hyperlink" Target="https://lwn.net/Articles/985041/" TargetMode="External"/><Relationship Id="rId3" Type="http://schemas.openxmlformats.org/officeDocument/2006/relationships/hyperlink" Target="https://lwn.net/Articles/985041/" TargetMode="External"/><Relationship Id="rId4" Type="http://schemas.openxmlformats.org/officeDocument/2006/relationships/hyperlink" Target="http://masnun.rocks/2016/10/06/async-python-the-different-forms-of-concurrency/" TargetMode="External"/><Relationship Id="rId5" Type="http://schemas.openxmlformats.org/officeDocument/2006/relationships/hyperlink" Target="http://masnun.rocks/2016/10/06/async-python-the-different-forms-of-concurrency/" TargetMode="External"/><Relationship Id="rId6" Type="http://schemas.openxmlformats.org/officeDocument/2006/relationships/hyperlink" Target="https://www.zenrows.com/blog/asynchronous-web-scraping-python#scrape-multiple-pages-asynchronously" TargetMode="External"/><Relationship Id="rId7" Type="http://schemas.openxmlformats.org/officeDocument/2006/relationships/hyperlink" Target="https://www.zenrows.com/blog/asynchronous-web-scraping-python#scrape-multiple-pages-asynchronously" TargetMode="External"/><Relationship Id="rId8" Type="http://schemas.openxmlformats.org/officeDocument/2006/relationships/hyperlink" Target="https://tonybaloney.github.io/posts/sub-interpreter-web-workers.html" TargetMode="External"/><Relationship Id="rId9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510480" y="2057400"/>
            <a:ext cx="812196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36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Parallel Part III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311760" y="15912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Outline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311760" y="1125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Processes, threads and THE GIL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Multithreading with NumPy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The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Consolas"/>
                <a:ea typeface="DejaVu Sans"/>
              </a:rPr>
              <a:t>multiprocessing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 package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Blending processes and threads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Going further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Wrap-up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9D0FB448-8BFE-4164-9776-B83C41AF5E32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510480" y="2057400"/>
            <a:ext cx="812196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36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Going further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267F98BE-E5CB-4E4F-A278-C9B033B1DDD6}" type="slidenum">
              <a:rPr b="0" lang="da-DK" sz="10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Topics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311760" y="1152360"/>
            <a:ext cx="8519400" cy="372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Courier New"/>
                <a:ea typeface="Proxima Nova"/>
              </a:rPr>
              <a:t>asyncio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and coroutines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The near-future: changes in the python interpreter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Larger-than-memory problems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Not-embarrassingly-parallel problems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Other tools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575"/>
              </a:spcAft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Parallelism on clusters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6E201062-F125-4384-9590-1725A684295C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Concurrency in Python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311760" y="1138680"/>
            <a:ext cx="8519400" cy="37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840" defTabSz="914400">
              <a:lnSpc>
                <a:spcPct val="115000"/>
              </a:lnSpc>
            </a:pP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840" defTabSz="914400">
              <a:lnSpc>
                <a:spcPct val="115000"/>
              </a:lnSpc>
            </a:pPr>
            <a:r>
              <a:rPr b="1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Concurrency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: multiple tasks making progress at the same time.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Parallelism is a type of concurrency.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840" defTabSz="914400">
              <a:lnSpc>
                <a:spcPct val="115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920" indent="-343080" defTabSz="914400">
              <a:lnSpc>
                <a:spcPct val="115000"/>
              </a:lnSpc>
              <a:spcAft>
                <a:spcPts val="649"/>
              </a:spcAft>
              <a:buClr>
                <a:srgbClr val="616161"/>
              </a:buClr>
              <a:buFont typeface="Arial"/>
              <a:buAutoNum type="arabicPeriod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Multithreading (&lt;=2.3)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920" indent="-343080" defTabSz="914400">
              <a:lnSpc>
                <a:spcPct val="115000"/>
              </a:lnSpc>
              <a:spcAft>
                <a:spcPts val="649"/>
              </a:spcAft>
              <a:buClr>
                <a:srgbClr val="616161"/>
              </a:buClr>
              <a:buFont typeface="Arial"/>
              <a:buAutoNum type="arabicPeriod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Multiprocessing (&lt;=2.6)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920" indent="-343080" defTabSz="914400">
              <a:lnSpc>
                <a:spcPct val="115000"/>
              </a:lnSpc>
              <a:spcAft>
                <a:spcPts val="649"/>
              </a:spcAft>
              <a:buClr>
                <a:srgbClr val="616161"/>
              </a:buClr>
              <a:buFont typeface="Arial"/>
              <a:buAutoNum type="arabicPeriod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Coroutines and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Consolas"/>
                <a:ea typeface="DejaVu Sans"/>
              </a:rPr>
              <a:t>asyncio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 (3.4)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920" indent="-343080" defTabSz="914400">
              <a:lnSpc>
                <a:spcPct val="115000"/>
              </a:lnSpc>
              <a:spcAft>
                <a:spcPts val="649"/>
              </a:spcAft>
              <a:buClr>
                <a:srgbClr val="616161"/>
              </a:buClr>
              <a:buFont typeface="Arial"/>
              <a:buAutoNum type="arabicPeriod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Sub-interpreters (3.12)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920" indent="-343080" defTabSz="914400">
              <a:lnSpc>
                <a:spcPct val="115000"/>
              </a:lnSpc>
              <a:spcAft>
                <a:spcPts val="649"/>
              </a:spcAft>
              <a:buClr>
                <a:srgbClr val="616161"/>
              </a:buClr>
              <a:buFont typeface="Arial"/>
              <a:buAutoNum type="arabicPeriod"/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“Free-threaded” python (3.13)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840" defTabSz="914400">
              <a:lnSpc>
                <a:spcPct val="115000"/>
              </a:lnSpc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840" defTabSz="914400">
              <a:lnSpc>
                <a:spcPct val="115000"/>
              </a:lnSpc>
              <a:spcAft>
                <a:spcPts val="1199"/>
              </a:spcAft>
            </a:pPr>
            <a:r>
              <a:rPr b="0" i="1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See [1] for more discussion.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F47A2D51-DB15-41D7-9876-65D59BA9101F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The </a:t>
            </a: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Consolas"/>
                <a:ea typeface="Proxima Nova"/>
              </a:rPr>
              <a:t>asyncio</a:t>
            </a: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 package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A6D3C899-CD34-4CAD-B123-C4AC1E96DBC3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210960" y="1018800"/>
            <a:ext cx="504684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Added in Python 3.4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Tasks are created by calling Python functions. The dependency graph of tasks is built automatically. Tasks run concurretnly. Tasks that need an earlier result block until that is available.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Use cases: slow I/O with many connections [2]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Web scraping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Communication with a database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A bit of a learning curve.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Rectangle 1"/>
          <p:cNvSpPr/>
          <p:nvPr/>
        </p:nvSpPr>
        <p:spPr>
          <a:xfrm>
            <a:off x="5262840" y="977040"/>
            <a:ext cx="3568320" cy="3249360"/>
          </a:xfrm>
          <a:prstGeom prst="rect">
            <a:avLst/>
          </a:prstGeom>
          <a:solidFill>
            <a:srgbClr val="4f81bd"/>
          </a:solidFill>
          <a:ln>
            <a:solidFill>
              <a:srgbClr val="2238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rPr>
              <a:t>Pseudocode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0" i="1" lang="en-US" sz="12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rPr>
              <a:t>Inspired by [3]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async def </a:t>
            </a: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main():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  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urls = [‘www.yes.com’, 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        ‘www.no.com’]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# asynchronously collect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# url content with 1 thread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content = </a:t>
            </a:r>
            <a:r>
              <a:rPr b="1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await</a:t>
            </a: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scrape(urls)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Courier New"/>
                <a:ea typeface="DejaVu Sans"/>
              </a:rPr>
              <a:t>  # process content here...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CustomShape 42"/>
          <p:cNvSpPr/>
          <p:nvPr/>
        </p:nvSpPr>
        <p:spPr>
          <a:xfrm>
            <a:off x="228600" y="4625640"/>
            <a:ext cx="824724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chemeClr val="accent2"/>
                </a:solidFill>
                <a:effectLst/>
                <a:uFillTx/>
                <a:latin typeface="Proxima Nova"/>
                <a:ea typeface="DejaVu Sans"/>
              </a:rPr>
              <a:t>Food preparation example in extras/kitchen_asyncio/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Sub-interpreters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FE2C1578-ED21-4BA0-879D-9D6CCB0A72A1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CustomShape 3"/>
          <p:cNvSpPr/>
          <p:nvPr/>
        </p:nvSpPr>
        <p:spPr>
          <a:xfrm>
            <a:off x="311760" y="1126800"/>
            <a:ext cx="816048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Different Python interpreters within the same process.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Multiple GILs and object hierarchies in shared memory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Less time to spin up</a:t>
            </a:r>
            <a:br>
              <a:rPr sz="1800"/>
            </a:b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compared to</a:t>
            </a:r>
            <a:br>
              <a:rPr sz="1800"/>
            </a:b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multiprocessing [4]: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Released with 3.12. Still</a:t>
            </a:r>
            <a:br>
              <a:rPr sz="1800"/>
            </a:b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undergoing bug fixes. [1]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8" name="Picture 2" descr=""/>
          <p:cNvPicPr/>
          <p:nvPr/>
        </p:nvPicPr>
        <p:blipFill>
          <a:blip r:embed="rId1"/>
          <a:stretch/>
        </p:blipFill>
        <p:spPr>
          <a:xfrm>
            <a:off x="3100320" y="2136960"/>
            <a:ext cx="5852520" cy="2561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43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“Free-threaded Python”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CustomShape 44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6B8297EE-BFF2-4578-8D32-7652EB01BCF1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CustomShape 45"/>
          <p:cNvSpPr/>
          <p:nvPr/>
        </p:nvSpPr>
        <p:spPr>
          <a:xfrm>
            <a:off x="311760" y="1126800"/>
            <a:ext cx="8160480" cy="36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The GIL is gone. Each object gets its own lock.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Allows multiple threads to operate in parallel if they don’t access the same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objects. The interpreter itself works fine, but many extensions need to be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updated.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Released with 3.13.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Still undergoing bug fixes.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Try it with </a:t>
            </a:r>
            <a:r>
              <a:rPr b="0" lang="en-US" sz="1800" strike="noStrike" u="none">
                <a:solidFill>
                  <a:srgbClr val="2a6099"/>
                </a:solidFill>
                <a:effectLst/>
                <a:uFillTx/>
                <a:latin typeface="Proxima Nova"/>
                <a:ea typeface="Proxima Nova"/>
              </a:rPr>
              <a:t>sudo dnf install python3.13-freethreading &amp;&amp; python3.13t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(on Fedora)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Larger-than-memory problems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0FB412E1-4732-410A-B6D6-FA04F11C6CC6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Consider a problem: calculating the mean value of each column in a numpy array, where the array is so big that you cannot hold it in memory.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Discuss for a minute with your partner: what code could you write to get around this problem?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311760" y="192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A pseudocode solution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311760" y="720360"/>
            <a:ext cx="526572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Break the array into n_chunks vertical chunks.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initialize mean_values to array of zeros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for each chunk in the array: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	</a:t>
            </a: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  load the chunk into memory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	</a:t>
            </a: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  calculate the mean values of all columns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	</a:t>
            </a: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  divide the chunk mean values by n_chunks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	</a:t>
            </a:r>
            <a:r>
              <a:rPr b="0" lang="da-DK" sz="1300" strike="noStrike" u="none">
                <a:solidFill>
                  <a:srgbClr val="616161"/>
                </a:solidFill>
                <a:effectLst/>
                <a:uFillTx/>
                <a:latin typeface="Consolas"/>
                <a:ea typeface="Consolas"/>
              </a:rPr>
              <a:t>  add the result to mean_values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4D09DBB9-DE03-4E16-83E4-6F6FE8369A9C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731844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9" name="CustomShape 5"/>
          <p:cNvSpPr/>
          <p:nvPr/>
        </p:nvSpPr>
        <p:spPr>
          <a:xfrm>
            <a:off x="760212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0" name="CustomShape 6"/>
          <p:cNvSpPr/>
          <p:nvPr/>
        </p:nvSpPr>
        <p:spPr>
          <a:xfrm>
            <a:off x="788580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1" name="CustomShape 7"/>
          <p:cNvSpPr/>
          <p:nvPr/>
        </p:nvSpPr>
        <p:spPr>
          <a:xfrm>
            <a:off x="816984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2" name="CustomShape 8"/>
          <p:cNvSpPr/>
          <p:nvPr/>
        </p:nvSpPr>
        <p:spPr>
          <a:xfrm>
            <a:off x="845352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3" name="CustomShape 9"/>
          <p:cNvSpPr/>
          <p:nvPr/>
        </p:nvSpPr>
        <p:spPr>
          <a:xfrm>
            <a:off x="8737200" y="169308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4" name="CustomShape 10"/>
          <p:cNvSpPr/>
          <p:nvPr/>
        </p:nvSpPr>
        <p:spPr>
          <a:xfrm>
            <a:off x="517896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5" name="CustomShape 11"/>
          <p:cNvSpPr/>
          <p:nvPr/>
        </p:nvSpPr>
        <p:spPr>
          <a:xfrm>
            <a:off x="546264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6" name="CustomShape 12"/>
          <p:cNvSpPr/>
          <p:nvPr/>
        </p:nvSpPr>
        <p:spPr>
          <a:xfrm>
            <a:off x="574668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7" name="CustomShape 13"/>
          <p:cNvSpPr/>
          <p:nvPr/>
        </p:nvSpPr>
        <p:spPr>
          <a:xfrm>
            <a:off x="603036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8" name="CustomShape 14"/>
          <p:cNvSpPr/>
          <p:nvPr/>
        </p:nvSpPr>
        <p:spPr>
          <a:xfrm>
            <a:off x="631404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9" name="CustomShape 15"/>
          <p:cNvSpPr/>
          <p:nvPr/>
        </p:nvSpPr>
        <p:spPr>
          <a:xfrm>
            <a:off x="6598080" y="1332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0" name="CustomShape 16"/>
          <p:cNvSpPr/>
          <p:nvPr/>
        </p:nvSpPr>
        <p:spPr>
          <a:xfrm>
            <a:off x="517896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1" name="CustomShape 17"/>
          <p:cNvSpPr/>
          <p:nvPr/>
        </p:nvSpPr>
        <p:spPr>
          <a:xfrm>
            <a:off x="546264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2" name="CustomShape 18"/>
          <p:cNvSpPr/>
          <p:nvPr/>
        </p:nvSpPr>
        <p:spPr>
          <a:xfrm>
            <a:off x="574668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3" name="CustomShape 19"/>
          <p:cNvSpPr/>
          <p:nvPr/>
        </p:nvSpPr>
        <p:spPr>
          <a:xfrm>
            <a:off x="603036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4" name="CustomShape 20"/>
          <p:cNvSpPr/>
          <p:nvPr/>
        </p:nvSpPr>
        <p:spPr>
          <a:xfrm>
            <a:off x="631404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5" name="CustomShape 21"/>
          <p:cNvSpPr/>
          <p:nvPr/>
        </p:nvSpPr>
        <p:spPr>
          <a:xfrm>
            <a:off x="6598080" y="226368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6" name="CustomShape 22"/>
          <p:cNvSpPr/>
          <p:nvPr/>
        </p:nvSpPr>
        <p:spPr>
          <a:xfrm>
            <a:off x="517896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7" name="CustomShape 23"/>
          <p:cNvSpPr/>
          <p:nvPr/>
        </p:nvSpPr>
        <p:spPr>
          <a:xfrm>
            <a:off x="546264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8" name="CustomShape 24"/>
          <p:cNvSpPr/>
          <p:nvPr/>
        </p:nvSpPr>
        <p:spPr>
          <a:xfrm>
            <a:off x="574668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9" name="CustomShape 25"/>
          <p:cNvSpPr/>
          <p:nvPr/>
        </p:nvSpPr>
        <p:spPr>
          <a:xfrm>
            <a:off x="603036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0" name="CustomShape 26"/>
          <p:cNvSpPr/>
          <p:nvPr/>
        </p:nvSpPr>
        <p:spPr>
          <a:xfrm>
            <a:off x="631404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1" name="CustomShape 27"/>
          <p:cNvSpPr/>
          <p:nvPr/>
        </p:nvSpPr>
        <p:spPr>
          <a:xfrm>
            <a:off x="6598080" y="3195360"/>
            <a:ext cx="282600" cy="9306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2" name="CustomShape 28"/>
          <p:cNvSpPr/>
          <p:nvPr/>
        </p:nvSpPr>
        <p:spPr>
          <a:xfrm>
            <a:off x="731844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3" name="CustomShape 29"/>
          <p:cNvSpPr/>
          <p:nvPr/>
        </p:nvSpPr>
        <p:spPr>
          <a:xfrm>
            <a:off x="760212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4" name="CustomShape 30"/>
          <p:cNvSpPr/>
          <p:nvPr/>
        </p:nvSpPr>
        <p:spPr>
          <a:xfrm>
            <a:off x="788580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5" name="CustomShape 31"/>
          <p:cNvSpPr/>
          <p:nvPr/>
        </p:nvSpPr>
        <p:spPr>
          <a:xfrm>
            <a:off x="816984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6" name="CustomShape 32"/>
          <p:cNvSpPr/>
          <p:nvPr/>
        </p:nvSpPr>
        <p:spPr>
          <a:xfrm>
            <a:off x="845352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7" name="CustomShape 33"/>
          <p:cNvSpPr/>
          <p:nvPr/>
        </p:nvSpPr>
        <p:spPr>
          <a:xfrm>
            <a:off x="8737200" y="3379320"/>
            <a:ext cx="282600" cy="20880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8" name="CustomShape 34"/>
          <p:cNvSpPr/>
          <p:nvPr/>
        </p:nvSpPr>
        <p:spPr>
          <a:xfrm>
            <a:off x="7470360" y="1332360"/>
            <a:ext cx="16815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mean_values[i]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CustomShape 35"/>
          <p:cNvSpPr/>
          <p:nvPr/>
        </p:nvSpPr>
        <p:spPr>
          <a:xfrm>
            <a:off x="7394040" y="3513600"/>
            <a:ext cx="1681560" cy="60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mean_values[i+1]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CustomShape 36"/>
          <p:cNvSpPr/>
          <p:nvPr/>
        </p:nvSpPr>
        <p:spPr>
          <a:xfrm>
            <a:off x="6937200" y="2468160"/>
            <a:ext cx="970560" cy="68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1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mean(chunk)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1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n_chunk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CustomShape 37"/>
          <p:cNvSpPr/>
          <p:nvPr/>
        </p:nvSpPr>
        <p:spPr>
          <a:xfrm>
            <a:off x="6937200" y="2729520"/>
            <a:ext cx="970560" cy="360"/>
          </a:xfrm>
          <a:custGeom>
            <a:avLst/>
            <a:gdLst>
              <a:gd name="textAreaLeft" fmla="*/ 0 w 970560"/>
              <a:gd name="textAreaRight" fmla="*/ 970920 w 9705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2" name="CustomShape 38"/>
          <p:cNvSpPr/>
          <p:nvPr/>
        </p:nvSpPr>
        <p:spPr>
          <a:xfrm>
            <a:off x="8068680" y="2959200"/>
            <a:ext cx="208800" cy="20880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3537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3" name="CustomShape 39"/>
          <p:cNvSpPr/>
          <p:nvPr/>
        </p:nvSpPr>
        <p:spPr>
          <a:xfrm flipH="1">
            <a:off x="8168400" y="3168720"/>
            <a:ext cx="2520" cy="207720"/>
          </a:xfrm>
          <a:custGeom>
            <a:avLst/>
            <a:gdLst>
              <a:gd name="textAreaLeft" fmla="*/ -360 w 2520"/>
              <a:gd name="textAreaRight" fmla="*/ 2520 w 2520"/>
              <a:gd name="textAreaTop" fmla="*/ 0 h 207720"/>
              <a:gd name="textAreaBottom" fmla="*/ 208080 h 207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4" name="CustomShape 40"/>
          <p:cNvSpPr/>
          <p:nvPr/>
        </p:nvSpPr>
        <p:spPr>
          <a:xfrm>
            <a:off x="8171640" y="1883880"/>
            <a:ext cx="1080" cy="1074240"/>
          </a:xfrm>
          <a:custGeom>
            <a:avLst/>
            <a:gdLst>
              <a:gd name="textAreaLeft" fmla="*/ 0 w 1080"/>
              <a:gd name="textAreaRight" fmla="*/ 1440 w 1080"/>
              <a:gd name="textAreaTop" fmla="*/ 0 h 1074240"/>
              <a:gd name="textAreaBottom" fmla="*/ 1074600 h 1074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5" name="CustomShape 41"/>
          <p:cNvSpPr/>
          <p:nvPr/>
        </p:nvSpPr>
        <p:spPr>
          <a:xfrm>
            <a:off x="7724520" y="2854080"/>
            <a:ext cx="343080" cy="208800"/>
          </a:xfrm>
          <a:custGeom>
            <a:avLst/>
            <a:gdLst>
              <a:gd name="textAreaLeft" fmla="*/ 0 w 343080"/>
              <a:gd name="textAreaRight" fmla="*/ 343440 w 343080"/>
              <a:gd name="textAreaTop" fmla="*/ 0 h 208800"/>
              <a:gd name="textAreaBottom" fmla="*/ 209160 h 2088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Not-embarrassingly parallel problems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B09B0030-D254-44A8-806D-26BB25E1D174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CustomShape 3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It gets complicated.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Wingdings"/>
                <a:ea typeface="Proxima Nova"/>
              </a:rPr>
              <a:t>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If I/O bound, perhaps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Consolas"/>
                <a:ea typeface="DejaVu Sans"/>
              </a:rPr>
              <a:t>asyncio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CPU-bound...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MPI: Message Passing Interface. D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e facto standard for low-level massive parallelization. </a:t>
            </a:r>
            <a:r>
              <a:rPr b="0" lang="en-US" sz="18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1"/>
              </a:rPr>
              <a:t>https://github.com/mpi4py/mpi4py/</a:t>
            </a:r>
            <a:r>
              <a:rPr b="1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Slides at end of deck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Other Python packages for parallel computing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1"/>
              </a:rPr>
              <a:t>https://www.dask.org/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(data objects [arrays, dataframes] for scaled computation, from laptop to cluster)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DejaVu Sans"/>
                <a:hlinkClick r:id="rId2"/>
              </a:rPr>
              <a:t>https://snakemake.readthedocs.io/en/stable/index.html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 (tool to create reproducible and scalable analyses)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3"/>
              </a:rPr>
              <a:t>https://ipyparallel.readthedocs.io/en/latest/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(parallel IPython)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4"/>
              </a:rPr>
              <a:t>https://github.com/ray-project/ray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(parallelization for ML-style workflows)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5"/>
              </a:rPr>
              <a:t>https://github.com/modin-project/modin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(parallel pandas)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6"/>
              </a:rPr>
              <a:t>https://www.bodo.ai/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(SQL &amp; data processing)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b="0" lang="en-US" sz="1600" strike="noStrike" u="sng">
                <a:solidFill>
                  <a:srgbClr val="0000ff"/>
                </a:solidFill>
                <a:effectLst/>
                <a:uFillTx/>
                <a:latin typeface="Proxima Nova"/>
                <a:ea typeface="Proxima Nova"/>
                <a:hlinkClick r:id="rId7"/>
              </a:rPr>
              <a:t>https://spark.apache.org/docs/latest/api/python/index.html</a:t>
            </a:r>
            <a:r>
              <a:rPr b="0" lang="en-US" sz="16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(big data analytics)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089ABE2F-5721-48BC-9554-16C750D1BADC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On the cluster at your institute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C5D993C3-62D6-472A-B926-7BF94DBDE44A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CustomShape 3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If a parallel Python workflow is available, use it.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If no workflow is available, be ready for challenges.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Efficacy of certain packages is cluster-dependent.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510480" y="2057400"/>
            <a:ext cx="812196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36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Wrapping up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7F5994CA-B52D-462B-B4E7-0CE5884ED727}" type="slidenum">
              <a:rPr b="0" lang="da-DK" sz="10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311760" y="15912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Outline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CustomShape 2"/>
          <p:cNvSpPr/>
          <p:nvPr/>
        </p:nvSpPr>
        <p:spPr>
          <a:xfrm>
            <a:off x="311760" y="1125360"/>
            <a:ext cx="478152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Processes, threads and THE GIL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Multithreading with NumPy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The 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Consolas"/>
                <a:ea typeface="DejaVu Sans"/>
              </a:rPr>
              <a:t>multiprocessing</a:t>
            </a: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 package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Blending processes and threads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Going further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Wrap-up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CA778FDB-E7D5-417D-A762-4A8146D7D4D8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0" name="Picture 6" descr=""/>
          <p:cNvPicPr/>
          <p:nvPr/>
        </p:nvPicPr>
        <p:blipFill>
          <a:blip r:embed="rId1"/>
          <a:srcRect l="0" t="0" r="15468" b="0"/>
          <a:stretch/>
        </p:blipFill>
        <p:spPr>
          <a:xfrm>
            <a:off x="7337160" y="2222640"/>
            <a:ext cx="1724040" cy="281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Picture 7" descr=""/>
          <p:cNvPicPr/>
          <p:nvPr/>
        </p:nvPicPr>
        <p:blipFill>
          <a:blip r:embed="rId2"/>
          <a:stretch/>
        </p:blipFill>
        <p:spPr>
          <a:xfrm>
            <a:off x="2540160" y="3704760"/>
            <a:ext cx="1274040" cy="1332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Picture 22" descr=""/>
          <p:cNvPicPr/>
          <p:nvPr/>
        </p:nvPicPr>
        <p:blipFill>
          <a:blip r:embed="rId3"/>
          <a:stretch/>
        </p:blipFill>
        <p:spPr>
          <a:xfrm>
            <a:off x="5163120" y="212040"/>
            <a:ext cx="2104200" cy="3336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311760" y="2172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Thanks!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480"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480"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B43CFA45-1C95-4EB6-B25D-CD13007F8294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510480" y="2057400"/>
            <a:ext cx="812196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36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Supplementary material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2C4B95F4-175D-4911-8221-FF87D6F60DE5}" type="slidenum">
              <a:rPr b="0" lang="da-DK" sz="10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Further reading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0320" defTabSz="91440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4 concurrency in Python and subinterpreters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1"/>
              </a:rPr>
              <a:t>Python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2"/>
              </a:rPr>
              <a:t>subinterpreters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3"/>
              </a:rPr>
              <a:t> and free-threading [LWN.net]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0320" defTabSz="91440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Concurrency in Python. Note that code snippets are a little outdated.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4"/>
              </a:rPr>
              <a:t>Async Python: The Different Forms of Concurrency · Abu Ashraf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5"/>
              </a:rPr>
              <a:t>Masnun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0320" defTabSz="91440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Example of webscraping with asyncio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6"/>
              </a:rPr>
              <a:t>Asynchronous Web Scraping in Python [2024] -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7"/>
              </a:rPr>
              <a:t>ZenRows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0320" defTabSz="91440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algn="l" pos="0"/>
              </a:tabLst>
            </a:pPr>
            <a:r>
              <a:rPr b="0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Sub-interpreters in 3.12 </a:t>
            </a: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Proxima Nova"/>
                <a:ea typeface="DejaVu Sans"/>
                <a:hlinkClick r:id="rId8"/>
              </a:rPr>
              <a:t>https://tonybaloney.github.io/posts/sub-interpreter-web-workers.html</a:t>
            </a:r>
            <a:r>
              <a:rPr b="0" lang="en-US" sz="14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DejaVu Sans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27880" defTabSz="914400">
              <a:lnSpc>
                <a:spcPct val="115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49796FD2-5140-4A85-8282-20FDAC551ED9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463;g22eae1f4d4d_2_0" descr=""/>
          <p:cNvPicPr/>
          <p:nvPr/>
        </p:nvPicPr>
        <p:blipFill>
          <a:blip r:embed="rId1"/>
          <a:stretch/>
        </p:blipFill>
        <p:spPr>
          <a:xfrm>
            <a:off x="7153200" y="49320"/>
            <a:ext cx="1866960" cy="118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CustomShape 1"/>
          <p:cNvSpPr/>
          <p:nvPr/>
        </p:nvSpPr>
        <p:spPr>
          <a:xfrm>
            <a:off x="5650560" y="1364760"/>
            <a:ext cx="2427120" cy="235296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1184040" y="1364760"/>
            <a:ext cx="2427120" cy="235296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MPI (Message Passing Interface)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CustomShape 4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5F09486B-DA3B-422E-A99C-712A4EE9D132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CustomShape 5"/>
          <p:cNvSpPr/>
          <p:nvPr/>
        </p:nvSpPr>
        <p:spPr>
          <a:xfrm>
            <a:off x="1471320" y="1455120"/>
            <a:ext cx="1917360" cy="18615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7" name="CustomShape 6"/>
          <p:cNvSpPr/>
          <p:nvPr/>
        </p:nvSpPr>
        <p:spPr>
          <a:xfrm>
            <a:off x="5905080" y="1455120"/>
            <a:ext cx="1917360" cy="186156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8" name="CustomShape 7"/>
          <p:cNvSpPr/>
          <p:nvPr/>
        </p:nvSpPr>
        <p:spPr>
          <a:xfrm>
            <a:off x="1628640" y="1575720"/>
            <a:ext cx="15559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process 0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CustomShape 8"/>
          <p:cNvSpPr/>
          <p:nvPr/>
        </p:nvSpPr>
        <p:spPr>
          <a:xfrm>
            <a:off x="6086160" y="1575720"/>
            <a:ext cx="155592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process 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CustomShape 9"/>
          <p:cNvSpPr/>
          <p:nvPr/>
        </p:nvSpPr>
        <p:spPr>
          <a:xfrm>
            <a:off x="1848960" y="3318120"/>
            <a:ext cx="1097280" cy="60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computer 0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CustomShape 10"/>
          <p:cNvSpPr/>
          <p:nvPr/>
        </p:nvSpPr>
        <p:spPr>
          <a:xfrm>
            <a:off x="6315480" y="3318120"/>
            <a:ext cx="1097280" cy="60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computer 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CustomShape 11"/>
          <p:cNvSpPr/>
          <p:nvPr/>
        </p:nvSpPr>
        <p:spPr>
          <a:xfrm>
            <a:off x="1962360" y="1877400"/>
            <a:ext cx="74952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data xyz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CustomShape 12"/>
          <p:cNvSpPr/>
          <p:nvPr/>
        </p:nvSpPr>
        <p:spPr>
          <a:xfrm>
            <a:off x="2731680" y="2328480"/>
            <a:ext cx="3548520" cy="360"/>
          </a:xfrm>
          <a:custGeom>
            <a:avLst/>
            <a:gdLst>
              <a:gd name="textAreaLeft" fmla="*/ 0 w 3548520"/>
              <a:gd name="textAreaRight" fmla="*/ 3548880 w 354852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ff525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254" name="Google Shape;476;g22eae1f4d4d_2_0" descr=""/>
          <p:cNvPicPr/>
          <p:nvPr/>
        </p:nvPicPr>
        <p:blipFill>
          <a:blip r:embed="rId2"/>
          <a:stretch/>
        </p:blipFill>
        <p:spPr>
          <a:xfrm>
            <a:off x="3807360" y="1635120"/>
            <a:ext cx="1647000" cy="118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5" name="CustomShape 13"/>
          <p:cNvSpPr/>
          <p:nvPr/>
        </p:nvSpPr>
        <p:spPr>
          <a:xfrm>
            <a:off x="6489360" y="1899720"/>
            <a:ext cx="74952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14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data </a:t>
            </a:r>
            <a:r>
              <a:rPr b="1" lang="da-DK" sz="1400" strike="noStrike" u="none">
                <a:solidFill>
                  <a:srgbClr val="ffffff"/>
                </a:solidFill>
                <a:effectLst/>
                <a:uFillTx/>
                <a:latin typeface="Proxima Nova"/>
                <a:ea typeface="Proxima Nova"/>
              </a:rPr>
              <a:t>xyz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CustomShape 14"/>
          <p:cNvSpPr/>
          <p:nvPr/>
        </p:nvSpPr>
        <p:spPr>
          <a:xfrm>
            <a:off x="159480" y="3969000"/>
            <a:ext cx="8312040" cy="10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marL="457200" indent="-323280" defTabSz="914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b="0" lang="da-DK" sz="15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MPI is a standard for passing data ("messages") between processes.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23280" defTabSz="914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b="0" lang="da-DK" sz="15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OpenMPI/MPICH/… are C-libraries following the MPI standard.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23280" defTabSz="91440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b="0" lang="da-DK" sz="15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mpi4py allows you to use these libraries from Python to communicate between processes.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Why (not) MPI?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54960" defTabSz="91440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high-level of flexibility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54960" defTabSz="91440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high performance (when used correctly)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54960" defTabSz="91440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leverage the combined power of thousands of computers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54960" defTabSz="91440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algn="l" pos="0"/>
              </a:tabLst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cognitive overhead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54960" defTabSz="91440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algn="l" pos="0"/>
              </a:tabLst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difficult to use effectively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54960" defTabSz="91440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algn="l" pos="0"/>
              </a:tabLst>
            </a:pP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debugging </a:t>
            </a:r>
            <a:r>
              <a:rPr b="0" lang="da-DK" sz="2000" strike="sng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can</a:t>
            </a:r>
            <a:r>
              <a:rPr b="0" lang="da-DK" sz="2000" strike="noStrike" u="none">
                <a:solidFill>
                  <a:srgbClr val="616161"/>
                </a:solidFill>
                <a:effectLst/>
                <a:uFillTx/>
                <a:latin typeface="Proxima Nova"/>
                <a:ea typeface="Proxima Nova"/>
              </a:rPr>
              <a:t> is a nightmare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fld id="{74769B0B-8725-4DB1-9E99-601458C26B88}" type="slidenum">
              <a:rPr b="0" lang="da-DK" sz="1000" strike="noStrike" u="none">
                <a:solidFill>
                  <a:srgbClr val="202729"/>
                </a:solidFill>
                <a:effectLst/>
                <a:uFillTx/>
                <a:latin typeface="Proxima Nova"/>
                <a:ea typeface="Proxima Nova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Google Shape;486;g22eae1f4d4d_2_78" descr=""/>
          <p:cNvPicPr/>
          <p:nvPr/>
        </p:nvPicPr>
        <p:blipFill>
          <a:blip r:embed="rId1"/>
          <a:stretch/>
        </p:blipFill>
        <p:spPr>
          <a:xfrm>
            <a:off x="7636320" y="1600560"/>
            <a:ext cx="772200" cy="78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CustomShape 4"/>
          <p:cNvSpPr/>
          <p:nvPr/>
        </p:nvSpPr>
        <p:spPr>
          <a:xfrm>
            <a:off x="5122080" y="4667400"/>
            <a:ext cx="22989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300" strike="noStrike" u="none">
                <a:solidFill>
                  <a:srgbClr val="000000"/>
                </a:solidFill>
                <a:effectLst/>
                <a:uFillTx/>
                <a:latin typeface="Proxima Nova"/>
                <a:ea typeface="Proxima Nova"/>
              </a:rPr>
              <a:t>(pictured: typical MPI user)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2" name="Google Shape;488;g22eae1f4d4d_2_78" descr=""/>
          <p:cNvPicPr/>
          <p:nvPr/>
        </p:nvPicPr>
        <p:blipFill>
          <a:blip r:embed="rId2"/>
          <a:stretch/>
        </p:blipFill>
        <p:spPr>
          <a:xfrm>
            <a:off x="4461480" y="2720880"/>
            <a:ext cx="3619800" cy="2043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2202</TotalTime>
  <Application>LibreOffice/25.2.3.2$Linux_X86_64 LibreOffice_project/520$Build-2</Application>
  <AppVersion>15.0000</AppVersion>
  <Words>877</Words>
  <Paragraphs>175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Rinker</dc:creator>
  <dc:description/>
  <dc:language>en-US</dc:language>
  <cp:lastModifiedBy/>
  <dcterms:modified xsi:type="dcterms:W3CDTF">2025-09-25T20:16:43Z</dcterms:modified>
  <cp:revision>33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On-screen Show (16:9)</vt:lpwstr>
  </property>
  <property fmtid="{D5CDD505-2E9C-101B-9397-08002B2CF9AE}" pid="4" name="Slides">
    <vt:i4>19</vt:i4>
  </property>
</Properties>
</file>