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2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0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81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82.xml.rels" ContentType="application/vnd.openxmlformats-package.relationships+xml"/>
  <Override PartName="/ppt/slideMasters/_rels/slideMaster83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57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59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60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58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67.xml.rels" ContentType="application/vnd.openxmlformats-package.relationships+xml"/>
  <Override PartName="/ppt/slideMasters/_rels/slideMaster68.xml.rels" ContentType="application/vnd.openxmlformats-package.relationships+xml"/>
  <Override PartName="/ppt/slideMasters/_rels/slideMaster6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3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56.xml.rels" ContentType="application/vnd.openxmlformats-package.relationships+xml"/>
  <Override PartName="/ppt/slideMasters/_rels/slideMaster55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4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79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77.xml.rels" ContentType="application/vnd.openxmlformats-package.relationships+xml"/>
  <Override PartName="/ppt/slideMasters/_rels/slideMaster53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76.xml.rels" ContentType="application/vnd.openxmlformats-package.relationships+xml"/>
  <Override PartName="/ppt/slideMasters/_rels/slideMaster52.xml.rels" ContentType="application/vnd.openxmlformats-package.relationships+xml"/>
  <Override PartName="/ppt/slideMasters/_rels/slideMaster4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75.xml.rels" ContentType="application/vnd.openxmlformats-package.relationships+xml"/>
  <Override PartName="/ppt/slideMasters/_rels/slideMaster5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74.xml.rels" ContentType="application/vnd.openxmlformats-package.relationships+xml"/>
  <Override PartName="/ppt/slideMasters/_rels/slideMaster50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78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61.xml.rels" ContentType="application/vnd.openxmlformats-package.relationships+xml"/>
  <Override PartName="/ppt/slideMasters/_rels/slideMaster84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62.xml.rels" ContentType="application/vnd.openxmlformats-package.relationships+xml"/>
  <Override PartName="/ppt/slideMasters/_rels/slideMaster63.xml.rels" ContentType="application/vnd.openxmlformats-package.relationships+xml"/>
  <Override PartName="/ppt/slideMasters/_rels/slideMaster64.xml.rels" ContentType="application/vnd.openxmlformats-package.relationships+xml"/>
  <Override PartName="/ppt/slideMasters/_rels/slideMaster65.xml.rels" ContentType="application/vnd.openxmlformats-package.relationships+xml"/>
  <Override PartName="/ppt/slideMasters/_rels/slideMaster66.xml.rels" ContentType="application/vnd.openxmlformats-package.relationships+xml"/>
  <Override PartName="/ppt/slideMasters/_rels/slideMaster86.xml.rels" ContentType="application/vnd.openxmlformats-package.relationships+xml"/>
  <Override PartName="/ppt/slideMasters/_rels/slideMaster85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72.xml.rels" ContentType="application/vnd.openxmlformats-package.relationships+xml"/>
  <Override PartName="/ppt/slideMasters/_rels/slideMaster70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71.xml.rels" ContentType="application/vnd.openxmlformats-package.relationships+xml"/>
  <Override PartName="/ppt/slideMasters/_rels/slideMaster29.xml.rels" ContentType="application/vnd.openxmlformats-package.relationships+xml"/>
  <Override PartName="/ppt/slideMasters/slideMaster56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presProps.xml" ContentType="application/vnd.openxmlformats-officedocument.presentationml.presProps+xml"/>
  <Override PartName="/ppt/theme/theme56.xml" ContentType="application/vnd.openxmlformats-officedocument.theme+xml"/>
  <Override PartName="/ppt/theme/theme55.xml" ContentType="application/vnd.openxmlformats-officedocument.theme+xml"/>
  <Override PartName="/ppt/theme/theme54.xml" ContentType="application/vnd.openxmlformats-officedocument.theme+xml"/>
  <Override PartName="/ppt/theme/theme53.xml" ContentType="application/vnd.openxmlformats-officedocument.theme+xml"/>
  <Override PartName="/ppt/theme/theme52.xml" ContentType="application/vnd.openxmlformats-officedocument.theme+xml"/>
  <Override PartName="/ppt/theme/theme51.xml" ContentType="application/vnd.openxmlformats-officedocument.theme+xml"/>
  <Override PartName="/ppt/theme/theme50.xml" ContentType="application/vnd.openxmlformats-officedocument.theme+xml"/>
  <Override PartName="/ppt/theme/theme46.xml" ContentType="application/vnd.openxmlformats-officedocument.theme+xml"/>
  <Override PartName="/ppt/theme/theme45.xml" ContentType="application/vnd.openxmlformats-officedocument.theme+xml"/>
  <Override PartName="/ppt/theme/theme44.xml" ContentType="application/vnd.openxmlformats-officedocument.theme+xml"/>
  <Override PartName="/ppt/theme/theme43.xml" ContentType="application/vnd.openxmlformats-officedocument.theme+xml"/>
  <Override PartName="/ppt/theme/theme42.xml" ContentType="application/vnd.openxmlformats-officedocument.theme+xml"/>
  <Override PartName="/ppt/theme/theme41.xml" ContentType="application/vnd.openxmlformats-officedocument.theme+xml"/>
  <Override PartName="/ppt/theme/theme40.xml" ContentType="application/vnd.openxmlformats-officedocument.theme+xml"/>
  <Override PartName="/ppt/theme/theme39.xml" ContentType="application/vnd.openxmlformats-officedocument.theme+xml"/>
  <Override PartName="/ppt/theme/theme38.xml" ContentType="application/vnd.openxmlformats-officedocument.theme+xml"/>
  <Override PartName="/ppt/theme/theme37.xml" ContentType="application/vnd.openxmlformats-officedocument.theme+xml"/>
  <Override PartName="/ppt/theme/theme47.xml" ContentType="application/vnd.openxmlformats-officedocument.theme+xml"/>
  <Override PartName="/ppt/theme/theme10.xml" ContentType="application/vnd.openxmlformats-officedocument.theme+xml"/>
  <Override PartName="/ppt/theme/theme36.xml" ContentType="application/vnd.openxmlformats-officedocument.theme+xml"/>
  <Override PartName="/ppt/theme/theme9.xml" ContentType="application/vnd.openxmlformats-officedocument.theme+xml"/>
  <Override PartName="/ppt/theme/theme35.xml" ContentType="application/vnd.openxmlformats-officedocument.theme+xml"/>
  <Override PartName="/ppt/theme/theme8.xml" ContentType="application/vnd.openxmlformats-officedocument.theme+xml"/>
  <Override PartName="/ppt/theme/theme34.xml" ContentType="application/vnd.openxmlformats-officedocument.theme+xml"/>
  <Override PartName="/ppt/theme/theme7.xml" ContentType="application/vnd.openxmlformats-officedocument.theme+xml"/>
  <Override PartName="/ppt/theme/theme33.xml" ContentType="application/vnd.openxmlformats-officedocument.theme+xml"/>
  <Override PartName="/ppt/theme/theme6.xml" ContentType="application/vnd.openxmlformats-officedocument.theme+xml"/>
  <Override PartName="/ppt/theme/theme32.xml" ContentType="application/vnd.openxmlformats-officedocument.theme+xml"/>
  <Override PartName="/ppt/theme/theme21.xml" ContentType="application/vnd.openxmlformats-officedocument.theme+xml"/>
  <Override PartName="/ppt/theme/theme58.xml" ContentType="application/vnd.openxmlformats-officedocument.theme+xml"/>
  <Override PartName="/ppt/theme/theme22.xml" ContentType="application/vnd.openxmlformats-officedocument.theme+xml"/>
  <Override PartName="/ppt/theme/theme59.xml" ContentType="application/vnd.openxmlformats-officedocument.theme+xml"/>
  <Override PartName="/ppt/theme/theme23.xml" ContentType="application/vnd.openxmlformats-officedocument.theme+xml"/>
  <Override PartName="/ppt/theme/theme60.xml" ContentType="application/vnd.openxmlformats-officedocument.theme+xml"/>
  <Override PartName="/ppt/theme/theme24.xml" ContentType="application/vnd.openxmlformats-officedocument.theme+xml"/>
  <Override PartName="/ppt/theme/theme61.xml" ContentType="application/vnd.openxmlformats-officedocument.theme+xml"/>
  <Override PartName="/ppt/theme/theme25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30.xml" ContentType="application/vnd.openxmlformats-officedocument.theme+xml"/>
  <Override PartName="/ppt/theme/theme87.xml" ContentType="application/vnd.openxmlformats-officedocument.theme+xml"/>
  <Override PartName="/ppt/theme/theme75.xml" ContentType="application/vnd.openxmlformats-officedocument.theme+xml"/>
  <Override PartName="/ppt/theme/theme86.xml" ContentType="application/vnd.openxmlformats-officedocument.theme+xml"/>
  <Override PartName="/ppt/theme/theme74.xml" ContentType="application/vnd.openxmlformats-officedocument.theme+xml"/>
  <Override PartName="/ppt/theme/theme85.xml" ContentType="application/vnd.openxmlformats-officedocument.theme+xml"/>
  <Override PartName="/ppt/theme/theme73.xml" ContentType="application/vnd.openxmlformats-officedocument.theme+xml"/>
  <Override PartName="/ppt/theme/theme79.xml" ContentType="application/vnd.openxmlformats-officedocument.theme+xml"/>
  <Override PartName="/ppt/theme/theme78.xml" ContentType="application/vnd.openxmlformats-officedocument.theme+xml"/>
  <Override PartName="/ppt/theme/theme77.xml" ContentType="application/vnd.openxmlformats-officedocument.theme+xml"/>
  <Override PartName="/ppt/theme/theme76.xml" ContentType="application/vnd.openxmlformats-officedocument.theme+xml"/>
  <Override PartName="/ppt/theme/theme72.xml" ContentType="application/vnd.openxmlformats-officedocument.theme+xml"/>
  <Override PartName="/ppt/theme/theme69.xml" ContentType="application/vnd.openxmlformats-officedocument.theme+xml"/>
  <Override PartName="/ppt/theme/theme5.xml" ContentType="application/vnd.openxmlformats-officedocument.theme+xml"/>
  <Override PartName="/ppt/theme/theme71.xml" ContentType="application/vnd.openxmlformats-officedocument.theme+xml"/>
  <Override PartName="/ppt/theme/theme68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70.xml" ContentType="application/vnd.openxmlformats-officedocument.theme+xml"/>
  <Override PartName="/ppt/theme/theme3.xml" ContentType="application/vnd.openxmlformats-officedocument.theme+xml"/>
  <Override PartName="/ppt/theme/theme28.xml" ContentType="application/vnd.openxmlformats-officedocument.theme+xml"/>
  <Override PartName="/ppt/theme/theme19.xml" ContentType="application/vnd.openxmlformats-officedocument.theme+xml"/>
  <Override PartName="/ppt/theme/theme84.xml" ContentType="application/vnd.openxmlformats-officedocument.theme+xml"/>
  <Override PartName="/ppt/theme/theme20.xml" ContentType="application/vnd.openxmlformats-officedocument.theme+xml"/>
  <Override PartName="/ppt/theme/theme57.xml" ContentType="application/vnd.openxmlformats-officedocument.theme+xml"/>
  <Override PartName="/ppt/theme/theme18.xml" ContentType="application/vnd.openxmlformats-officedocument.theme+xml"/>
  <Override PartName="/ppt/theme/theme83.xml" ContentType="application/vnd.openxmlformats-officedocument.theme+xml"/>
  <Override PartName="/ppt/theme/theme82.xml" ContentType="application/vnd.openxmlformats-officedocument.theme+xml"/>
  <Override PartName="/ppt/theme/theme17.xml" ContentType="application/vnd.openxmlformats-officedocument.theme+xml"/>
  <Override PartName="/ppt/theme/theme81.xml" ContentType="application/vnd.openxmlformats-officedocument.theme+xml"/>
  <Override PartName="/ppt/theme/theme16.xml" ContentType="application/vnd.openxmlformats-officedocument.theme+xml"/>
  <Override PartName="/ppt/theme/theme80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.xml" ContentType="application/vnd.openxmlformats-officedocument.theme+xml"/>
  <Override PartName="/ppt/theme/theme26.xml" ContentType="application/vnd.openxmlformats-officedocument.theme+xml"/>
  <Override PartName="/ppt/theme/theme11.xml" ContentType="application/vnd.openxmlformats-officedocument.theme+xml"/>
  <Override PartName="/ppt/theme/theme48.xml" ContentType="application/vnd.openxmlformats-officedocument.theme+xml"/>
  <Override PartName="/ppt/theme/theme2.xml" ContentType="application/vnd.openxmlformats-officedocument.theme+xml"/>
  <Override PartName="/ppt/theme/theme27.xml" ContentType="application/vnd.openxmlformats-officedocument.theme+xml"/>
  <Override PartName="/ppt/theme/theme12.xml" ContentType="application/vnd.openxmlformats-officedocument.theme+xml"/>
  <Override PartName="/ppt/theme/theme49.xml" ContentType="application/vnd.openxmlformats-officedocument.theme+xml"/>
  <Override PartName="/ppt/theme/theme1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82.xml.rels" ContentType="application/vnd.openxmlformats-package.relationships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jpeg" ContentType="image/jpeg"/>
  <Override PartName="/ppt/media/image4.png" ContentType="image/png"/>
  <Override PartName="/ppt/media/image3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2.png" ContentType="image/png"/>
  <Override PartName="/ppt/media/image9.png" ContentType="image/png"/>
  <Override PartName="/ppt/media/image13.png" ContentType="image/png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7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744" r:id="rId50"/>
    <p:sldMasterId id="2147483746" r:id="rId51"/>
    <p:sldMasterId id="2147483748" r:id="rId52"/>
    <p:sldMasterId id="2147483750" r:id="rId53"/>
    <p:sldMasterId id="2147483752" r:id="rId54"/>
    <p:sldMasterId id="2147483754" r:id="rId55"/>
    <p:sldMasterId id="2147483756" r:id="rId56"/>
    <p:sldMasterId id="2147483758" r:id="rId57"/>
    <p:sldMasterId id="2147483760" r:id="rId58"/>
    <p:sldMasterId id="2147483762" r:id="rId59"/>
    <p:sldMasterId id="2147483764" r:id="rId60"/>
    <p:sldMasterId id="2147483766" r:id="rId61"/>
    <p:sldMasterId id="2147483768" r:id="rId62"/>
    <p:sldMasterId id="2147483770" r:id="rId63"/>
    <p:sldMasterId id="2147483772" r:id="rId64"/>
    <p:sldMasterId id="2147483774" r:id="rId65"/>
    <p:sldMasterId id="2147483776" r:id="rId66"/>
    <p:sldMasterId id="2147483778" r:id="rId67"/>
    <p:sldMasterId id="2147483780" r:id="rId68"/>
    <p:sldMasterId id="2147483782" r:id="rId69"/>
    <p:sldMasterId id="2147483784" r:id="rId70"/>
    <p:sldMasterId id="2147483786" r:id="rId71"/>
    <p:sldMasterId id="2147483788" r:id="rId72"/>
    <p:sldMasterId id="2147483790" r:id="rId73"/>
    <p:sldMasterId id="2147483792" r:id="rId74"/>
    <p:sldMasterId id="2147483794" r:id="rId75"/>
    <p:sldMasterId id="2147483796" r:id="rId76"/>
    <p:sldMasterId id="2147483798" r:id="rId77"/>
    <p:sldMasterId id="2147483800" r:id="rId78"/>
    <p:sldMasterId id="2147483802" r:id="rId79"/>
    <p:sldMasterId id="2147483804" r:id="rId80"/>
    <p:sldMasterId id="2147483806" r:id="rId81"/>
    <p:sldMasterId id="2147483808" r:id="rId82"/>
    <p:sldMasterId id="2147483810" r:id="rId83"/>
    <p:sldMasterId id="2147483812" r:id="rId84"/>
    <p:sldMasterId id="2147483814" r:id="rId85"/>
    <p:sldMasterId id="2147483816" r:id="rId86"/>
    <p:sldMasterId id="2147483818" r:id="rId87"/>
  </p:sldMasterIdLst>
  <p:notesMasterIdLst>
    <p:notesMasterId r:id="rId88"/>
  </p:notesMasterIdLst>
  <p:sldIdLst>
    <p:sldId id="256" r:id="rId89"/>
    <p:sldId id="257" r:id="rId90"/>
    <p:sldId id="258" r:id="rId91"/>
    <p:sldId id="259" r:id="rId92"/>
    <p:sldId id="260" r:id="rId93"/>
    <p:sldId id="261" r:id="rId94"/>
    <p:sldId id="262" r:id="rId95"/>
    <p:sldId id="263" r:id="rId96"/>
    <p:sldId id="264" r:id="rId97"/>
    <p:sldId id="265" r:id="rId98"/>
    <p:sldId id="266" r:id="rId99"/>
    <p:sldId id="267" r:id="rId100"/>
    <p:sldId id="268" r:id="rId101"/>
    <p:sldId id="269" r:id="rId102"/>
    <p:sldId id="270" r:id="rId103"/>
    <p:sldId id="271" r:id="rId104"/>
    <p:sldId id="272" r:id="rId105"/>
    <p:sldId id="273" r:id="rId106"/>
    <p:sldId id="274" r:id="rId107"/>
    <p:sldId id="275" r:id="rId108"/>
    <p:sldId id="276" r:id="rId109"/>
    <p:sldId id="277" r:id="rId110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slideMaster" Target="slideMasters/slideMaster56.xml"/><Relationship Id="rId58" Type="http://schemas.openxmlformats.org/officeDocument/2006/relationships/slideMaster" Target="slideMasters/slideMaster57.xml"/><Relationship Id="rId59" Type="http://schemas.openxmlformats.org/officeDocument/2006/relationships/slideMaster" Target="slideMasters/slideMaster58.xml"/><Relationship Id="rId60" Type="http://schemas.openxmlformats.org/officeDocument/2006/relationships/slideMaster" Target="slideMasters/slideMaster59.xml"/><Relationship Id="rId61" Type="http://schemas.openxmlformats.org/officeDocument/2006/relationships/slideMaster" Target="slideMasters/slideMaster60.xml"/><Relationship Id="rId62" Type="http://schemas.openxmlformats.org/officeDocument/2006/relationships/slideMaster" Target="slideMasters/slideMaster61.xml"/><Relationship Id="rId63" Type="http://schemas.openxmlformats.org/officeDocument/2006/relationships/slideMaster" Target="slideMasters/slideMaster62.xml"/><Relationship Id="rId64" Type="http://schemas.openxmlformats.org/officeDocument/2006/relationships/slideMaster" Target="slideMasters/slideMaster63.xml"/><Relationship Id="rId65" Type="http://schemas.openxmlformats.org/officeDocument/2006/relationships/slideMaster" Target="slideMasters/slideMaster64.xml"/><Relationship Id="rId66" Type="http://schemas.openxmlformats.org/officeDocument/2006/relationships/slideMaster" Target="slideMasters/slideMaster65.xml"/><Relationship Id="rId67" Type="http://schemas.openxmlformats.org/officeDocument/2006/relationships/slideMaster" Target="slideMasters/slideMaster66.xml"/><Relationship Id="rId68" Type="http://schemas.openxmlformats.org/officeDocument/2006/relationships/slideMaster" Target="slideMasters/slideMaster67.xml"/><Relationship Id="rId69" Type="http://schemas.openxmlformats.org/officeDocument/2006/relationships/slideMaster" Target="slideMasters/slideMaster68.xml"/><Relationship Id="rId70" Type="http://schemas.openxmlformats.org/officeDocument/2006/relationships/slideMaster" Target="slideMasters/slideMaster69.xml"/><Relationship Id="rId71" Type="http://schemas.openxmlformats.org/officeDocument/2006/relationships/slideMaster" Target="slideMasters/slideMaster70.xml"/><Relationship Id="rId72" Type="http://schemas.openxmlformats.org/officeDocument/2006/relationships/slideMaster" Target="slideMasters/slideMaster71.xml"/><Relationship Id="rId73" Type="http://schemas.openxmlformats.org/officeDocument/2006/relationships/slideMaster" Target="slideMasters/slideMaster72.xml"/><Relationship Id="rId74" Type="http://schemas.openxmlformats.org/officeDocument/2006/relationships/slideMaster" Target="slideMasters/slideMaster73.xml"/><Relationship Id="rId75" Type="http://schemas.openxmlformats.org/officeDocument/2006/relationships/slideMaster" Target="slideMasters/slideMaster74.xml"/><Relationship Id="rId76" Type="http://schemas.openxmlformats.org/officeDocument/2006/relationships/slideMaster" Target="slideMasters/slideMaster75.xml"/><Relationship Id="rId77" Type="http://schemas.openxmlformats.org/officeDocument/2006/relationships/slideMaster" Target="slideMasters/slideMaster76.xml"/><Relationship Id="rId78" Type="http://schemas.openxmlformats.org/officeDocument/2006/relationships/slideMaster" Target="slideMasters/slideMaster77.xml"/><Relationship Id="rId79" Type="http://schemas.openxmlformats.org/officeDocument/2006/relationships/slideMaster" Target="slideMasters/slideMaster78.xml"/><Relationship Id="rId80" Type="http://schemas.openxmlformats.org/officeDocument/2006/relationships/slideMaster" Target="slideMasters/slideMaster79.xml"/><Relationship Id="rId81" Type="http://schemas.openxmlformats.org/officeDocument/2006/relationships/slideMaster" Target="slideMasters/slideMaster80.xml"/><Relationship Id="rId82" Type="http://schemas.openxmlformats.org/officeDocument/2006/relationships/slideMaster" Target="slideMasters/slideMaster81.xml"/><Relationship Id="rId83" Type="http://schemas.openxmlformats.org/officeDocument/2006/relationships/slideMaster" Target="slideMasters/slideMaster82.xml"/><Relationship Id="rId84" Type="http://schemas.openxmlformats.org/officeDocument/2006/relationships/slideMaster" Target="slideMasters/slideMaster83.xml"/><Relationship Id="rId85" Type="http://schemas.openxmlformats.org/officeDocument/2006/relationships/slideMaster" Target="slideMasters/slideMaster84.xml"/><Relationship Id="rId86" Type="http://schemas.openxmlformats.org/officeDocument/2006/relationships/slideMaster" Target="slideMasters/slideMaster85.xml"/><Relationship Id="rId87" Type="http://schemas.openxmlformats.org/officeDocument/2006/relationships/slideMaster" Target="slideMasters/slideMaster86.xml"/><Relationship Id="rId88" Type="http://schemas.openxmlformats.org/officeDocument/2006/relationships/notesMaster" Target="notesMasters/notesMaster1.xml"/><Relationship Id="rId89" Type="http://schemas.openxmlformats.org/officeDocument/2006/relationships/slide" Target="slides/slide1.xml"/><Relationship Id="rId90" Type="http://schemas.openxmlformats.org/officeDocument/2006/relationships/slide" Target="slides/slide2.xml"/><Relationship Id="rId91" Type="http://schemas.openxmlformats.org/officeDocument/2006/relationships/slide" Target="slides/slide3.xml"/><Relationship Id="rId92" Type="http://schemas.openxmlformats.org/officeDocument/2006/relationships/slide" Target="slides/slide4.xml"/><Relationship Id="rId93" Type="http://schemas.openxmlformats.org/officeDocument/2006/relationships/slide" Target="slides/slide5.xml"/><Relationship Id="rId94" Type="http://schemas.openxmlformats.org/officeDocument/2006/relationships/slide" Target="slides/slide6.xml"/><Relationship Id="rId95" Type="http://schemas.openxmlformats.org/officeDocument/2006/relationships/slide" Target="slides/slide7.xml"/><Relationship Id="rId96" Type="http://schemas.openxmlformats.org/officeDocument/2006/relationships/slide" Target="slides/slide8.xml"/><Relationship Id="rId97" Type="http://schemas.openxmlformats.org/officeDocument/2006/relationships/slide" Target="slides/slide9.xml"/><Relationship Id="rId98" Type="http://schemas.openxmlformats.org/officeDocument/2006/relationships/slide" Target="slides/slide10.xml"/><Relationship Id="rId99" Type="http://schemas.openxmlformats.org/officeDocument/2006/relationships/slide" Target="slides/slide11.xml"/><Relationship Id="rId100" Type="http://schemas.openxmlformats.org/officeDocument/2006/relationships/slide" Target="slides/slide12.xml"/><Relationship Id="rId101" Type="http://schemas.openxmlformats.org/officeDocument/2006/relationships/slide" Target="slides/slide13.xml"/><Relationship Id="rId102" Type="http://schemas.openxmlformats.org/officeDocument/2006/relationships/slide" Target="slides/slide14.xml"/><Relationship Id="rId103" Type="http://schemas.openxmlformats.org/officeDocument/2006/relationships/slide" Target="slides/slide15.xml"/><Relationship Id="rId104" Type="http://schemas.openxmlformats.org/officeDocument/2006/relationships/slide" Target="slides/slide16.xml"/><Relationship Id="rId105" Type="http://schemas.openxmlformats.org/officeDocument/2006/relationships/slide" Target="slides/slide17.xml"/><Relationship Id="rId106" Type="http://schemas.openxmlformats.org/officeDocument/2006/relationships/slide" Target="slides/slide18.xml"/><Relationship Id="rId107" Type="http://schemas.openxmlformats.org/officeDocument/2006/relationships/slide" Target="slides/slide19.xml"/><Relationship Id="rId108" Type="http://schemas.openxmlformats.org/officeDocument/2006/relationships/slide" Target="slides/slide20.xml"/><Relationship Id="rId109" Type="http://schemas.openxmlformats.org/officeDocument/2006/relationships/slide" Target="slides/slide21.xml"/><Relationship Id="rId110" Type="http://schemas.openxmlformats.org/officeDocument/2006/relationships/slide" Target="slides/slide22.xml"/><Relationship Id="rId11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8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0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1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2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C4F6530-0F44-4B44-8078-B09F6328ADD8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3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Your goal is to optimize the dakos program, to make a dakos as fast as possible.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 can choose how many chefs and workstations you need, but you need to figure out which chefs do which tasks and in which order.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(estimate around 7 minutes -- put up green stickies when done)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3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Your goal is to optimize the dakos program, to make a dakos as fast as possible.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You can choose how many chefs and workstations you need, but you need to figure out which chefs do which tasks and in which order.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(estimate around 7 minutes -- put up green stickies when done)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3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3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4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4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4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(GIL introduced in Python version 1.5, January of 1998.)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Define what a lock is, keep the kitchen analogy (it’s a good one). “mutex lock” (mutual exclusion). “The lock is explicitly released and re-acquired periodically by each Python thread, specifically after approximately every 100 bytecode instructions executed within the interpreter. This allows other threads within the Python process to run, if present.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released in some circumstances, allowing other threads to run.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An important example is when a thread performs an I/O operation, such as reading or writing from an external resource like a file, socket, or device.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explicitly released by some third-party Python libraries when performing computationally expensive operations in C-code.”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4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(GIL introduced in Python version 1.5, January of 1998.)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Define what a lock is, keep the kitchen analogy (it’s a good one). “mutex lock” (mutual exclusion). “The lock is explicitly released and re-acquired periodically by each Python thread, specifically after approximately every 100 bytecode instructions executed within the interpreter. This allows other threads within the Python process to run, if present.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released in some circumstances, allowing other threads to run.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An important example is when a thread performs an I/O operation, such as reading or writing from an external resource like a file, socket, or device.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1100" spc="-1" strike="noStrike">
                <a:solidFill>
                  <a:srgbClr val="000000"/>
                </a:solidFill>
                <a:latin typeface="Arial"/>
                <a:ea typeface="Arial"/>
              </a:rPr>
              <a:t>The lock is also explicitly released by some third-party Python libraries when performing computationally expensive operations in C-code.”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4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3000" cy="342756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240" cy="41126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t">
            <a:noAutofit/>
          </a:bodyPr>
          <a:p>
            <a:pPr marL="15876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Explain the dakos program (instructions) as a single-threaded process. Mention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(1) the pantry is across the street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(2) the countertop with the copy of the recipe, where everything is stored when it’s not being acted upon.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lvl="1" marL="61596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(3) that the chef is a stupid box who can only do one thing at a time.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3320" cy="4007160"/>
          </a:xfrm>
          <a:prstGeom prst="rect">
            <a:avLst/>
          </a:prstGeom>
          <a:ln w="0">
            <a:noFill/>
          </a:ln>
        </p:spPr>
      </p:sp>
      <p:sp>
        <p:nvSpPr>
          <p:cNvPr id="65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2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https://create.kahoot.it/share/multithreading-or-multiprocessing/420c5efc-305b-4d6e-8790-fa037b8df9a6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3" name="PlaceHolder 3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79240" cy="53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1"/>
                </a:solidFill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1C21A62-5A04-4822-A361-83CD2D41C397}" type="slidenum">
              <a:rPr b="0" lang="en-US" sz="1400" spc="-1" strike="noStrike">
                <a:solidFill>
                  <a:schemeClr val="dk1"/>
                </a:solidFill>
                <a:latin typeface="Times New Roman"/>
                <a:ea typeface="+mn-ea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1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2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4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6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7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8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9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0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2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3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4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5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7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8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9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0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1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2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3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4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5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6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8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9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0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1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2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3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4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5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4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slideLayout" Target="../slideLayouts/slideLayout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slideLayout" Target="../slideLayouts/slideLayout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<Relationship Id="rId2" Type="http://schemas.openxmlformats.org/officeDocument/2006/relationships/slideLayout" Target="../slideLayouts/slideLayout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<Relationship Id="rId2" Type="http://schemas.openxmlformats.org/officeDocument/2006/relationships/slideLayout" Target="../slideLayouts/slideLayout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slideLayout" Target="../slideLayouts/slideLayout53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<Relationship Id="rId2" Type="http://schemas.openxmlformats.org/officeDocument/2006/relationships/slideLayout" Target="../slideLayouts/slideLayout54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<Relationship Id="rId2" Type="http://schemas.openxmlformats.org/officeDocument/2006/relationships/slideLayout" Target="../slideLayouts/slideLayout55.xml"/>
</Relationships>
</file>

<file path=ppt/slideMasters/_rels/slideMaster56.xml.rels><?xml version="1.0" encoding="UTF-8"?>
<Relationships xmlns="http://schemas.openxmlformats.org/package/2006/relationships"><Relationship Id="rId1" Type="http://schemas.openxmlformats.org/officeDocument/2006/relationships/theme" Target="../theme/theme56.xml"/><Relationship Id="rId2" Type="http://schemas.openxmlformats.org/officeDocument/2006/relationships/slideLayout" Target="../slideLayouts/slideLayout56.xml"/>
</Relationships>
</file>

<file path=ppt/slideMasters/_rels/slideMaster57.xml.rels><?xml version="1.0" encoding="UTF-8"?>
<Relationships xmlns="http://schemas.openxmlformats.org/package/2006/relationships"><Relationship Id="rId1" Type="http://schemas.openxmlformats.org/officeDocument/2006/relationships/theme" Target="../theme/theme57.xml"/><Relationship Id="rId2" Type="http://schemas.openxmlformats.org/officeDocument/2006/relationships/slideLayout" Target="../slideLayouts/slideLayout57.xml"/>
</Relationships>
</file>

<file path=ppt/slideMasters/_rels/slideMaster58.xml.rels><?xml version="1.0" encoding="UTF-8"?>
<Relationships xmlns="http://schemas.openxmlformats.org/package/2006/relationships"><Relationship Id="rId1" Type="http://schemas.openxmlformats.org/officeDocument/2006/relationships/theme" Target="../theme/theme58.xml"/><Relationship Id="rId2" Type="http://schemas.openxmlformats.org/officeDocument/2006/relationships/slideLayout" Target="../slideLayouts/slideLayout58.xml"/>
</Relationships>
</file>

<file path=ppt/slideMasters/_rels/slideMaster59.xml.rels><?xml version="1.0" encoding="UTF-8"?>
<Relationships xmlns="http://schemas.openxmlformats.org/package/2006/relationships"><Relationship Id="rId1" Type="http://schemas.openxmlformats.org/officeDocument/2006/relationships/theme" Target="../theme/theme59.xml"/><Relationship Id="rId2" Type="http://schemas.openxmlformats.org/officeDocument/2006/relationships/slideLayout" Target="../slideLayouts/slideLayout59.xml"/>
</Relationships>
</file>

<file path=ppt/slideMasters/_rels/slideMaster60.xml.rels><?xml version="1.0" encoding="UTF-8"?>
<Relationships xmlns="http://schemas.openxmlformats.org/package/2006/relationships"><Relationship Id="rId1" Type="http://schemas.openxmlformats.org/officeDocument/2006/relationships/theme" Target="../theme/theme60.xml"/><Relationship Id="rId2" Type="http://schemas.openxmlformats.org/officeDocument/2006/relationships/slideLayout" Target="../slideLayouts/slideLayout60.xml"/>
</Relationships>
</file>

<file path=ppt/slideMasters/_rels/slideMaster61.xml.rels><?xml version="1.0" encoding="UTF-8"?>
<Relationships xmlns="http://schemas.openxmlformats.org/package/2006/relationships"><Relationship Id="rId1" Type="http://schemas.openxmlformats.org/officeDocument/2006/relationships/theme" Target="../theme/theme61.xml"/><Relationship Id="rId2" Type="http://schemas.openxmlformats.org/officeDocument/2006/relationships/slideLayout" Target="../slideLayouts/slideLayout61.xml"/>
</Relationships>
</file>

<file path=ppt/slideMasters/_rels/slideMaster62.xml.rels><?xml version="1.0" encoding="UTF-8"?>
<Relationships xmlns="http://schemas.openxmlformats.org/package/2006/relationships"><Relationship Id="rId1" Type="http://schemas.openxmlformats.org/officeDocument/2006/relationships/theme" Target="../theme/theme62.xml"/><Relationship Id="rId2" Type="http://schemas.openxmlformats.org/officeDocument/2006/relationships/slideLayout" Target="../slideLayouts/slideLayout62.xml"/>
</Relationships>
</file>

<file path=ppt/slideMasters/_rels/slideMaster63.xml.rels><?xml version="1.0" encoding="UTF-8"?>
<Relationships xmlns="http://schemas.openxmlformats.org/package/2006/relationships"><Relationship Id="rId1" Type="http://schemas.openxmlformats.org/officeDocument/2006/relationships/theme" Target="../theme/theme63.xml"/><Relationship Id="rId2" Type="http://schemas.openxmlformats.org/officeDocument/2006/relationships/slideLayout" Target="../slideLayouts/slideLayout63.xml"/>
</Relationships>
</file>

<file path=ppt/slideMasters/_rels/slideMaster64.xml.rels><?xml version="1.0" encoding="UTF-8"?>
<Relationships xmlns="http://schemas.openxmlformats.org/package/2006/relationships"><Relationship Id="rId1" Type="http://schemas.openxmlformats.org/officeDocument/2006/relationships/theme" Target="../theme/theme64.xml"/><Relationship Id="rId2" Type="http://schemas.openxmlformats.org/officeDocument/2006/relationships/slideLayout" Target="../slideLayouts/slideLayout64.xml"/>
</Relationships>
</file>

<file path=ppt/slideMasters/_rels/slideMaster65.xml.rels><?xml version="1.0" encoding="UTF-8"?>
<Relationships xmlns="http://schemas.openxmlformats.org/package/2006/relationships"><Relationship Id="rId1" Type="http://schemas.openxmlformats.org/officeDocument/2006/relationships/theme" Target="../theme/theme65.xml"/><Relationship Id="rId2" Type="http://schemas.openxmlformats.org/officeDocument/2006/relationships/slideLayout" Target="../slideLayouts/slideLayout65.xml"/>
</Relationships>
</file>

<file path=ppt/slideMasters/_rels/slideMaster66.xml.rels><?xml version="1.0" encoding="UTF-8"?>
<Relationships xmlns="http://schemas.openxmlformats.org/package/2006/relationships"><Relationship Id="rId1" Type="http://schemas.openxmlformats.org/officeDocument/2006/relationships/theme" Target="../theme/theme66.xml"/><Relationship Id="rId2" Type="http://schemas.openxmlformats.org/officeDocument/2006/relationships/slideLayout" Target="../slideLayouts/slideLayout66.xml"/>
</Relationships>
</file>

<file path=ppt/slideMasters/_rels/slideMaster67.xml.rels><?xml version="1.0" encoding="UTF-8"?>
<Relationships xmlns="http://schemas.openxmlformats.org/package/2006/relationships"><Relationship Id="rId1" Type="http://schemas.openxmlformats.org/officeDocument/2006/relationships/theme" Target="../theme/theme67.xml"/><Relationship Id="rId2" Type="http://schemas.openxmlformats.org/officeDocument/2006/relationships/slideLayout" Target="../slideLayouts/slideLayout67.xml"/>
</Relationships>
</file>

<file path=ppt/slideMasters/_rels/slideMaster68.xml.rels><?xml version="1.0" encoding="UTF-8"?>
<Relationships xmlns="http://schemas.openxmlformats.org/package/2006/relationships"><Relationship Id="rId1" Type="http://schemas.openxmlformats.org/officeDocument/2006/relationships/theme" Target="../theme/theme68.xml"/><Relationship Id="rId2" Type="http://schemas.openxmlformats.org/officeDocument/2006/relationships/slideLayout" Target="../slideLayouts/slideLayout68.xml"/>
</Relationships>
</file>

<file path=ppt/slideMasters/_rels/slideMaster69.xml.rels><?xml version="1.0" encoding="UTF-8"?>
<Relationships xmlns="http://schemas.openxmlformats.org/package/2006/relationships"><Relationship Id="rId1" Type="http://schemas.openxmlformats.org/officeDocument/2006/relationships/theme" Target="../theme/theme69.xml"/><Relationship Id="rId2" Type="http://schemas.openxmlformats.org/officeDocument/2006/relationships/slideLayout" Target="../slideLayouts/slideLayout69.xml"/>
</Relationships>
</file>

<file path=ppt/slideMasters/_rels/slideMaster70.xml.rels><?xml version="1.0" encoding="UTF-8"?>
<Relationships xmlns="http://schemas.openxmlformats.org/package/2006/relationships"><Relationship Id="rId1" Type="http://schemas.openxmlformats.org/officeDocument/2006/relationships/theme" Target="../theme/theme70.xml"/><Relationship Id="rId2" Type="http://schemas.openxmlformats.org/officeDocument/2006/relationships/slideLayout" Target="../slideLayouts/slideLayout70.xml"/>
</Relationships>
</file>

<file path=ppt/slideMasters/_rels/slideMaster71.xml.rels><?xml version="1.0" encoding="UTF-8"?>
<Relationships xmlns="http://schemas.openxmlformats.org/package/2006/relationships"><Relationship Id="rId1" Type="http://schemas.openxmlformats.org/officeDocument/2006/relationships/theme" Target="../theme/theme71.xml"/><Relationship Id="rId2" Type="http://schemas.openxmlformats.org/officeDocument/2006/relationships/slideLayout" Target="../slideLayouts/slideLayout71.xml"/>
</Relationships>
</file>

<file path=ppt/slideMasters/_rels/slideMaster72.xml.rels><?xml version="1.0" encoding="UTF-8"?>
<Relationships xmlns="http://schemas.openxmlformats.org/package/2006/relationships"><Relationship Id="rId1" Type="http://schemas.openxmlformats.org/officeDocument/2006/relationships/theme" Target="../theme/theme72.xml"/><Relationship Id="rId2" Type="http://schemas.openxmlformats.org/officeDocument/2006/relationships/slideLayout" Target="../slideLayouts/slideLayout72.xml"/>
</Relationships>
</file>

<file path=ppt/slideMasters/_rels/slideMaster73.xml.rels><?xml version="1.0" encoding="UTF-8"?>
<Relationships xmlns="http://schemas.openxmlformats.org/package/2006/relationships"><Relationship Id="rId1" Type="http://schemas.openxmlformats.org/officeDocument/2006/relationships/theme" Target="../theme/theme73.xml"/><Relationship Id="rId2" Type="http://schemas.openxmlformats.org/officeDocument/2006/relationships/slideLayout" Target="../slideLayouts/slideLayout73.xml"/>
</Relationships>
</file>

<file path=ppt/slideMasters/_rels/slideMaster74.xml.rels><?xml version="1.0" encoding="UTF-8"?>
<Relationships xmlns="http://schemas.openxmlformats.org/package/2006/relationships"><Relationship Id="rId1" Type="http://schemas.openxmlformats.org/officeDocument/2006/relationships/theme" Target="../theme/theme74.xml"/><Relationship Id="rId2" Type="http://schemas.openxmlformats.org/officeDocument/2006/relationships/slideLayout" Target="../slideLayouts/slideLayout74.xml"/>
</Relationships>
</file>

<file path=ppt/slideMasters/_rels/slideMaster75.xml.rels><?xml version="1.0" encoding="UTF-8"?>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slideLayout" Target="../slideLayouts/slideLayout75.xml"/>
</Relationships>
</file>

<file path=ppt/slideMasters/_rels/slideMaster76.xml.rels><?xml version="1.0" encoding="UTF-8"?>
<Relationships xmlns="http://schemas.openxmlformats.org/package/2006/relationships"><Relationship Id="rId1" Type="http://schemas.openxmlformats.org/officeDocument/2006/relationships/theme" Target="../theme/theme76.xml"/><Relationship Id="rId2" Type="http://schemas.openxmlformats.org/officeDocument/2006/relationships/slideLayout" Target="../slideLayouts/slideLayout76.xml"/>
</Relationships>
</file>

<file path=ppt/slideMasters/_rels/slideMaster77.xml.rels><?xml version="1.0" encoding="UTF-8"?>
<Relationships xmlns="http://schemas.openxmlformats.org/package/2006/relationships"><Relationship Id="rId1" Type="http://schemas.openxmlformats.org/officeDocument/2006/relationships/theme" Target="../theme/theme77.xml"/><Relationship Id="rId2" Type="http://schemas.openxmlformats.org/officeDocument/2006/relationships/slideLayout" Target="../slideLayouts/slideLayout77.xml"/>
</Relationships>
</file>

<file path=ppt/slideMasters/_rels/slideMaster78.xml.rels><?xml version="1.0" encoding="UTF-8"?>
<Relationships xmlns="http://schemas.openxmlformats.org/package/2006/relationships"><Relationship Id="rId1" Type="http://schemas.openxmlformats.org/officeDocument/2006/relationships/theme" Target="../theme/theme78.xml"/><Relationship Id="rId2" Type="http://schemas.openxmlformats.org/officeDocument/2006/relationships/slideLayout" Target="../slideLayouts/slideLayout78.xml"/>
</Relationships>
</file>

<file path=ppt/slideMasters/_rels/slideMaster79.xml.rels><?xml version="1.0" encoding="UTF-8"?>
<Relationships xmlns="http://schemas.openxmlformats.org/package/2006/relationships"><Relationship Id="rId1" Type="http://schemas.openxmlformats.org/officeDocument/2006/relationships/theme" Target="../theme/theme79.xml"/><Relationship Id="rId2" Type="http://schemas.openxmlformats.org/officeDocument/2006/relationships/slideLayout" Target="../slideLayouts/slideLayout79.xml"/>
</Relationships>
</file>

<file path=ppt/slideMasters/_rels/slideMaster80.xml.rels><?xml version="1.0" encoding="UTF-8"?>
<Relationships xmlns="http://schemas.openxmlformats.org/package/2006/relationships"><Relationship Id="rId1" Type="http://schemas.openxmlformats.org/officeDocument/2006/relationships/theme" Target="../theme/theme80.xml"/><Relationship Id="rId2" Type="http://schemas.openxmlformats.org/officeDocument/2006/relationships/slideLayout" Target="../slideLayouts/slideLayout80.xml"/>
</Relationships>
</file>

<file path=ppt/slideMasters/_rels/slideMaster81.xml.rels><?xml version="1.0" encoding="UTF-8"?>
<Relationships xmlns="http://schemas.openxmlformats.org/package/2006/relationships"><Relationship Id="rId1" Type="http://schemas.openxmlformats.org/officeDocument/2006/relationships/theme" Target="../theme/theme81.xml"/><Relationship Id="rId2" Type="http://schemas.openxmlformats.org/officeDocument/2006/relationships/slideLayout" Target="../slideLayouts/slideLayout81.xml"/>
</Relationships>
</file>

<file path=ppt/slideMasters/_rels/slideMaster82.xml.rels><?xml version="1.0" encoding="UTF-8"?>
<Relationships xmlns="http://schemas.openxmlformats.org/package/2006/relationships"><Relationship Id="rId1" Type="http://schemas.openxmlformats.org/officeDocument/2006/relationships/theme" Target="../theme/theme82.xml"/><Relationship Id="rId2" Type="http://schemas.openxmlformats.org/officeDocument/2006/relationships/slideLayout" Target="../slideLayouts/slideLayout82.xml"/>
</Relationships>
</file>

<file path=ppt/slideMasters/_rels/slideMaster83.xml.rels><?xml version="1.0" encoding="UTF-8"?>
<Relationships xmlns="http://schemas.openxmlformats.org/package/2006/relationships"><Relationship Id="rId1" Type="http://schemas.openxmlformats.org/officeDocument/2006/relationships/theme" Target="../theme/theme83.xml"/><Relationship Id="rId2" Type="http://schemas.openxmlformats.org/officeDocument/2006/relationships/slideLayout" Target="../slideLayouts/slideLayout83.xml"/>
</Relationships>
</file>

<file path=ppt/slideMasters/_rels/slideMaster84.xml.rels><?xml version="1.0" encoding="UTF-8"?>
<Relationships xmlns="http://schemas.openxmlformats.org/package/2006/relationships"><Relationship Id="rId1" Type="http://schemas.openxmlformats.org/officeDocument/2006/relationships/theme" Target="../theme/theme84.xml"/><Relationship Id="rId2" Type="http://schemas.openxmlformats.org/officeDocument/2006/relationships/slideLayout" Target="../slideLayouts/slideLayout84.xml"/>
</Relationships>
</file>

<file path=ppt/slideMasters/_rels/slideMaster85.xml.rels><?xml version="1.0" encoding="UTF-8"?>
<Relationships xmlns="http://schemas.openxmlformats.org/package/2006/relationships"><Relationship Id="rId1" Type="http://schemas.openxmlformats.org/officeDocument/2006/relationships/theme" Target="../theme/theme85.xml"/><Relationship Id="rId2" Type="http://schemas.openxmlformats.org/officeDocument/2006/relationships/slideLayout" Target="../slideLayouts/slideLayout85.xml"/>
</Relationships>
</file>

<file path=ppt/slideMasters/_rels/slideMaster86.xml.rels><?xml version="1.0" encoding="UTF-8"?>
<Relationships xmlns="http://schemas.openxmlformats.org/package/2006/relationships"><Relationship Id="rId1" Type="http://schemas.openxmlformats.org/officeDocument/2006/relationships/theme" Target="../theme/theme86.xml"/><Relationship Id="rId2" Type="http://schemas.openxmlformats.org/officeDocument/2006/relationships/slideLayout" Target="../slideLayouts/slideLayout8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edit the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title text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02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0" y="2998080"/>
            <a:ext cx="9141840" cy="360"/>
          </a:xfrm>
          <a:custGeom>
            <a:avLst/>
            <a:gdLst>
              <a:gd name="textAreaLeft" fmla="*/ 0 w 9141840"/>
              <a:gd name="textAreaRight" fmla="*/ 9143280 w 9141840"/>
              <a:gd name="textAreaTop" fmla="*/ 0 h 360"/>
              <a:gd name="textAreaBottom" fmla="*/ 5760 h 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280" bIns="-4428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2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45" r:id="rId2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7" r:id="rId2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9" r:id="rId2"/>
  </p:sldLayoutIdLst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51" r:id="rId2"/>
  </p:sldLayoutIdLst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5" r:id="rId2"/>
  </p:sldLayoutIdLst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7" r:id="rId2"/>
  </p:sldLayoutIdLst>
</p:sldMaster>
</file>

<file path=ppt/slideMasters/slideMaster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9" r:id="rId2"/>
  </p:sldLayoutIdLst>
</p:sldMaster>
</file>

<file path=ppt/slideMasters/slideMaster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61" r:id="rId2"/>
  </p:sldLayoutIdLst>
</p:sldMaster>
</file>

<file path=ppt/slideMasters/slideMaster5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3" r:id="rId2"/>
  </p:sldLayoutIdLst>
</p:sldMaster>
</file>

<file path=ppt/slideMasters/slideMaster5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5" r:id="rId2"/>
  </p:sldLayoutIdLst>
</p:sldMaster>
</file>

<file path=ppt/slideMasters/slideMaster6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7" r:id="rId2"/>
  </p:sldLayoutIdLst>
</p:sldMaster>
</file>

<file path=ppt/slideMasters/slideMaster6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69" r:id="rId2"/>
  </p:sldLayoutIdLst>
</p:sldMaster>
</file>

<file path=ppt/slideMasters/slideMaster6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1" r:id="rId2"/>
  </p:sldLayoutIdLst>
</p:sldMaster>
</file>

<file path=ppt/slideMasters/slideMaster6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3" r:id="rId2"/>
  </p:sldLayoutIdLst>
</p:sldMaster>
</file>

<file path=ppt/slideMasters/slideMaster6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75" r:id="rId2"/>
  </p:sldLayoutIdLst>
</p:sldMaster>
</file>

<file path=ppt/slideMasters/slideMaster6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7" r:id="rId2"/>
  </p:sldLayoutIdLst>
</p:sldMaster>
</file>

<file path=ppt/slideMasters/slideMaster6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</p:sldLayoutIdLst>
</p:sldMaster>
</file>

<file path=ppt/slideMasters/slideMaster6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1" r:id="rId2"/>
  </p:sldLayoutIdLst>
</p:sldMaster>
</file>

<file path=ppt/slideMasters/slideMaster6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3" r:id="rId2"/>
  </p:sldLayoutIdLst>
</p:sldMaster>
</file>

<file path=ppt/slideMasters/slideMaster6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85" r:id="rId2"/>
  </p:sldLayoutIdLst>
</p:sldMaster>
</file>

<file path=ppt/slideMasters/slideMaster7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7" r:id="rId2"/>
  </p:sldLayoutIdLst>
</p:sldMaster>
</file>

<file path=ppt/slideMasters/slideMaster7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9" r:id="rId2"/>
  </p:sldLayoutIdLst>
</p:sldMaster>
</file>

<file path=ppt/slideMasters/slideMaster7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1" r:id="rId2"/>
  </p:sldLayoutIdLst>
</p:sldMaster>
</file>

<file path=ppt/slideMasters/slideMaster7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3" r:id="rId2"/>
  </p:sldLayoutIdLst>
</p:sldMaster>
</file>

<file path=ppt/slideMasters/slideMaster7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5" r:id="rId2"/>
  </p:sldLayoutIdLst>
</p:sldMaster>
</file>

<file path=ppt/slideMasters/slideMaster7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7" r:id="rId2"/>
  </p:sldLayoutIdLst>
</p:sldMaster>
</file>

<file path=ppt/slideMasters/slideMaster7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9" r:id="rId2"/>
  </p:sldLayoutIdLst>
</p:sldMaster>
</file>

<file path=ppt/slideMasters/slideMaster7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1" r:id="rId2"/>
  </p:sldLayoutIdLst>
</p:sldMaster>
</file>

<file path=ppt/slideMasters/slideMaster7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3" r:id="rId2"/>
  </p:sldLayoutIdLst>
</p:sldMaster>
</file>

<file path=ppt/slideMasters/slideMaster7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5" r:id="rId2"/>
  </p:sldLayoutIdLst>
</p:sldMaster>
</file>

<file path=ppt/slideMasters/slideMaster8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7" r:id="rId2"/>
  </p:sldLayoutIdLst>
</p:sldMaster>
</file>

<file path=ppt/slideMasters/slideMaster8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9" r:id="rId2"/>
  </p:sldLayoutIdLst>
</p:sldMaster>
</file>

<file path=ppt/slideMasters/slideMaster8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1" r:id="rId2"/>
  </p:sldLayoutIdLst>
</p:sldMaster>
</file>

<file path=ppt/slideMasters/slideMaster8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3" r:id="rId2"/>
  </p:sldLayoutIdLst>
</p:sldMaster>
</file>

<file path=ppt/slideMasters/slideMaster8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5" r:id="rId2"/>
  </p:sldLayoutIdLst>
</p:sldMaster>
</file>

<file path=ppt/slideMasters/slideMaster8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6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7" r:id="rId2"/>
  </p:sldLayoutIdLst>
</p:sldMaster>
</file>

<file path=ppt/slideMasters/slideMaster8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CustomShape 1"/>
          <p:cNvSpPr/>
          <p:nvPr/>
        </p:nvSpPr>
        <p:spPr>
          <a:xfrm>
            <a:off x="0" y="5045760"/>
            <a:ext cx="9141840" cy="95760"/>
          </a:xfrm>
          <a:prstGeom prst="rect">
            <a:avLst/>
          </a:prstGeom>
          <a:solidFill>
            <a:srgbClr val="63d29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6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85.xml"/><Relationship Id="rId6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85.xml"/><Relationship Id="rId6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85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8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8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85.xml"/><Relationship Id="rId9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85.xml"/><Relationship Id="rId9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3.png"/><Relationship Id="rId4" Type="http://schemas.openxmlformats.org/officeDocument/2006/relationships/image" Target="../media/image13.png"/><Relationship Id="rId5" Type="http://schemas.openxmlformats.org/officeDocument/2006/relationships/image" Target="../media/image13.png"/><Relationship Id="rId6" Type="http://schemas.openxmlformats.org/officeDocument/2006/relationships/image" Target="../media/image13.png"/><Relationship Id="rId7" Type="http://schemas.openxmlformats.org/officeDocument/2006/relationships/image" Target="../media/image13.png"/><Relationship Id="rId8" Type="http://schemas.openxmlformats.org/officeDocument/2006/relationships/image" Target="../media/image13.png"/><Relationship Id="rId9" Type="http://schemas.openxmlformats.org/officeDocument/2006/relationships/image" Target="../media/image13.png"/><Relationship Id="rId10" Type="http://schemas.openxmlformats.org/officeDocument/2006/relationships/image" Target="../media/image13.png"/><Relationship Id="rId11" Type="http://schemas.openxmlformats.org/officeDocument/2006/relationships/image" Target="../media/image13.png"/><Relationship Id="rId12" Type="http://schemas.openxmlformats.org/officeDocument/2006/relationships/image" Target="../media/image13.png"/><Relationship Id="rId13" Type="http://schemas.openxmlformats.org/officeDocument/2006/relationships/slideLayout" Target="../slideLayouts/slideLayout6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85.xml"/><Relationship Id="rId9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slideLayout" Target="../slideLayouts/slideLayout86.xml"/><Relationship Id="rId9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8320" cy="62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Arial"/>
                <a:ea typeface="DejaVu Sans"/>
              </a:rPr>
              <a:t>Blooket link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/>
          </p:nvPr>
        </p:nvSpPr>
        <p:spPr>
          <a:xfrm>
            <a:off x="311760" y="1266480"/>
            <a:ext cx="8518320" cy="330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https://dashboard.blooket.com/edit?id=68d26f27f74f3672766e1df2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63;p3" descr=""/>
          <p:cNvPicPr/>
          <p:nvPr/>
        </p:nvPicPr>
        <p:blipFill>
          <a:blip r:embed="rId1"/>
          <a:stretch/>
        </p:blipFill>
        <p:spPr>
          <a:xfrm>
            <a:off x="7009560" y="342720"/>
            <a:ext cx="1551960" cy="2236680"/>
          </a:xfrm>
          <a:prstGeom prst="rect">
            <a:avLst/>
          </a:prstGeom>
          <a:ln w="0">
            <a:noFill/>
          </a:ln>
        </p:spPr>
      </p:pic>
      <p:sp>
        <p:nvSpPr>
          <p:cNvPr id="476" name="CustomShape 1"/>
          <p:cNvSpPr/>
          <p:nvPr/>
        </p:nvSpPr>
        <p:spPr>
          <a:xfrm>
            <a:off x="510480" y="1257480"/>
            <a:ext cx="8120880" cy="158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4800" spc="-1" strike="noStrike">
                <a:solidFill>
                  <a:srgbClr val="ffffff"/>
                </a:solidFill>
                <a:latin typeface="Proxima Nova"/>
                <a:ea typeface="Proxima Nova"/>
              </a:rPr>
              <a:t>Parallel Python</a:t>
            </a:r>
            <a:endParaRPr b="0" lang="en-US" sz="4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7" name="CustomShape 2"/>
          <p:cNvSpPr/>
          <p:nvPr/>
        </p:nvSpPr>
        <p:spPr>
          <a:xfrm>
            <a:off x="510480" y="3182400"/>
            <a:ext cx="8483400" cy="6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2000" spc="-1" strike="noStrike">
                <a:solidFill>
                  <a:srgbClr val="ffffff"/>
                </a:solidFill>
                <a:latin typeface="Proxima Nova"/>
                <a:ea typeface="Proxima Nova"/>
              </a:rPr>
              <a:t>Aitor Morales-Gregorio</a:t>
            </a:r>
            <a:br>
              <a:rPr sz="1600"/>
            </a:br>
            <a:r>
              <a:rPr b="1" lang="da-DK" sz="2000" spc="-1" strike="noStrike">
                <a:solidFill>
                  <a:srgbClr val="ffffff"/>
                </a:solidFill>
                <a:latin typeface="Proxima Nova"/>
                <a:ea typeface="Proxima Nova"/>
              </a:rPr>
              <a:t>Zbigniew Jędrzejewski-Szmek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000" spc="-1" strike="noStrike">
                <a:solidFill>
                  <a:srgbClr val="ffffff"/>
                </a:solidFill>
                <a:latin typeface="Proxima Nova"/>
                <a:ea typeface="Proxima Nova"/>
              </a:rPr>
              <a:t>ASPP 2025, Plovdiv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8" name="CustomShape 3"/>
          <p:cNvSpPr/>
          <p:nvPr/>
        </p:nvSpPr>
        <p:spPr>
          <a:xfrm>
            <a:off x="5789160" y="4497480"/>
            <a:ext cx="2963160" cy="42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600" spc="-1" strike="noStrike">
                <a:solidFill>
                  <a:srgbClr val="ffffff"/>
                </a:solidFill>
                <a:latin typeface="Proxima Nova"/>
                <a:ea typeface="Proxima Nova"/>
              </a:rPr>
              <a:t>Fork/clone the repo now!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CustomShape 1"/>
          <p:cNvSpPr/>
          <p:nvPr/>
        </p:nvSpPr>
        <p:spPr>
          <a:xfrm>
            <a:off x="311760" y="159120"/>
            <a:ext cx="851832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CustomShape 2"/>
          <p:cNvSpPr/>
          <p:nvPr/>
        </p:nvSpPr>
        <p:spPr>
          <a:xfrm>
            <a:off x="311760" y="1125360"/>
            <a:ext cx="8518320" cy="34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Processes, threads and THE GIL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Hands-on investigations of embarrassingly parallel problems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Multithreading with NumPy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The </a:t>
            </a:r>
            <a:r>
              <a:rPr b="0" lang="en-US" sz="1800" spc="-1" strike="noStrike">
                <a:solidFill>
                  <a:srgbClr val="808080"/>
                </a:solidFill>
                <a:latin typeface="Consolas"/>
                <a:ea typeface="DejaVu Sans"/>
              </a:rPr>
              <a:t>multiprocessing</a:t>
            </a: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 package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Blending processes and threads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Going further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Wrap-up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CustomShape 1"/>
          <p:cNvSpPr/>
          <p:nvPr/>
        </p:nvSpPr>
        <p:spPr>
          <a:xfrm>
            <a:off x="311760" y="228960"/>
            <a:ext cx="851832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CustomShape 2"/>
          <p:cNvSpPr/>
          <p:nvPr/>
        </p:nvSpPr>
        <p:spPr>
          <a:xfrm>
            <a:off x="311760" y="864360"/>
            <a:ext cx="8518320" cy="34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CustomShape 1"/>
          <p:cNvSpPr/>
          <p:nvPr/>
        </p:nvSpPr>
        <p:spPr>
          <a:xfrm>
            <a:off x="311760" y="228960"/>
            <a:ext cx="851832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Exercise</a:t>
            </a: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: brainstorm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CustomShape 2"/>
          <p:cNvSpPr/>
          <p:nvPr/>
        </p:nvSpPr>
        <p:spPr>
          <a:xfrm>
            <a:off x="311760" y="864360"/>
            <a:ext cx="8518320" cy="34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Why do we parallelize?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Talk to your partner and come up with three practical examples of where parallelization could be beneficial (in your work or another application).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In short, two reasons why: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Bef>
                <a:spcPts val="1599"/>
              </a:spcBef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Speed up computations.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Process “big” things.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15000"/>
              </a:lnSpc>
              <a:spcBef>
                <a:spcPts val="1599"/>
              </a:spcBef>
              <a:spcAft>
                <a:spcPts val="1599"/>
              </a:spcAft>
              <a:tabLst>
                <a:tab algn="l" pos="0"/>
              </a:tabLst>
            </a:pPr>
            <a:r>
              <a:rPr b="0" lang="da-DK" sz="1800" spc="-1" strike="noStrike">
                <a:solidFill>
                  <a:srgbClr val="616161"/>
                </a:solidFill>
                <a:latin typeface="Proxima Nova"/>
                <a:ea typeface="Proxima Nova"/>
              </a:rPr>
              <a:t>As for the “how”...we’ll come back to that later.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CustomShape 1"/>
          <p:cNvSpPr/>
          <p:nvPr/>
        </p:nvSpPr>
        <p:spPr>
          <a:xfrm>
            <a:off x="510480" y="2057400"/>
            <a:ext cx="812088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Proxima Nova"/>
                <a:ea typeface="Proxima Nova"/>
              </a:rPr>
              <a:t>Processes, threads and the </a:t>
            </a:r>
            <a:r>
              <a:rPr b="0" i="1" lang="en-US" sz="3600" spc="-1" strike="noStrike">
                <a:solidFill>
                  <a:srgbClr val="ffffff"/>
                </a:solidFill>
                <a:latin typeface="Proxima Nova"/>
                <a:ea typeface="Proxima Nova"/>
              </a:rPr>
              <a:t>GIL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Picture 4" descr="75 Kitchen Ideas You'll Love - August, 2024 | Houzz"/>
          <p:cNvPicPr/>
          <p:nvPr/>
        </p:nvPicPr>
        <p:blipFill>
          <a:blip r:embed="rId1"/>
          <a:srcRect l="0" t="0" r="29080" b="0"/>
          <a:stretch/>
        </p:blipFill>
        <p:spPr>
          <a:xfrm>
            <a:off x="3000960" y="1103040"/>
            <a:ext cx="2713320" cy="2863440"/>
          </a:xfrm>
          <a:prstGeom prst="rect">
            <a:avLst/>
          </a:prstGeom>
          <a:ln w="0">
            <a:noFill/>
          </a:ln>
        </p:spPr>
      </p:pic>
      <p:pic>
        <p:nvPicPr>
          <p:cNvPr id="487" name="Picture 5" descr=""/>
          <p:cNvPicPr/>
          <p:nvPr/>
        </p:nvPicPr>
        <p:blipFill>
          <a:blip r:embed="rId2"/>
          <a:srcRect l="0" t="0" r="15462" b="0"/>
          <a:stretch/>
        </p:blipFill>
        <p:spPr>
          <a:xfrm>
            <a:off x="3934440" y="1463400"/>
            <a:ext cx="716400" cy="1141920"/>
          </a:xfrm>
          <a:prstGeom prst="rect">
            <a:avLst/>
          </a:prstGeom>
          <a:ln w="0">
            <a:noFill/>
          </a:ln>
        </p:spPr>
      </p:pic>
      <p:sp>
        <p:nvSpPr>
          <p:cNvPr id="488" name="CustomShape 7"/>
          <p:cNvSpPr/>
          <p:nvPr/>
        </p:nvSpPr>
        <p:spPr>
          <a:xfrm>
            <a:off x="312120" y="250560"/>
            <a:ext cx="883008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Kitchen-2-Computer analogy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TextBox 9"/>
          <p:cNvSpPr/>
          <p:nvPr/>
        </p:nvSpPr>
        <p:spPr>
          <a:xfrm>
            <a:off x="6357240" y="459000"/>
            <a:ext cx="22507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Includes chef, tiny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countertop and tools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TextBox 10"/>
          <p:cNvSpPr/>
          <p:nvPr/>
        </p:nvSpPr>
        <p:spPr>
          <a:xfrm>
            <a:off x="1828800" y="4161600"/>
            <a:ext cx="3707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Big Countertop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temporarily holds things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TextBox 11"/>
          <p:cNvSpPr/>
          <p:nvPr/>
        </p:nvSpPr>
        <p:spPr>
          <a:xfrm>
            <a:off x="228600" y="3247920"/>
            <a:ext cx="26773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Large Pantry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across the street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Rectangle: Rounded Corners 3"/>
          <p:cNvSpPr/>
          <p:nvPr/>
        </p:nvSpPr>
        <p:spPr>
          <a:xfrm>
            <a:off x="3886200" y="1103040"/>
            <a:ext cx="1599480" cy="148644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493" name="Rectangle: Rounded Corners 4"/>
          <p:cNvSpPr/>
          <p:nvPr/>
        </p:nvSpPr>
        <p:spPr>
          <a:xfrm>
            <a:off x="3265200" y="2663640"/>
            <a:ext cx="2070720" cy="47736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4bac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cxnSp>
        <p:nvCxnSpPr>
          <p:cNvPr id="494" name="Straight Connector 4"/>
          <p:cNvCxnSpPr>
            <a:stCxn id="492" idx="0"/>
            <a:endCxn id="489" idx="1"/>
          </p:cNvCxnSpPr>
          <p:nvPr/>
        </p:nvCxnSpPr>
        <p:spPr>
          <a:xfrm flipV="1">
            <a:off x="4685760" y="915120"/>
            <a:ext cx="1671840" cy="188280"/>
          </a:xfrm>
          <a:prstGeom prst="straightConnector1">
            <a:avLst/>
          </a:prstGeom>
          <a:ln w="38100">
            <a:solidFill>
              <a:srgbClr val="c0504d"/>
            </a:solidFill>
            <a:round/>
          </a:ln>
        </p:spPr>
      </p:cxnSp>
      <p:cxnSp>
        <p:nvCxnSpPr>
          <p:cNvPr id="495" name="Straight Connector 5"/>
          <p:cNvCxnSpPr>
            <a:stCxn id="490" idx="0"/>
            <a:endCxn id="493" idx="2"/>
          </p:cNvCxnSpPr>
          <p:nvPr/>
        </p:nvCxnSpPr>
        <p:spPr>
          <a:xfrm flipV="1">
            <a:off x="3682440" y="3141000"/>
            <a:ext cx="618480" cy="1020960"/>
          </a:xfrm>
          <a:prstGeom prst="straightConnector1">
            <a:avLst/>
          </a:prstGeom>
          <a:ln w="38100">
            <a:solidFill>
              <a:srgbClr val="4bacc6"/>
            </a:solidFill>
            <a:round/>
          </a:ln>
        </p:spPr>
      </p:cxnSp>
      <p:cxnSp>
        <p:nvCxnSpPr>
          <p:cNvPr id="496" name="Straight Connector 6"/>
          <p:cNvCxnSpPr/>
          <p:nvPr/>
        </p:nvCxnSpPr>
        <p:spPr>
          <a:xfrm flipV="1">
            <a:off x="148680" y="4008600"/>
            <a:ext cx="1578600" cy="20880"/>
          </a:xfrm>
          <a:prstGeom prst="straightConnector1">
            <a:avLst/>
          </a:prstGeom>
          <a:ln w="38100">
            <a:solidFill>
              <a:srgbClr val="f79646"/>
            </a:solidFill>
            <a:round/>
            <a:headEnd len="med" type="arrow" w="med"/>
          </a:ln>
        </p:spPr>
      </p:cxnSp>
      <p:sp>
        <p:nvSpPr>
          <p:cNvPr id="497" name="TextBox 12"/>
          <p:cNvSpPr/>
          <p:nvPr/>
        </p:nvSpPr>
        <p:spPr>
          <a:xfrm>
            <a:off x="6151680" y="1746000"/>
            <a:ext cx="12974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Transport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servants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Carry stuff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"/>
          <p:cNvSpPr/>
          <p:nvPr/>
        </p:nvSpPr>
        <p:spPr>
          <a:xfrm>
            <a:off x="685800" y="1143000"/>
            <a:ext cx="1599480" cy="85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Customer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Gives orders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9" name="" descr=""/>
          <p:cNvPicPr/>
          <p:nvPr/>
        </p:nvPicPr>
        <p:blipFill>
          <a:blip r:embed="rId3"/>
          <a:srcRect l="0" t="12148" r="29661" b="0"/>
          <a:stretch/>
        </p:blipFill>
        <p:spPr>
          <a:xfrm>
            <a:off x="937800" y="1828800"/>
            <a:ext cx="890280" cy="741240"/>
          </a:xfrm>
          <a:prstGeom prst="rect">
            <a:avLst/>
          </a:prstGeom>
          <a:ln w="0">
            <a:noFill/>
          </a:ln>
        </p:spPr>
      </p:pic>
      <p:pic>
        <p:nvPicPr>
          <p:cNvPr id="500" name="" descr=""/>
          <p:cNvPicPr/>
          <p:nvPr/>
        </p:nvPicPr>
        <p:blipFill>
          <a:blip r:embed="rId4"/>
          <a:srcRect l="10404" t="0" r="33572" b="2758"/>
          <a:stretch/>
        </p:blipFill>
        <p:spPr>
          <a:xfrm>
            <a:off x="7543800" y="1600560"/>
            <a:ext cx="1043640" cy="1141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Picture 6" descr="75 Kitchen Ideas You'll Love - August, 2024 | Houzz"/>
          <p:cNvPicPr/>
          <p:nvPr/>
        </p:nvPicPr>
        <p:blipFill>
          <a:blip r:embed="rId1"/>
          <a:srcRect l="0" t="0" r="29080" b="0"/>
          <a:stretch/>
        </p:blipFill>
        <p:spPr>
          <a:xfrm>
            <a:off x="3000960" y="1103040"/>
            <a:ext cx="2713320" cy="2863440"/>
          </a:xfrm>
          <a:prstGeom prst="rect">
            <a:avLst/>
          </a:prstGeom>
          <a:ln w="0">
            <a:noFill/>
          </a:ln>
        </p:spPr>
      </p:pic>
      <p:pic>
        <p:nvPicPr>
          <p:cNvPr id="502" name="Picture 7" descr=""/>
          <p:cNvPicPr/>
          <p:nvPr/>
        </p:nvPicPr>
        <p:blipFill>
          <a:blip r:embed="rId2"/>
          <a:srcRect l="0" t="0" r="15462" b="0"/>
          <a:stretch/>
        </p:blipFill>
        <p:spPr>
          <a:xfrm>
            <a:off x="3934440" y="1463400"/>
            <a:ext cx="716400" cy="1141920"/>
          </a:xfrm>
          <a:prstGeom prst="rect">
            <a:avLst/>
          </a:prstGeom>
          <a:ln w="0">
            <a:noFill/>
          </a:ln>
        </p:spPr>
      </p:pic>
      <p:sp>
        <p:nvSpPr>
          <p:cNvPr id="503" name="CustomShape 15"/>
          <p:cNvSpPr/>
          <p:nvPr/>
        </p:nvSpPr>
        <p:spPr>
          <a:xfrm>
            <a:off x="312120" y="250560"/>
            <a:ext cx="883008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Kitchen-2-Computer analogy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TextBox 6"/>
          <p:cNvSpPr/>
          <p:nvPr/>
        </p:nvSpPr>
        <p:spPr>
          <a:xfrm>
            <a:off x="6357240" y="459000"/>
            <a:ext cx="22507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Includes chef, tiny 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countertop and tools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5" name="TextBox 7"/>
          <p:cNvSpPr/>
          <p:nvPr/>
        </p:nvSpPr>
        <p:spPr>
          <a:xfrm>
            <a:off x="1828800" y="4161600"/>
            <a:ext cx="3707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Big Countertop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temporarily holds things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TextBox 8"/>
          <p:cNvSpPr/>
          <p:nvPr/>
        </p:nvSpPr>
        <p:spPr>
          <a:xfrm>
            <a:off x="228600" y="3247920"/>
            <a:ext cx="26773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Large Pantry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across the street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Rectangle: Rounded Corners 5"/>
          <p:cNvSpPr/>
          <p:nvPr/>
        </p:nvSpPr>
        <p:spPr>
          <a:xfrm>
            <a:off x="3886200" y="1103040"/>
            <a:ext cx="1599480" cy="148644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508" name="Rectangle: Rounded Corners 8"/>
          <p:cNvSpPr/>
          <p:nvPr/>
        </p:nvSpPr>
        <p:spPr>
          <a:xfrm>
            <a:off x="3265200" y="2663640"/>
            <a:ext cx="2070720" cy="47736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4bac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  <a:ea typeface="DejaVu Sans"/>
            </a:endParaRPr>
          </a:p>
        </p:txBody>
      </p:sp>
      <p:cxnSp>
        <p:nvCxnSpPr>
          <p:cNvPr id="509" name="Straight Connector 7"/>
          <p:cNvCxnSpPr>
            <a:stCxn id="507" idx="0"/>
            <a:endCxn id="504" idx="1"/>
          </p:cNvCxnSpPr>
          <p:nvPr/>
        </p:nvCxnSpPr>
        <p:spPr>
          <a:xfrm flipV="1">
            <a:off x="4685760" y="915120"/>
            <a:ext cx="1671840" cy="188280"/>
          </a:xfrm>
          <a:prstGeom prst="straightConnector1">
            <a:avLst/>
          </a:prstGeom>
          <a:ln w="38100">
            <a:solidFill>
              <a:srgbClr val="c0504d"/>
            </a:solidFill>
            <a:round/>
          </a:ln>
        </p:spPr>
      </p:cxnSp>
      <p:cxnSp>
        <p:nvCxnSpPr>
          <p:cNvPr id="510" name="Straight Connector 8"/>
          <p:cNvCxnSpPr>
            <a:stCxn id="505" idx="0"/>
            <a:endCxn id="508" idx="2"/>
          </p:cNvCxnSpPr>
          <p:nvPr/>
        </p:nvCxnSpPr>
        <p:spPr>
          <a:xfrm flipV="1">
            <a:off x="3682440" y="3141000"/>
            <a:ext cx="618480" cy="1020960"/>
          </a:xfrm>
          <a:prstGeom prst="straightConnector1">
            <a:avLst/>
          </a:prstGeom>
          <a:ln w="38100">
            <a:solidFill>
              <a:srgbClr val="4bacc6"/>
            </a:solidFill>
            <a:round/>
          </a:ln>
        </p:spPr>
      </p:cxnSp>
      <p:cxnSp>
        <p:nvCxnSpPr>
          <p:cNvPr id="511" name="Straight Connector 11"/>
          <p:cNvCxnSpPr/>
          <p:nvPr/>
        </p:nvCxnSpPr>
        <p:spPr>
          <a:xfrm flipV="1">
            <a:off x="148680" y="4008600"/>
            <a:ext cx="1578600" cy="20880"/>
          </a:xfrm>
          <a:prstGeom prst="straightConnector1">
            <a:avLst/>
          </a:prstGeom>
          <a:ln w="38100">
            <a:solidFill>
              <a:srgbClr val="f79646"/>
            </a:solidFill>
            <a:round/>
            <a:headEnd len="med" type="arrow" w="med"/>
          </a:ln>
        </p:spPr>
      </p:cxnSp>
      <p:sp>
        <p:nvSpPr>
          <p:cNvPr id="512" name="TextBox 13"/>
          <p:cNvSpPr/>
          <p:nvPr/>
        </p:nvSpPr>
        <p:spPr>
          <a:xfrm>
            <a:off x="6151680" y="1746000"/>
            <a:ext cx="12974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Transport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servants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Carry stuff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"/>
          <p:cNvSpPr/>
          <p:nvPr/>
        </p:nvSpPr>
        <p:spPr>
          <a:xfrm>
            <a:off x="685800" y="1143000"/>
            <a:ext cx="1599480" cy="85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Customer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Gives orders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4" name="" descr=""/>
          <p:cNvPicPr/>
          <p:nvPr/>
        </p:nvPicPr>
        <p:blipFill>
          <a:blip r:embed="rId3"/>
          <a:srcRect l="0" t="12148" r="29661" b="0"/>
          <a:stretch/>
        </p:blipFill>
        <p:spPr>
          <a:xfrm>
            <a:off x="937800" y="1828800"/>
            <a:ext cx="890280" cy="741240"/>
          </a:xfrm>
          <a:prstGeom prst="rect">
            <a:avLst/>
          </a:prstGeom>
          <a:ln w="0">
            <a:noFill/>
          </a:ln>
        </p:spPr>
      </p:pic>
      <p:pic>
        <p:nvPicPr>
          <p:cNvPr id="515" name="" descr=""/>
          <p:cNvPicPr/>
          <p:nvPr/>
        </p:nvPicPr>
        <p:blipFill>
          <a:blip r:embed="rId4"/>
          <a:srcRect l="10404" t="0" r="33572" b="2758"/>
          <a:stretch/>
        </p:blipFill>
        <p:spPr>
          <a:xfrm>
            <a:off x="7543800" y="1600560"/>
            <a:ext cx="1043640" cy="1141920"/>
          </a:xfrm>
          <a:prstGeom prst="rect">
            <a:avLst/>
          </a:prstGeom>
          <a:ln w="0">
            <a:noFill/>
          </a:ln>
        </p:spPr>
      </p:pic>
      <p:sp>
        <p:nvSpPr>
          <p:cNvPr id="516" name=""/>
          <p:cNvSpPr/>
          <p:nvPr/>
        </p:nvSpPr>
        <p:spPr>
          <a:xfrm>
            <a:off x="6220080" y="3429000"/>
            <a:ext cx="2237400" cy="913680"/>
          </a:xfrm>
          <a:prstGeom prst="rect">
            <a:avLst/>
          </a:prstGeom>
          <a:noFill/>
          <a:ln w="38160">
            <a:solidFill>
              <a:srgbClr val="55215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Talk to your partner: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What is what?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Picture 1" descr=""/>
          <p:cNvPicPr/>
          <p:nvPr/>
        </p:nvPicPr>
        <p:blipFill>
          <a:blip r:embed="rId1"/>
          <a:srcRect l="0" t="0" r="15462" b="0"/>
          <a:stretch/>
        </p:blipFill>
        <p:spPr>
          <a:xfrm>
            <a:off x="6501600" y="852480"/>
            <a:ext cx="2626200" cy="4183200"/>
          </a:xfrm>
          <a:prstGeom prst="rect">
            <a:avLst/>
          </a:prstGeom>
          <a:ln w="0">
            <a:noFill/>
          </a:ln>
        </p:spPr>
      </p:pic>
      <p:sp>
        <p:nvSpPr>
          <p:cNvPr id="518" name="CustomShape 1"/>
          <p:cNvSpPr/>
          <p:nvPr/>
        </p:nvSpPr>
        <p:spPr>
          <a:xfrm>
            <a:off x="312120" y="250560"/>
            <a:ext cx="883008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шопска салата program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CustomShape 3"/>
          <p:cNvSpPr/>
          <p:nvPr/>
        </p:nvSpPr>
        <p:spPr>
          <a:xfrm>
            <a:off x="457200" y="906840"/>
            <a:ext cx="388548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We need to make a single dish: </a:t>
            </a:r>
            <a:r>
              <a:rPr b="1" lang="en-US" sz="16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шопска салата</a:t>
            </a: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This requires: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vegetables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Wash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cheese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Grate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Chop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Combine veggies and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Place salad in the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0" name="" descr=""/>
          <p:cNvPicPr/>
          <p:nvPr/>
        </p:nvPicPr>
        <p:blipFill>
          <a:blip r:embed="rId2"/>
          <a:stretch/>
        </p:blipFill>
        <p:spPr>
          <a:xfrm>
            <a:off x="4419720" y="1371600"/>
            <a:ext cx="2437560" cy="1827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Picture 3" descr=""/>
          <p:cNvPicPr/>
          <p:nvPr/>
        </p:nvPicPr>
        <p:blipFill>
          <a:blip r:embed="rId1"/>
          <a:srcRect l="0" t="0" r="15462" b="0"/>
          <a:stretch/>
        </p:blipFill>
        <p:spPr>
          <a:xfrm>
            <a:off x="6501600" y="852480"/>
            <a:ext cx="2626200" cy="4183200"/>
          </a:xfrm>
          <a:prstGeom prst="rect">
            <a:avLst/>
          </a:prstGeom>
          <a:ln w="0">
            <a:noFill/>
          </a:ln>
        </p:spPr>
      </p:pic>
      <p:sp>
        <p:nvSpPr>
          <p:cNvPr id="522" name="CustomShape 9"/>
          <p:cNvSpPr/>
          <p:nvPr/>
        </p:nvSpPr>
        <p:spPr>
          <a:xfrm>
            <a:off x="312120" y="250560"/>
            <a:ext cx="883008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шопска салата program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3" name="CustomShape 12"/>
          <p:cNvSpPr/>
          <p:nvPr/>
        </p:nvSpPr>
        <p:spPr>
          <a:xfrm>
            <a:off x="457200" y="906840"/>
            <a:ext cx="388548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We need to make a single dish: </a:t>
            </a:r>
            <a:r>
              <a:rPr b="1" lang="en-US" sz="16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шопска салата</a:t>
            </a: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This requires: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vegetables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Wash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Fetch cheese from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Grate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Chop vegetables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Combine veggies and cheese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708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Place salad in the pantry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4" name="" descr=""/>
          <p:cNvPicPr/>
          <p:nvPr/>
        </p:nvPicPr>
        <p:blipFill>
          <a:blip r:embed="rId2"/>
          <a:stretch/>
        </p:blipFill>
        <p:spPr>
          <a:xfrm>
            <a:off x="4419720" y="1371600"/>
            <a:ext cx="2437560" cy="1827720"/>
          </a:xfrm>
          <a:prstGeom prst="rect">
            <a:avLst/>
          </a:prstGeom>
          <a:ln w="0">
            <a:noFill/>
          </a:ln>
        </p:spPr>
      </p:pic>
      <p:sp>
        <p:nvSpPr>
          <p:cNvPr id="525" name=""/>
          <p:cNvSpPr/>
          <p:nvPr/>
        </p:nvSpPr>
        <p:spPr>
          <a:xfrm>
            <a:off x="1828800" y="3886200"/>
            <a:ext cx="4752000" cy="913680"/>
          </a:xfrm>
          <a:prstGeom prst="rect">
            <a:avLst/>
          </a:prstGeom>
          <a:noFill/>
          <a:ln w="38160">
            <a:solidFill>
              <a:srgbClr val="55215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Talk to your partner: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How can we make шопска салата faster?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Without kitchen renovations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CustomShape 17"/>
          <p:cNvSpPr/>
          <p:nvPr/>
        </p:nvSpPr>
        <p:spPr>
          <a:xfrm>
            <a:off x="1371600" y="914400"/>
            <a:ext cx="6409800" cy="118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Proxima Nova"/>
                <a:ea typeface="Proxima Nova"/>
              </a:rPr>
              <a:t>Yay! We have just designed a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Proxima Nova"/>
                <a:ea typeface="DejaVu Sans"/>
              </a:rPr>
              <a:t>multi-</a:t>
            </a:r>
            <a:r>
              <a:rPr b="1" lang="en-US" sz="3200" spc="-1" strike="noStrike" u="sng">
                <a:solidFill>
                  <a:srgbClr val="000000"/>
                </a:solidFill>
                <a:uFillTx/>
                <a:latin typeface="Proxima Nova"/>
                <a:ea typeface="DejaVu Sans"/>
              </a:rPr>
              <a:t>thread</a:t>
            </a:r>
            <a:r>
              <a:rPr b="1" lang="en-US" sz="3200" spc="-1" strike="noStrike">
                <a:solidFill>
                  <a:srgbClr val="000000"/>
                </a:solidFill>
                <a:latin typeface="Proxima Nova"/>
                <a:ea typeface="DejaVu Sans"/>
              </a:rPr>
              <a:t>ed program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7" name="" descr=""/>
          <p:cNvPicPr/>
          <p:nvPr/>
        </p:nvPicPr>
        <p:blipFill>
          <a:blip r:embed="rId1"/>
          <a:stretch/>
        </p:blipFill>
        <p:spPr>
          <a:xfrm>
            <a:off x="1371600" y="2514600"/>
            <a:ext cx="1599480" cy="1599480"/>
          </a:xfrm>
          <a:prstGeom prst="rect">
            <a:avLst/>
          </a:prstGeom>
          <a:ln w="0">
            <a:noFill/>
          </a:ln>
        </p:spPr>
      </p:pic>
      <p:pic>
        <p:nvPicPr>
          <p:cNvPr id="528" name="" descr=""/>
          <p:cNvPicPr/>
          <p:nvPr/>
        </p:nvPicPr>
        <p:blipFill>
          <a:blip r:embed="rId2"/>
          <a:stretch/>
        </p:blipFill>
        <p:spPr>
          <a:xfrm>
            <a:off x="3850200" y="2514600"/>
            <a:ext cx="1599480" cy="1599480"/>
          </a:xfrm>
          <a:prstGeom prst="rect">
            <a:avLst/>
          </a:prstGeom>
          <a:ln w="0">
            <a:noFill/>
          </a:ln>
        </p:spPr>
      </p:pic>
      <p:pic>
        <p:nvPicPr>
          <p:cNvPr id="529" name="" descr=""/>
          <p:cNvPicPr/>
          <p:nvPr/>
        </p:nvPicPr>
        <p:blipFill>
          <a:blip r:embed="rId3"/>
          <a:stretch/>
        </p:blipFill>
        <p:spPr>
          <a:xfrm>
            <a:off x="6172200" y="2514600"/>
            <a:ext cx="1599480" cy="159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CustomShape 13"/>
          <p:cNvSpPr/>
          <p:nvPr/>
        </p:nvSpPr>
        <p:spPr>
          <a:xfrm>
            <a:off x="312120" y="250560"/>
            <a:ext cx="5173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restaurant owner made the kitchen larger!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1" name="" descr=""/>
          <p:cNvPicPr/>
          <p:nvPr/>
        </p:nvPicPr>
        <p:blipFill>
          <a:blip r:embed="rId1"/>
          <a:stretch/>
        </p:blipFill>
        <p:spPr>
          <a:xfrm>
            <a:off x="6513120" y="192600"/>
            <a:ext cx="2437560" cy="1827720"/>
          </a:xfrm>
          <a:prstGeom prst="rect">
            <a:avLst/>
          </a:prstGeom>
          <a:ln w="0">
            <a:noFill/>
          </a:ln>
        </p:spPr>
      </p:pic>
      <p:sp>
        <p:nvSpPr>
          <p:cNvPr id="532" name=""/>
          <p:cNvSpPr/>
          <p:nvPr/>
        </p:nvSpPr>
        <p:spPr>
          <a:xfrm>
            <a:off x="9144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33" name=""/>
          <p:cNvSpPr/>
          <p:nvPr/>
        </p:nvSpPr>
        <p:spPr>
          <a:xfrm>
            <a:off x="34560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34" name=""/>
          <p:cNvSpPr/>
          <p:nvPr/>
        </p:nvSpPr>
        <p:spPr>
          <a:xfrm>
            <a:off x="914400" y="3576960"/>
            <a:ext cx="4799880" cy="84636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35" name=""/>
          <p:cNvSpPr/>
          <p:nvPr/>
        </p:nvSpPr>
        <p:spPr>
          <a:xfrm>
            <a:off x="1173600" y="1681200"/>
            <a:ext cx="1825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"/>
          <p:cNvSpPr/>
          <p:nvPr/>
        </p:nvSpPr>
        <p:spPr>
          <a:xfrm>
            <a:off x="3702240" y="1703520"/>
            <a:ext cx="182160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7" name=""/>
          <p:cNvSpPr/>
          <p:nvPr/>
        </p:nvSpPr>
        <p:spPr>
          <a:xfrm>
            <a:off x="2326320" y="3809520"/>
            <a:ext cx="254088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Countertop</a:t>
            </a:r>
            <a:r>
              <a:rPr b="1" lang="en-US" sz="1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b="1" lang="en-US" sz="1000" spc="-1" strike="noStrike">
                <a:solidFill>
                  <a:schemeClr val="dk1"/>
                </a:solidFill>
                <a:latin typeface="Arial"/>
                <a:ea typeface="DejaVu Sans"/>
              </a:rPr>
              <a:t> (memory)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8" name="Picture 8" descr=""/>
          <p:cNvPicPr/>
          <p:nvPr/>
        </p:nvPicPr>
        <p:blipFill>
          <a:blip r:embed="rId2"/>
          <a:srcRect l="0" t="0" r="15462" b="0"/>
          <a:stretch/>
        </p:blipFill>
        <p:spPr>
          <a:xfrm>
            <a:off x="3700440" y="216504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539" name="Picture 9" descr=""/>
          <p:cNvPicPr/>
          <p:nvPr/>
        </p:nvPicPr>
        <p:blipFill>
          <a:blip r:embed="rId3"/>
          <a:srcRect l="0" t="0" r="15462" b="0"/>
          <a:stretch/>
        </p:blipFill>
        <p:spPr>
          <a:xfrm>
            <a:off x="1196640" y="214272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540" name="" descr=""/>
          <p:cNvPicPr/>
          <p:nvPr/>
        </p:nvPicPr>
        <p:blipFill>
          <a:blip r:embed="rId4"/>
          <a:stretch/>
        </p:blipFill>
        <p:spPr>
          <a:xfrm rot="1920600">
            <a:off x="198360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541" name="" descr=""/>
          <p:cNvPicPr/>
          <p:nvPr/>
        </p:nvPicPr>
        <p:blipFill>
          <a:blip r:embed="rId5"/>
          <a:stretch/>
        </p:blipFill>
        <p:spPr>
          <a:xfrm rot="1920600">
            <a:off x="447156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542" name="" descr=""/>
          <p:cNvPicPr/>
          <p:nvPr/>
        </p:nvPicPr>
        <p:blipFill>
          <a:blip r:embed="rId6"/>
          <a:stretch/>
        </p:blipFill>
        <p:spPr>
          <a:xfrm>
            <a:off x="2298240" y="2447280"/>
            <a:ext cx="592200" cy="581400"/>
          </a:xfrm>
          <a:prstGeom prst="rect">
            <a:avLst/>
          </a:prstGeom>
          <a:ln w="0">
            <a:noFill/>
          </a:ln>
        </p:spPr>
      </p:pic>
      <p:pic>
        <p:nvPicPr>
          <p:cNvPr id="543" name="" descr=""/>
          <p:cNvPicPr/>
          <p:nvPr/>
        </p:nvPicPr>
        <p:blipFill>
          <a:blip r:embed="rId7"/>
          <a:stretch/>
        </p:blipFill>
        <p:spPr>
          <a:xfrm>
            <a:off x="4839840" y="2447280"/>
            <a:ext cx="592200" cy="581400"/>
          </a:xfrm>
          <a:prstGeom prst="rect">
            <a:avLst/>
          </a:prstGeom>
          <a:ln w="0">
            <a:noFill/>
          </a:ln>
        </p:spPr>
      </p:pic>
      <p:sp>
        <p:nvSpPr>
          <p:cNvPr id="544" name=""/>
          <p:cNvSpPr/>
          <p:nvPr/>
        </p:nvSpPr>
        <p:spPr>
          <a:xfrm>
            <a:off x="6400800" y="2971800"/>
            <a:ext cx="2237400" cy="1142280"/>
          </a:xfrm>
          <a:prstGeom prst="rect">
            <a:avLst/>
          </a:prstGeom>
          <a:noFill/>
          <a:ln w="38160">
            <a:solidFill>
              <a:srgbClr val="55215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So everything is twice as fast,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right?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CustomShape 18"/>
          <p:cNvSpPr/>
          <p:nvPr/>
        </p:nvSpPr>
        <p:spPr>
          <a:xfrm>
            <a:off x="312120" y="250560"/>
            <a:ext cx="5173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restaurant owner made the kitchen larger!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6" name="" descr=""/>
          <p:cNvPicPr/>
          <p:nvPr/>
        </p:nvPicPr>
        <p:blipFill>
          <a:blip r:embed="rId1"/>
          <a:stretch/>
        </p:blipFill>
        <p:spPr>
          <a:xfrm>
            <a:off x="6513120" y="192600"/>
            <a:ext cx="2437560" cy="1827720"/>
          </a:xfrm>
          <a:prstGeom prst="rect">
            <a:avLst/>
          </a:prstGeom>
          <a:ln w="0">
            <a:noFill/>
          </a:ln>
        </p:spPr>
      </p:pic>
      <p:sp>
        <p:nvSpPr>
          <p:cNvPr id="547" name=""/>
          <p:cNvSpPr/>
          <p:nvPr/>
        </p:nvSpPr>
        <p:spPr>
          <a:xfrm>
            <a:off x="9144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48" name=""/>
          <p:cNvSpPr/>
          <p:nvPr/>
        </p:nvSpPr>
        <p:spPr>
          <a:xfrm>
            <a:off x="34560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49" name=""/>
          <p:cNvSpPr/>
          <p:nvPr/>
        </p:nvSpPr>
        <p:spPr>
          <a:xfrm>
            <a:off x="914400" y="3576960"/>
            <a:ext cx="4799880" cy="84636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50" name=""/>
          <p:cNvSpPr/>
          <p:nvPr/>
        </p:nvSpPr>
        <p:spPr>
          <a:xfrm>
            <a:off x="1173600" y="1681200"/>
            <a:ext cx="1825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1" name=""/>
          <p:cNvSpPr/>
          <p:nvPr/>
        </p:nvSpPr>
        <p:spPr>
          <a:xfrm>
            <a:off x="3702240" y="1703520"/>
            <a:ext cx="182160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2" name=""/>
          <p:cNvSpPr/>
          <p:nvPr/>
        </p:nvSpPr>
        <p:spPr>
          <a:xfrm>
            <a:off x="2326320" y="3809520"/>
            <a:ext cx="254088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Countertop</a:t>
            </a:r>
            <a:r>
              <a:rPr b="1" lang="en-US" sz="1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b="1" lang="en-US" sz="1000" spc="-1" strike="noStrike">
                <a:solidFill>
                  <a:schemeClr val="dk1"/>
                </a:solidFill>
                <a:latin typeface="Arial"/>
                <a:ea typeface="DejaVu Sans"/>
              </a:rPr>
              <a:t> (memory)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3" name="Picture 10" descr=""/>
          <p:cNvPicPr/>
          <p:nvPr/>
        </p:nvPicPr>
        <p:blipFill>
          <a:blip r:embed="rId2"/>
          <a:srcRect l="0" t="0" r="15462" b="0"/>
          <a:stretch/>
        </p:blipFill>
        <p:spPr>
          <a:xfrm>
            <a:off x="3700440" y="216504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554" name="Picture 11" descr=""/>
          <p:cNvPicPr/>
          <p:nvPr/>
        </p:nvPicPr>
        <p:blipFill>
          <a:blip r:embed="rId3"/>
          <a:srcRect l="0" t="0" r="15462" b="0"/>
          <a:stretch/>
        </p:blipFill>
        <p:spPr>
          <a:xfrm>
            <a:off x="1196640" y="214272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555" name="" descr=""/>
          <p:cNvPicPr/>
          <p:nvPr/>
        </p:nvPicPr>
        <p:blipFill>
          <a:blip r:embed="rId4"/>
          <a:stretch/>
        </p:blipFill>
        <p:spPr>
          <a:xfrm rot="1920600">
            <a:off x="198360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556" name="" descr=""/>
          <p:cNvPicPr/>
          <p:nvPr/>
        </p:nvPicPr>
        <p:blipFill>
          <a:blip r:embed="rId5"/>
          <a:stretch/>
        </p:blipFill>
        <p:spPr>
          <a:xfrm rot="1920600">
            <a:off x="447156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557" name="" descr=""/>
          <p:cNvPicPr/>
          <p:nvPr/>
        </p:nvPicPr>
        <p:blipFill>
          <a:blip r:embed="rId6"/>
          <a:stretch/>
        </p:blipFill>
        <p:spPr>
          <a:xfrm>
            <a:off x="2298240" y="2447280"/>
            <a:ext cx="592200" cy="581400"/>
          </a:xfrm>
          <a:prstGeom prst="rect">
            <a:avLst/>
          </a:prstGeom>
          <a:ln w="0">
            <a:noFill/>
          </a:ln>
        </p:spPr>
      </p:pic>
      <p:pic>
        <p:nvPicPr>
          <p:cNvPr id="558" name="" descr=""/>
          <p:cNvPicPr/>
          <p:nvPr/>
        </p:nvPicPr>
        <p:blipFill>
          <a:blip r:embed="rId7"/>
          <a:stretch/>
        </p:blipFill>
        <p:spPr>
          <a:xfrm>
            <a:off x="4839840" y="2447280"/>
            <a:ext cx="592200" cy="581400"/>
          </a:xfrm>
          <a:prstGeom prst="rect">
            <a:avLst/>
          </a:prstGeom>
          <a:ln w="0">
            <a:noFill/>
          </a:ln>
        </p:spPr>
      </p:pic>
      <p:sp>
        <p:nvSpPr>
          <p:cNvPr id="559" name=""/>
          <p:cNvSpPr/>
          <p:nvPr/>
        </p:nvSpPr>
        <p:spPr>
          <a:xfrm>
            <a:off x="6400800" y="2743200"/>
            <a:ext cx="2285280" cy="136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Problem #1: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Memory corruption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Problem #2: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Race conditions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CustomShape 1"/>
          <p:cNvSpPr/>
          <p:nvPr/>
        </p:nvSpPr>
        <p:spPr>
          <a:xfrm>
            <a:off x="228600" y="1828800"/>
            <a:ext cx="851832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000000"/>
                </a:solidFill>
                <a:latin typeface="Proxima Nova"/>
                <a:ea typeface="Proxima Nova"/>
              </a:rPr>
              <a:t>Race conditions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600" spc="-1" strike="noStrike">
                <a:solidFill>
                  <a:srgbClr val="000000"/>
                </a:solidFill>
                <a:latin typeface="Proxima Nova"/>
                <a:ea typeface="Proxima Nova"/>
              </a:rPr>
              <a:t>(Live coding)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1" name="Group 2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</p:grpSp>
      <p:sp>
        <p:nvSpPr>
          <p:cNvPr id="562" name="CustomShape 6"/>
          <p:cNvSpPr/>
          <p:nvPr/>
        </p:nvSpPr>
        <p:spPr>
          <a:xfrm>
            <a:off x="312120" y="250560"/>
            <a:ext cx="8602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202729"/>
                </a:solidFill>
                <a:latin typeface="Proxima Nova"/>
                <a:ea typeface="Proxima Nova"/>
              </a:rPr>
              <a:t>Python’s approach: The </a:t>
            </a:r>
            <a:r>
              <a:rPr b="0" i="1" lang="en-US" sz="2400" spc="-1" strike="noStrike">
                <a:solidFill>
                  <a:srgbClr val="202729"/>
                </a:solidFill>
                <a:latin typeface="Proxima Nova"/>
                <a:ea typeface="Proxima Nova"/>
              </a:rPr>
              <a:t>Global Interpreter Lock</a:t>
            </a:r>
            <a:r>
              <a:rPr b="0" lang="en-US" sz="2400" spc="-1" strike="noStrike">
                <a:solidFill>
                  <a:srgbClr val="202729"/>
                </a:solidFill>
                <a:latin typeface="Proxima Nova"/>
                <a:ea typeface="Proxima Nova"/>
              </a:rPr>
              <a:t> (GIL)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3" name="CustomShape 5"/>
          <p:cNvSpPr/>
          <p:nvPr/>
        </p:nvSpPr>
        <p:spPr>
          <a:xfrm>
            <a:off x="2995200" y="914400"/>
            <a:ext cx="6148440" cy="44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A mutual exclusion (mutex) lock.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Within the Python process, only 1 thread is allowed to execute </a:t>
            </a:r>
            <a:r>
              <a:rPr b="0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pure-Python code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in a given instance. Leading to 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NO SPEED-UP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from multithreading.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The lock is acquired and released by threads, approximately every 100 bytecode instructions. Also released in other cases, e.g., I/O.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4" name="" descr=""/>
          <p:cNvPicPr/>
          <p:nvPr/>
        </p:nvPicPr>
        <p:blipFill>
          <a:blip r:embed="rId1"/>
          <a:stretch/>
        </p:blipFill>
        <p:spPr>
          <a:xfrm>
            <a:off x="501480" y="1028880"/>
            <a:ext cx="2241720" cy="354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roup 1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</p:grpSp>
      <p:sp>
        <p:nvSpPr>
          <p:cNvPr id="566" name="CustomShape 10"/>
          <p:cNvSpPr/>
          <p:nvPr/>
        </p:nvSpPr>
        <p:spPr>
          <a:xfrm>
            <a:off x="312120" y="250560"/>
            <a:ext cx="8602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202729"/>
                </a:solidFill>
                <a:latin typeface="Proxima Nova"/>
                <a:ea typeface="Proxima Nova"/>
              </a:rPr>
              <a:t>Python’s approach: The </a:t>
            </a:r>
            <a:r>
              <a:rPr b="0" i="1" lang="en-US" sz="2400" spc="-1" strike="noStrike">
                <a:solidFill>
                  <a:srgbClr val="202729"/>
                </a:solidFill>
                <a:latin typeface="Proxima Nova"/>
                <a:ea typeface="Proxima Nova"/>
              </a:rPr>
              <a:t>Global Interpreter Lock</a:t>
            </a:r>
            <a:r>
              <a:rPr b="0" lang="en-US" sz="2400" spc="-1" strike="noStrike">
                <a:solidFill>
                  <a:srgbClr val="202729"/>
                </a:solidFill>
                <a:latin typeface="Proxima Nova"/>
                <a:ea typeface="Proxima Nova"/>
              </a:rPr>
              <a:t> (GIL)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"/>
          <p:cNvSpPr/>
          <p:nvPr/>
        </p:nvSpPr>
        <p:spPr>
          <a:xfrm>
            <a:off x="3429000" y="3657600"/>
            <a:ext cx="4800240" cy="1051920"/>
          </a:xfrm>
          <a:prstGeom prst="rect">
            <a:avLst/>
          </a:prstGeom>
          <a:noFill/>
          <a:ln w="29160">
            <a:solidFill>
              <a:srgbClr val="15846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4400" rIns="104400" tIns="59400" bIns="594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Hypothesize with your partner: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NumPy can achieve </a:t>
            </a:r>
            <a:r>
              <a:rPr b="0" i="1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massive speed-up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from multithreading. How is this possible?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CustomShape 11"/>
          <p:cNvSpPr/>
          <p:nvPr/>
        </p:nvSpPr>
        <p:spPr>
          <a:xfrm>
            <a:off x="2995200" y="914400"/>
            <a:ext cx="6148440" cy="44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A mutual exclusion (mutex) lock.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Within the Python process, only 1 thread is allowed to execute </a:t>
            </a:r>
            <a:r>
              <a:rPr b="0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pure-Python code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in a given instance. Leading to </a:t>
            </a:r>
            <a:r>
              <a:rPr b="1" lang="en-US" sz="1800" spc="-1" strike="noStrike" u="sng">
                <a:solidFill>
                  <a:srgbClr val="000000"/>
                </a:solidFill>
                <a:uFillTx/>
                <a:latin typeface="Proxima Nova"/>
                <a:ea typeface="Proxima Nova"/>
              </a:rPr>
              <a:t>NO SPEED-UP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from multithreading.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14480" defTabSz="914400">
              <a:lnSpc>
                <a:spcPct val="115000"/>
              </a:lnSpc>
              <a:spcAft>
                <a:spcPts val="575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* 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DejaVu Sans"/>
              </a:rPr>
              <a:t>The lock is acquired and released by threads, approximately every 100 bytecode instructions. Also released in other cases, e.g., I/O.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9" name="" descr=""/>
          <p:cNvPicPr/>
          <p:nvPr/>
        </p:nvPicPr>
        <p:blipFill>
          <a:blip r:embed="rId1"/>
          <a:stretch/>
        </p:blipFill>
        <p:spPr>
          <a:xfrm>
            <a:off x="501480" y="1028880"/>
            <a:ext cx="2241720" cy="354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CustomShape 1"/>
          <p:cNvSpPr/>
          <p:nvPr/>
        </p:nvSpPr>
        <p:spPr>
          <a:xfrm>
            <a:off x="311760" y="444960"/>
            <a:ext cx="851832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NumPy’s trick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71" name="Google Shape;173;g1e43a3e60f1_1_6" descr=""/>
          <p:cNvPicPr/>
          <p:nvPr/>
        </p:nvPicPr>
        <p:blipFill>
          <a:blip r:embed="rId1"/>
          <a:stretch/>
        </p:blipFill>
        <p:spPr>
          <a:xfrm>
            <a:off x="1964520" y="1152360"/>
            <a:ext cx="4760280" cy="3579120"/>
          </a:xfrm>
          <a:prstGeom prst="rect">
            <a:avLst/>
          </a:prstGeom>
          <a:ln w="0">
            <a:noFill/>
          </a:ln>
        </p:spPr>
      </p:pic>
      <p:pic>
        <p:nvPicPr>
          <p:cNvPr id="572" name="Google Shape;174;g1e43a3e60f1_1_6" descr=""/>
          <p:cNvPicPr/>
          <p:nvPr/>
        </p:nvPicPr>
        <p:blipFill>
          <a:blip r:embed="rId2"/>
          <a:stretch/>
        </p:blipFill>
        <p:spPr>
          <a:xfrm>
            <a:off x="5337720" y="192024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73" name="Google Shape;175;g1e43a3e60f1_1_6" descr=""/>
          <p:cNvPicPr/>
          <p:nvPr/>
        </p:nvPicPr>
        <p:blipFill>
          <a:blip r:embed="rId3"/>
          <a:stretch/>
        </p:blipFill>
        <p:spPr>
          <a:xfrm>
            <a:off x="3121920" y="233136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74" name="Google Shape;176;g1e43a3e60f1_1_6" descr=""/>
          <p:cNvPicPr/>
          <p:nvPr/>
        </p:nvPicPr>
        <p:blipFill>
          <a:blip r:embed="rId4"/>
          <a:stretch/>
        </p:blipFill>
        <p:spPr>
          <a:xfrm>
            <a:off x="4791600" y="322380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75" name="Google Shape;177;g1e43a3e60f1_1_6" descr=""/>
          <p:cNvPicPr/>
          <p:nvPr/>
        </p:nvPicPr>
        <p:blipFill>
          <a:blip r:embed="rId5"/>
          <a:stretch/>
        </p:blipFill>
        <p:spPr>
          <a:xfrm>
            <a:off x="5877720" y="396108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76" name="Google Shape;178;g1e43a3e60f1_1_6" descr=""/>
          <p:cNvPicPr/>
          <p:nvPr/>
        </p:nvPicPr>
        <p:blipFill>
          <a:blip r:embed="rId6"/>
          <a:stretch/>
        </p:blipFill>
        <p:spPr>
          <a:xfrm>
            <a:off x="5947200" y="215208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77" name="Google Shape;179;g1e43a3e60f1_1_6" descr=""/>
          <p:cNvPicPr/>
          <p:nvPr/>
        </p:nvPicPr>
        <p:blipFill>
          <a:blip r:embed="rId7"/>
          <a:stretch/>
        </p:blipFill>
        <p:spPr>
          <a:xfrm>
            <a:off x="5026680" y="162144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78" name="Google Shape;180;g1e43a3e60f1_1_6" descr=""/>
          <p:cNvPicPr/>
          <p:nvPr/>
        </p:nvPicPr>
        <p:blipFill>
          <a:blip r:embed="rId8"/>
          <a:stretch/>
        </p:blipFill>
        <p:spPr>
          <a:xfrm>
            <a:off x="2638080" y="196956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79" name="Google Shape;181;g1e43a3e60f1_1_6" descr=""/>
          <p:cNvPicPr/>
          <p:nvPr/>
        </p:nvPicPr>
        <p:blipFill>
          <a:blip r:embed="rId9"/>
          <a:stretch/>
        </p:blipFill>
        <p:spPr>
          <a:xfrm>
            <a:off x="5516280" y="275904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80" name="Google Shape;182;g1e43a3e60f1_1_6" descr=""/>
          <p:cNvPicPr/>
          <p:nvPr/>
        </p:nvPicPr>
        <p:blipFill>
          <a:blip r:embed="rId10"/>
          <a:stretch/>
        </p:blipFill>
        <p:spPr>
          <a:xfrm>
            <a:off x="2844360" y="307764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81" name="Google Shape;183;g1e43a3e60f1_1_6" descr=""/>
          <p:cNvPicPr/>
          <p:nvPr/>
        </p:nvPicPr>
        <p:blipFill>
          <a:blip r:embed="rId11"/>
          <a:stretch/>
        </p:blipFill>
        <p:spPr>
          <a:xfrm>
            <a:off x="3021120" y="3760560"/>
            <a:ext cx="848880" cy="837000"/>
          </a:xfrm>
          <a:prstGeom prst="rect">
            <a:avLst/>
          </a:prstGeom>
          <a:ln w="0">
            <a:noFill/>
          </a:ln>
        </p:spPr>
      </p:pic>
      <p:pic>
        <p:nvPicPr>
          <p:cNvPr id="582" name="Google Shape;184;g1e43a3e60f1_1_6" descr=""/>
          <p:cNvPicPr/>
          <p:nvPr/>
        </p:nvPicPr>
        <p:blipFill>
          <a:blip r:embed="rId12"/>
          <a:stretch/>
        </p:blipFill>
        <p:spPr>
          <a:xfrm>
            <a:off x="3543840" y="3223800"/>
            <a:ext cx="848880" cy="837000"/>
          </a:xfrm>
          <a:prstGeom prst="rect">
            <a:avLst/>
          </a:prstGeom>
          <a:ln w="0">
            <a:noFill/>
          </a:ln>
        </p:spPr>
      </p:pic>
      <p:sp>
        <p:nvSpPr>
          <p:cNvPr id="583" name="CustomShape 3"/>
          <p:cNvSpPr/>
          <p:nvPr/>
        </p:nvSpPr>
        <p:spPr>
          <a:xfrm>
            <a:off x="4791600" y="457200"/>
            <a:ext cx="3944880" cy="70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NumPy runs compiled non-Python code, which operate free of the GIL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4" name="CustomShape 4"/>
          <p:cNvSpPr/>
          <p:nvPr/>
        </p:nvSpPr>
        <p:spPr>
          <a:xfrm>
            <a:off x="457200" y="2991240"/>
            <a:ext cx="1911240" cy="147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In other words, it is </a:t>
            </a:r>
            <a:r>
              <a:rPr b="0" i="1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many</a:t>
            </a:r>
            <a:r>
              <a:rPr b="0" lang="da-DK" sz="1700" spc="-1" strike="noStrike">
                <a:solidFill>
                  <a:srgbClr val="000000"/>
                </a:solidFill>
                <a:latin typeface="Proxima Nova"/>
                <a:ea typeface="Proxima Nova"/>
              </a:rPr>
              <a:t> threads disguised as one!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CustomShape 23"/>
          <p:cNvSpPr/>
          <p:nvPr/>
        </p:nvSpPr>
        <p:spPr>
          <a:xfrm>
            <a:off x="312120" y="250560"/>
            <a:ext cx="65451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Faster solution: Protect the memory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6" name="" descr=""/>
          <p:cNvPicPr/>
          <p:nvPr/>
        </p:nvPicPr>
        <p:blipFill>
          <a:blip r:embed="rId1"/>
          <a:stretch/>
        </p:blipFill>
        <p:spPr>
          <a:xfrm>
            <a:off x="6769080" y="192600"/>
            <a:ext cx="2181600" cy="1635840"/>
          </a:xfrm>
          <a:prstGeom prst="rect">
            <a:avLst/>
          </a:prstGeom>
          <a:ln w="0">
            <a:noFill/>
          </a:ln>
        </p:spPr>
      </p:pic>
      <p:sp>
        <p:nvSpPr>
          <p:cNvPr id="587" name=""/>
          <p:cNvSpPr/>
          <p:nvPr/>
        </p:nvSpPr>
        <p:spPr>
          <a:xfrm>
            <a:off x="4572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88" name=""/>
          <p:cNvSpPr/>
          <p:nvPr/>
        </p:nvSpPr>
        <p:spPr>
          <a:xfrm>
            <a:off x="29988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89" name=""/>
          <p:cNvSpPr/>
          <p:nvPr/>
        </p:nvSpPr>
        <p:spPr>
          <a:xfrm>
            <a:off x="457200" y="3576960"/>
            <a:ext cx="4799880" cy="84636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90" name=""/>
          <p:cNvSpPr/>
          <p:nvPr/>
        </p:nvSpPr>
        <p:spPr>
          <a:xfrm>
            <a:off x="716400" y="1681200"/>
            <a:ext cx="1825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1" name=""/>
          <p:cNvSpPr/>
          <p:nvPr/>
        </p:nvSpPr>
        <p:spPr>
          <a:xfrm>
            <a:off x="3245040" y="1703520"/>
            <a:ext cx="182160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2" name="Picture 12" descr=""/>
          <p:cNvPicPr/>
          <p:nvPr/>
        </p:nvPicPr>
        <p:blipFill>
          <a:blip r:embed="rId2"/>
          <a:srcRect l="0" t="0" r="15462" b="0"/>
          <a:stretch/>
        </p:blipFill>
        <p:spPr>
          <a:xfrm>
            <a:off x="3243240" y="216504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593" name="Picture 13" descr=""/>
          <p:cNvPicPr/>
          <p:nvPr/>
        </p:nvPicPr>
        <p:blipFill>
          <a:blip r:embed="rId3"/>
          <a:srcRect l="0" t="0" r="15462" b="0"/>
          <a:stretch/>
        </p:blipFill>
        <p:spPr>
          <a:xfrm>
            <a:off x="739440" y="214272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594" name="" descr=""/>
          <p:cNvPicPr/>
          <p:nvPr/>
        </p:nvPicPr>
        <p:blipFill>
          <a:blip r:embed="rId4"/>
          <a:stretch/>
        </p:blipFill>
        <p:spPr>
          <a:xfrm rot="1920600">
            <a:off x="152640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595" name="" descr=""/>
          <p:cNvPicPr/>
          <p:nvPr/>
        </p:nvPicPr>
        <p:blipFill>
          <a:blip r:embed="rId5"/>
          <a:stretch/>
        </p:blipFill>
        <p:spPr>
          <a:xfrm rot="1920600">
            <a:off x="401436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596" name="" descr=""/>
          <p:cNvPicPr/>
          <p:nvPr/>
        </p:nvPicPr>
        <p:blipFill>
          <a:blip r:embed="rId6"/>
          <a:stretch/>
        </p:blipFill>
        <p:spPr>
          <a:xfrm>
            <a:off x="1841040" y="2447280"/>
            <a:ext cx="592200" cy="581400"/>
          </a:xfrm>
          <a:prstGeom prst="rect">
            <a:avLst/>
          </a:prstGeom>
          <a:ln w="0">
            <a:noFill/>
          </a:ln>
        </p:spPr>
      </p:pic>
      <p:pic>
        <p:nvPicPr>
          <p:cNvPr id="597" name="" descr=""/>
          <p:cNvPicPr/>
          <p:nvPr/>
        </p:nvPicPr>
        <p:blipFill>
          <a:blip r:embed="rId7"/>
          <a:stretch/>
        </p:blipFill>
        <p:spPr>
          <a:xfrm>
            <a:off x="4382640" y="2447280"/>
            <a:ext cx="592200" cy="581400"/>
          </a:xfrm>
          <a:prstGeom prst="rect">
            <a:avLst/>
          </a:prstGeom>
          <a:ln w="0">
            <a:noFill/>
          </a:ln>
        </p:spPr>
      </p:pic>
      <p:sp>
        <p:nvSpPr>
          <p:cNvPr id="598" name=""/>
          <p:cNvSpPr/>
          <p:nvPr/>
        </p:nvSpPr>
        <p:spPr>
          <a:xfrm>
            <a:off x="572400" y="3657600"/>
            <a:ext cx="1071720" cy="685080"/>
          </a:xfrm>
          <a:prstGeom prst="roundRect">
            <a:avLst>
              <a:gd name="adj" fmla="val 16667"/>
            </a:avLst>
          </a:prstGeom>
          <a:solidFill>
            <a:srgbClr val="ffdbb6"/>
          </a:solidFill>
          <a:ln w="0">
            <a:solidFill>
              <a:srgbClr val="ff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99" name=""/>
          <p:cNvSpPr/>
          <p:nvPr/>
        </p:nvSpPr>
        <p:spPr>
          <a:xfrm>
            <a:off x="1720800" y="3657600"/>
            <a:ext cx="685080" cy="685080"/>
          </a:xfrm>
          <a:prstGeom prst="roundRect">
            <a:avLst>
              <a:gd name="adj" fmla="val 16667"/>
            </a:avLst>
          </a:prstGeom>
          <a:solidFill>
            <a:srgbClr val="ffdbb6"/>
          </a:solidFill>
          <a:ln w="0">
            <a:solidFill>
              <a:srgbClr val="ff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00" name=""/>
          <p:cNvSpPr/>
          <p:nvPr/>
        </p:nvSpPr>
        <p:spPr>
          <a:xfrm>
            <a:off x="2743200" y="3809520"/>
            <a:ext cx="254088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Countertop</a:t>
            </a:r>
            <a:r>
              <a:rPr b="1" lang="en-US" sz="1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b="1" lang="en-US" sz="1000" spc="-1" strike="noStrike">
                <a:solidFill>
                  <a:schemeClr val="dk1"/>
                </a:solidFill>
                <a:latin typeface="Arial"/>
                <a:ea typeface="DejaVu Sans"/>
              </a:rPr>
              <a:t> (memory)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1" name=""/>
          <p:cNvSpPr/>
          <p:nvPr/>
        </p:nvSpPr>
        <p:spPr>
          <a:xfrm>
            <a:off x="572400" y="3886200"/>
            <a:ext cx="107172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Process #1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2" name=""/>
          <p:cNvSpPr/>
          <p:nvPr/>
        </p:nvSpPr>
        <p:spPr>
          <a:xfrm>
            <a:off x="1867320" y="3886200"/>
            <a:ext cx="37800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#2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3" name=""/>
          <p:cNvSpPr/>
          <p:nvPr/>
        </p:nvSpPr>
        <p:spPr>
          <a:xfrm>
            <a:off x="5590800" y="2285280"/>
            <a:ext cx="3428280" cy="23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Multi-processing: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Each process gets assigned </a:t>
            </a:r>
            <a:r>
              <a:rPr b="0" lang="en-US" sz="16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 private memory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, other processes cannot read or write from it*, if they try there will be an error (</a:t>
            </a:r>
            <a:r>
              <a:rPr b="0" i="1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Segmentation Fault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Who does this?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br>
              <a:rPr sz="1600"/>
            </a:b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The Operating System (OS)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"/>
          <p:cNvSpPr/>
          <p:nvPr/>
        </p:nvSpPr>
        <p:spPr>
          <a:xfrm>
            <a:off x="8001000" y="3716640"/>
            <a:ext cx="622080" cy="23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*usually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8"/>
          <p:cNvSpPr/>
          <p:nvPr/>
        </p:nvSpPr>
        <p:spPr>
          <a:xfrm>
            <a:off x="312120" y="250560"/>
            <a:ext cx="65451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Faster solution: Protect the memory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6" name="" descr=""/>
          <p:cNvPicPr/>
          <p:nvPr/>
        </p:nvPicPr>
        <p:blipFill>
          <a:blip r:embed="rId1"/>
          <a:stretch/>
        </p:blipFill>
        <p:spPr>
          <a:xfrm>
            <a:off x="6769080" y="192600"/>
            <a:ext cx="2181600" cy="1635840"/>
          </a:xfrm>
          <a:prstGeom prst="rect">
            <a:avLst/>
          </a:prstGeom>
          <a:ln w="0">
            <a:noFill/>
          </a:ln>
        </p:spPr>
      </p:pic>
      <p:sp>
        <p:nvSpPr>
          <p:cNvPr id="607" name=""/>
          <p:cNvSpPr/>
          <p:nvPr/>
        </p:nvSpPr>
        <p:spPr>
          <a:xfrm>
            <a:off x="4572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08" name=""/>
          <p:cNvSpPr/>
          <p:nvPr/>
        </p:nvSpPr>
        <p:spPr>
          <a:xfrm>
            <a:off x="2998800" y="1600200"/>
            <a:ext cx="2258280" cy="1693440"/>
          </a:xfrm>
          <a:prstGeom prst="roundRect">
            <a:avLst>
              <a:gd name="adj" fmla="val 16667"/>
            </a:avLst>
          </a:prstGeom>
          <a:solidFill>
            <a:srgbClr val="ffd7d7"/>
          </a:solidFill>
          <a:ln w="0"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09" name=""/>
          <p:cNvSpPr/>
          <p:nvPr/>
        </p:nvSpPr>
        <p:spPr>
          <a:xfrm>
            <a:off x="457200" y="3576960"/>
            <a:ext cx="4799880" cy="84636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10" name=""/>
          <p:cNvSpPr/>
          <p:nvPr/>
        </p:nvSpPr>
        <p:spPr>
          <a:xfrm>
            <a:off x="716400" y="1681200"/>
            <a:ext cx="18259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1" name=""/>
          <p:cNvSpPr/>
          <p:nvPr/>
        </p:nvSpPr>
        <p:spPr>
          <a:xfrm>
            <a:off x="3245040" y="1703520"/>
            <a:ext cx="182160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Workstation #2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2" name="Picture 14" descr=""/>
          <p:cNvPicPr/>
          <p:nvPr/>
        </p:nvPicPr>
        <p:blipFill>
          <a:blip r:embed="rId2"/>
          <a:srcRect l="0" t="0" r="15462" b="0"/>
          <a:stretch/>
        </p:blipFill>
        <p:spPr>
          <a:xfrm>
            <a:off x="3243240" y="216504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613" name="Picture 15" descr=""/>
          <p:cNvPicPr/>
          <p:nvPr/>
        </p:nvPicPr>
        <p:blipFill>
          <a:blip r:embed="rId3"/>
          <a:srcRect l="0" t="0" r="15462" b="0"/>
          <a:stretch/>
        </p:blipFill>
        <p:spPr>
          <a:xfrm>
            <a:off x="739440" y="2142720"/>
            <a:ext cx="601920" cy="959400"/>
          </a:xfrm>
          <a:prstGeom prst="rect">
            <a:avLst/>
          </a:prstGeom>
          <a:ln w="0">
            <a:noFill/>
          </a:ln>
        </p:spPr>
      </p:pic>
      <p:pic>
        <p:nvPicPr>
          <p:cNvPr id="614" name="" descr=""/>
          <p:cNvPicPr/>
          <p:nvPr/>
        </p:nvPicPr>
        <p:blipFill>
          <a:blip r:embed="rId4"/>
          <a:stretch/>
        </p:blipFill>
        <p:spPr>
          <a:xfrm rot="1920600">
            <a:off x="152640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615" name="" descr=""/>
          <p:cNvPicPr/>
          <p:nvPr/>
        </p:nvPicPr>
        <p:blipFill>
          <a:blip r:embed="rId5"/>
          <a:stretch/>
        </p:blipFill>
        <p:spPr>
          <a:xfrm rot="1920600">
            <a:off x="4014360" y="2050920"/>
            <a:ext cx="569880" cy="569880"/>
          </a:xfrm>
          <a:prstGeom prst="rect">
            <a:avLst/>
          </a:prstGeom>
          <a:ln w="0">
            <a:noFill/>
          </a:ln>
        </p:spPr>
      </p:pic>
      <p:pic>
        <p:nvPicPr>
          <p:cNvPr id="616" name="" descr=""/>
          <p:cNvPicPr/>
          <p:nvPr/>
        </p:nvPicPr>
        <p:blipFill>
          <a:blip r:embed="rId6"/>
          <a:stretch/>
        </p:blipFill>
        <p:spPr>
          <a:xfrm>
            <a:off x="1841040" y="2447280"/>
            <a:ext cx="592200" cy="581400"/>
          </a:xfrm>
          <a:prstGeom prst="rect">
            <a:avLst/>
          </a:prstGeom>
          <a:ln w="0">
            <a:noFill/>
          </a:ln>
        </p:spPr>
      </p:pic>
      <p:pic>
        <p:nvPicPr>
          <p:cNvPr id="617" name="" descr=""/>
          <p:cNvPicPr/>
          <p:nvPr/>
        </p:nvPicPr>
        <p:blipFill>
          <a:blip r:embed="rId7"/>
          <a:stretch/>
        </p:blipFill>
        <p:spPr>
          <a:xfrm>
            <a:off x="4382640" y="2447280"/>
            <a:ext cx="592200" cy="581400"/>
          </a:xfrm>
          <a:prstGeom prst="rect">
            <a:avLst/>
          </a:prstGeom>
          <a:ln w="0">
            <a:noFill/>
          </a:ln>
        </p:spPr>
      </p:pic>
      <p:sp>
        <p:nvSpPr>
          <p:cNvPr id="618" name=""/>
          <p:cNvSpPr/>
          <p:nvPr/>
        </p:nvSpPr>
        <p:spPr>
          <a:xfrm>
            <a:off x="572400" y="3657600"/>
            <a:ext cx="1071720" cy="685080"/>
          </a:xfrm>
          <a:prstGeom prst="roundRect">
            <a:avLst>
              <a:gd name="adj" fmla="val 16667"/>
            </a:avLst>
          </a:prstGeom>
          <a:solidFill>
            <a:srgbClr val="ffdbb6"/>
          </a:solidFill>
          <a:ln w="0">
            <a:solidFill>
              <a:srgbClr val="ff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19" name=""/>
          <p:cNvSpPr/>
          <p:nvPr/>
        </p:nvSpPr>
        <p:spPr>
          <a:xfrm>
            <a:off x="1720800" y="3657600"/>
            <a:ext cx="685080" cy="685080"/>
          </a:xfrm>
          <a:prstGeom prst="roundRect">
            <a:avLst>
              <a:gd name="adj" fmla="val 16667"/>
            </a:avLst>
          </a:prstGeom>
          <a:solidFill>
            <a:srgbClr val="ffdbb6"/>
          </a:solidFill>
          <a:ln w="0">
            <a:solidFill>
              <a:srgbClr val="ff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20" name=""/>
          <p:cNvSpPr/>
          <p:nvPr/>
        </p:nvSpPr>
        <p:spPr>
          <a:xfrm>
            <a:off x="2743200" y="3809520"/>
            <a:ext cx="254088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Countertop</a:t>
            </a:r>
            <a:r>
              <a:rPr b="1" lang="en-US" sz="1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b="1" lang="en-US" sz="1000" spc="-1" strike="noStrike">
                <a:solidFill>
                  <a:schemeClr val="dk1"/>
                </a:solidFill>
                <a:latin typeface="Arial"/>
                <a:ea typeface="DejaVu Sans"/>
              </a:rPr>
              <a:t> (memory)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1" name=""/>
          <p:cNvSpPr/>
          <p:nvPr/>
        </p:nvSpPr>
        <p:spPr>
          <a:xfrm>
            <a:off x="572400" y="3886200"/>
            <a:ext cx="107172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Process #1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"/>
          <p:cNvSpPr/>
          <p:nvPr/>
        </p:nvSpPr>
        <p:spPr>
          <a:xfrm>
            <a:off x="1867320" y="3886200"/>
            <a:ext cx="37800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#2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3" name=""/>
          <p:cNvSpPr/>
          <p:nvPr/>
        </p:nvSpPr>
        <p:spPr>
          <a:xfrm>
            <a:off x="5590800" y="2285280"/>
            <a:ext cx="3428280" cy="23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Multi-processing: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Each process gets assigned </a:t>
            </a:r>
            <a:r>
              <a:rPr b="0" lang="en-US" sz="16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 private memory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, other processes cannot read or write from it*, if they try there will be an error (</a:t>
            </a:r>
            <a:r>
              <a:rPr b="0" i="1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Segmentation Fault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Who does this?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br>
              <a:rPr sz="1600"/>
            </a:b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DejaVu Sans"/>
              </a:rPr>
              <a:t>The Operating System (OS)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"/>
          <p:cNvSpPr/>
          <p:nvPr/>
        </p:nvSpPr>
        <p:spPr>
          <a:xfrm>
            <a:off x="8001000" y="3716640"/>
            <a:ext cx="622080" cy="23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*usually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"/>
          <p:cNvSpPr/>
          <p:nvPr/>
        </p:nvSpPr>
        <p:spPr>
          <a:xfrm>
            <a:off x="910440" y="1025280"/>
            <a:ext cx="503280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bf0041"/>
                </a:solidFill>
                <a:latin typeface="Arial"/>
              </a:rPr>
              <a:t>Great for embarrassingly parallel problems!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"/>
          <p:cNvSpPr/>
          <p:nvPr/>
        </p:nvSpPr>
        <p:spPr>
          <a:xfrm>
            <a:off x="422280" y="457200"/>
            <a:ext cx="8263800" cy="444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202729"/>
                </a:solidFill>
                <a:uFillTx/>
                <a:latin typeface="Proxima Nova"/>
                <a:ea typeface="Proxima Nova"/>
              </a:rPr>
              <a:t>Process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List of instructions, i.e. an instance of some program</a:t>
            </a:r>
            <a:br>
              <a:rPr sz="1800"/>
            </a:b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Has private memory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Can be made up of one or more threads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Is not a physical part of the computer, it is defined by the rules of the OS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202729"/>
                </a:solidFill>
                <a:uFillTx/>
                <a:latin typeface="Proxima Nova"/>
                <a:ea typeface="Proxima Nova"/>
              </a:rPr>
              <a:t>Thread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Some instructions from the program </a:t>
            </a:r>
            <a:r>
              <a:rPr b="0" lang="en-US" sz="1200" spc="-1" strike="noStrike">
                <a:solidFill>
                  <a:srgbClr val="202729"/>
                </a:solidFill>
                <a:latin typeface="Proxima Nova"/>
                <a:ea typeface="Proxima Nova"/>
              </a:rPr>
              <a:t>(all instructions if single-threaded)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Always part of a process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* Shares memory with other threads of the same process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Processes and threads </a:t>
            </a:r>
            <a:r>
              <a:rPr b="0" lang="en-US" sz="1800" spc="-1" strike="noStrike" u="sng">
                <a:solidFill>
                  <a:srgbClr val="202729"/>
                </a:solidFill>
                <a:uFillTx/>
                <a:latin typeface="Proxima Nova"/>
                <a:ea typeface="Proxima Nova"/>
              </a:rPr>
              <a:t>do not run on a specific CPU</a:t>
            </a: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, </a:t>
            </a:r>
            <a:br>
              <a:rPr sz="1800"/>
            </a:br>
            <a:r>
              <a:rPr b="0" lang="en-US" sz="1800" spc="-1" strike="noStrike">
                <a:solidFill>
                  <a:srgbClr val="202729"/>
                </a:solidFill>
                <a:latin typeface="Proxima Nova"/>
                <a:ea typeface="Proxima Nova"/>
              </a:rPr>
              <a:t>the OS will allocate them and can move them mid-run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CustomShape 1"/>
          <p:cNvSpPr/>
          <p:nvPr/>
        </p:nvSpPr>
        <p:spPr>
          <a:xfrm>
            <a:off x="311760" y="444960"/>
            <a:ext cx="851832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000000"/>
                </a:solidFill>
                <a:latin typeface="Proxima Nova"/>
                <a:ea typeface="Proxima Nova"/>
              </a:rPr>
              <a:t>To wrap things up…a pop quiz!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CustomShape 3"/>
          <p:cNvSpPr/>
          <p:nvPr/>
        </p:nvSpPr>
        <p:spPr>
          <a:xfrm>
            <a:off x="311760" y="2088360"/>
            <a:ext cx="8518320" cy="113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0" lang="da-DK" sz="2600" spc="-1" strike="noStrike">
                <a:solidFill>
                  <a:srgbClr val="000000"/>
                </a:solidFill>
                <a:latin typeface="Proxima Nova"/>
                <a:ea typeface="Proxima Nova"/>
              </a:rPr>
              <a:t>On your pair computer, please navigate to </a:t>
            </a:r>
            <a:r>
              <a:rPr b="1" lang="da-DK" sz="2600" spc="-1" strike="noStrike">
                <a:solidFill>
                  <a:srgbClr val="000000"/>
                </a:solidFill>
                <a:latin typeface="Proxima Nova"/>
                <a:ea typeface="Proxima Nova"/>
              </a:rPr>
              <a:t>play.blooket.com</a:t>
            </a:r>
            <a:r>
              <a:rPr b="0" lang="da-DK" sz="2600" spc="-1" strike="noStrike">
                <a:solidFill>
                  <a:srgbClr val="000000"/>
                </a:solidFill>
                <a:latin typeface="Proxima Nova"/>
                <a:ea typeface="Proxima Nova"/>
              </a:rPr>
              <a:t> and enter game pin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CustomShape 1"/>
          <p:cNvSpPr/>
          <p:nvPr/>
        </p:nvSpPr>
        <p:spPr>
          <a:xfrm>
            <a:off x="311760" y="159120"/>
            <a:ext cx="851832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da-DK" sz="2800" spc="-1" strike="noStrike">
                <a:solidFill>
                  <a:srgbClr val="202729"/>
                </a:solidFill>
                <a:latin typeface="Proxima Nova"/>
                <a:ea typeface="Proxima Nova"/>
              </a:rPr>
              <a:t>Outline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0" name="CustomShape 2"/>
          <p:cNvSpPr/>
          <p:nvPr/>
        </p:nvSpPr>
        <p:spPr>
          <a:xfrm>
            <a:off x="311760" y="1125360"/>
            <a:ext cx="8518320" cy="34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marL="457200" indent="-342360" defTabSz="914400">
              <a:lnSpc>
                <a:spcPct val="115000"/>
              </a:lnSpc>
              <a:spcBef>
                <a:spcPts val="1191"/>
              </a:spcBef>
              <a:spcAft>
                <a:spcPts val="992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sngStrike">
                <a:solidFill>
                  <a:srgbClr val="000000"/>
                </a:solidFill>
                <a:latin typeface="Proxima Nova"/>
                <a:ea typeface="Proxima Nova"/>
              </a:rPr>
              <a:t>Processes, threads and THE GIL</a:t>
            </a:r>
            <a:r>
              <a:rPr b="0" lang="en-US" sz="1800" spc="-1" strike="noStrike">
                <a:solidFill>
                  <a:srgbClr val="000000"/>
                </a:solidFill>
                <a:latin typeface="Proxima Nova"/>
                <a:ea typeface="Proxima Nova"/>
              </a:rPr>
              <a:t>  ✅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Hands-on investigations of embarrassingly parallel problems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Multithreading with NumPy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The </a:t>
            </a:r>
            <a:r>
              <a:rPr b="0" lang="en-US" sz="1800" spc="-1" strike="noStrike">
                <a:solidFill>
                  <a:srgbClr val="808080"/>
                </a:solidFill>
                <a:latin typeface="Consolas"/>
                <a:ea typeface="DejaVu Sans"/>
              </a:rPr>
              <a:t>multiprocessing</a:t>
            </a: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 package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915120" indent="-34308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Arial"/>
              <a:buAutoNum type="alphaUcPeriod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DejaVu Sans"/>
              </a:rPr>
              <a:t>Blending processes and threads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Going further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360" defTabSz="914400">
              <a:lnSpc>
                <a:spcPct val="115000"/>
              </a:lnSpc>
              <a:spcAft>
                <a:spcPts val="1199"/>
              </a:spcAft>
              <a:buClr>
                <a:srgbClr val="616161"/>
              </a:buClr>
              <a:buFont typeface="Proxima Nova"/>
              <a:buChar char="●"/>
              <a:tabLst>
                <a:tab algn="l" pos="0"/>
              </a:tabLst>
            </a:pPr>
            <a:r>
              <a:rPr b="0" lang="en-US" sz="1800" spc="-1" strike="noStrike">
                <a:solidFill>
                  <a:srgbClr val="808080"/>
                </a:solidFill>
                <a:latin typeface="Proxima Nova"/>
                <a:ea typeface="Proxima Nova"/>
              </a:rPr>
              <a:t>Wrap-up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2246</TotalTime>
  <Application>LibreOffice/24.2.7.2$Linux_X86_64 LibreOffice_project/420$Build-2</Application>
  <AppVersion>15.0000</AppVersion>
  <Words>1453</Words>
  <Paragraphs>206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Rinker</dc:creator>
  <dc:description/>
  <dc:language>en-US</dc:language>
  <cp:lastModifiedBy/>
  <cp:lastPrinted>2025-09-25T22:23:26Z</cp:lastPrinted>
  <dcterms:modified xsi:type="dcterms:W3CDTF">2025-09-25T22:50:08Z</dcterms:modified>
  <cp:revision>52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Notes">
    <vt:i4>8</vt:i4>
  </property>
  <property fmtid="{D5CDD505-2E9C-101B-9397-08002B2CF9AE}" pid="4" name="PresentationFormat">
    <vt:lpwstr>On-screen Show (16:9)</vt:lpwstr>
  </property>
  <property fmtid="{D5CDD505-2E9C-101B-9397-08002B2CF9AE}" pid="5" name="Slides">
    <vt:i4>22</vt:i4>
  </property>
</Properties>
</file>