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273" r:id="rId2"/>
    <p:sldId id="399" r:id="rId3"/>
    <p:sldId id="501" r:id="rId4"/>
    <p:sldId id="430" r:id="rId5"/>
    <p:sldId id="419" r:id="rId6"/>
    <p:sldId id="464" r:id="rId7"/>
    <p:sldId id="358" r:id="rId8"/>
    <p:sldId id="275" r:id="rId9"/>
    <p:sldId id="397" r:id="rId10"/>
    <p:sldId id="453" r:id="rId11"/>
    <p:sldId id="452" r:id="rId12"/>
    <p:sldId id="284" r:id="rId13"/>
    <p:sldId id="454" r:id="rId14"/>
    <p:sldId id="390" r:id="rId15"/>
    <p:sldId id="465" r:id="rId16"/>
    <p:sldId id="493" r:id="rId17"/>
    <p:sldId id="391" r:id="rId18"/>
    <p:sldId id="468" r:id="rId19"/>
    <p:sldId id="355" r:id="rId20"/>
    <p:sldId id="288" r:id="rId21"/>
    <p:sldId id="298" r:id="rId2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BAA15BF6-FE96-3445-86D7-BE737DCC358B}">
          <p14:sldIdLst>
            <p14:sldId id="273"/>
            <p14:sldId id="399"/>
            <p14:sldId id="501"/>
            <p14:sldId id="430"/>
            <p14:sldId id="419"/>
            <p14:sldId id="464"/>
            <p14:sldId id="358"/>
            <p14:sldId id="275"/>
            <p14:sldId id="397"/>
            <p14:sldId id="453"/>
            <p14:sldId id="452"/>
            <p14:sldId id="284"/>
            <p14:sldId id="454"/>
            <p14:sldId id="390"/>
            <p14:sldId id="465"/>
            <p14:sldId id="493"/>
            <p14:sldId id="391"/>
            <p14:sldId id="468"/>
            <p14:sldId id="355"/>
            <p14:sldId id="288"/>
            <p14:sldId id="29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800080"/>
    <a:srgbClr val="0000FF"/>
    <a:srgbClr val="FF0000"/>
    <a:srgbClr val="0E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21423" autoAdjust="0"/>
    <p:restoredTop sz="97161" autoAdjust="0"/>
  </p:normalViewPr>
  <p:slideViewPr>
    <p:cSldViewPr>
      <p:cViewPr varScale="1">
        <p:scale>
          <a:sx n="138" d="100"/>
          <a:sy n="138" d="100"/>
        </p:scale>
        <p:origin x="1896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341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AA4630-B738-4650-913F-7378CC40D312}" type="doc">
      <dgm:prSet loTypeId="urn:microsoft.com/office/officeart/2005/8/layout/process2" loCatId="process" qsTypeId="urn:microsoft.com/office/officeart/2005/8/quickstyle/simple4" qsCatId="simple" csTypeId="urn:microsoft.com/office/officeart/2005/8/colors/colorful1#2" csCatId="colorful" phldr="1"/>
      <dgm:spPr/>
    </dgm:pt>
    <dgm:pt modelId="{97DB59AD-8506-4A74-BB78-BA533F4FB10F}">
      <dgm:prSet phldrT="[Text]" custT="1"/>
      <dgm:spPr>
        <a:solidFill>
          <a:srgbClr val="FFFFFF"/>
        </a:solidFill>
        <a:ln w="38100" cmpd="sng">
          <a:solidFill>
            <a:srgbClr val="0ECC00"/>
          </a:solidFill>
        </a:ln>
        <a:effectLst/>
      </dgm:spPr>
      <dgm:t>
        <a:bodyPr/>
        <a:lstStyle/>
        <a:p>
          <a:r>
            <a:rPr lang="en-US" sz="2400" dirty="0">
              <a:solidFill>
                <a:srgbClr val="000000"/>
              </a:solidFill>
            </a:rPr>
            <a:t>Write tests </a:t>
          </a:r>
          <a:br>
            <a:rPr lang="en-US" sz="2400" dirty="0">
              <a:solidFill>
                <a:srgbClr val="000000"/>
              </a:solidFill>
            </a:rPr>
          </a:br>
          <a:r>
            <a:rPr lang="en-US" sz="2000" dirty="0">
              <a:solidFill>
                <a:srgbClr val="000000"/>
              </a:solidFill>
            </a:rPr>
            <a:t>to check that feature works </a:t>
          </a:r>
          <a:endParaRPr lang="en-GB" sz="2400" dirty="0">
            <a:solidFill>
              <a:srgbClr val="000000"/>
            </a:solidFill>
          </a:endParaRPr>
        </a:p>
      </dgm:t>
    </dgm:pt>
    <dgm:pt modelId="{E5F038C7-DBC4-490A-AAFB-6D151F9C0538}" type="parTrans" cxnId="{F91E15A7-C24F-4D74-8B1A-D7C0021B8888}">
      <dgm:prSet/>
      <dgm:spPr/>
      <dgm:t>
        <a:bodyPr/>
        <a:lstStyle/>
        <a:p>
          <a:endParaRPr lang="en-GB" sz="2000"/>
        </a:p>
      </dgm:t>
    </dgm:pt>
    <dgm:pt modelId="{EFB1699C-C280-416C-B6B3-B9CB2E52EAA1}" type="sibTrans" cxnId="{F91E15A7-C24F-4D74-8B1A-D7C0021B8888}">
      <dgm:prSet custT="1"/>
      <dgm:spPr>
        <a:solidFill>
          <a:srgbClr val="FFFFFF"/>
        </a:solidFill>
        <a:ln w="38100" cmpd="sng">
          <a:solidFill>
            <a:srgbClr val="0ECC00"/>
          </a:solidFill>
        </a:ln>
        <a:effectLst/>
      </dgm:spPr>
      <dgm:t>
        <a:bodyPr/>
        <a:lstStyle/>
        <a:p>
          <a:endParaRPr lang="en-GB" sz="2000"/>
        </a:p>
      </dgm:t>
    </dgm:pt>
    <dgm:pt modelId="{6CD60870-D228-4E7C-AB37-75604251742A}">
      <dgm:prSet custT="1"/>
      <dgm:spPr>
        <a:solidFill>
          <a:srgbClr val="FFFFFF"/>
        </a:solidFill>
        <a:ln w="38100" cmpd="sng">
          <a:solidFill>
            <a:srgbClr val="0ECC00"/>
          </a:solidFill>
        </a:ln>
        <a:effectLst/>
      </dgm:spPr>
      <dgm:t>
        <a:bodyPr/>
        <a:lstStyle/>
        <a:p>
          <a:r>
            <a:rPr lang="en-US" sz="2400" dirty="0">
              <a:solidFill>
                <a:srgbClr val="000000"/>
              </a:solidFill>
            </a:rPr>
            <a:t>Write simplest code </a:t>
          </a:r>
          <a:br>
            <a:rPr lang="en-US" sz="2400" dirty="0">
              <a:solidFill>
                <a:srgbClr val="000000"/>
              </a:solidFill>
            </a:rPr>
          </a:br>
          <a:r>
            <a:rPr lang="en-US" sz="2000" dirty="0">
              <a:solidFill>
                <a:srgbClr val="000000"/>
              </a:solidFill>
            </a:rPr>
            <a:t>that makes tests pass</a:t>
          </a:r>
        </a:p>
      </dgm:t>
    </dgm:pt>
    <dgm:pt modelId="{75E4D45F-C716-48A2-8E57-584BA67C4566}" type="parTrans" cxnId="{8747F884-7CA4-413D-AFAC-DD5CAE19DDA5}">
      <dgm:prSet/>
      <dgm:spPr/>
      <dgm:t>
        <a:bodyPr/>
        <a:lstStyle/>
        <a:p>
          <a:endParaRPr lang="en-GB" sz="2000"/>
        </a:p>
      </dgm:t>
    </dgm:pt>
    <dgm:pt modelId="{04BB66AA-DBE2-4BFD-A94E-A31165187E75}" type="sibTrans" cxnId="{8747F884-7CA4-413D-AFAC-DD5CAE19DDA5}">
      <dgm:prSet custT="1"/>
      <dgm:spPr>
        <a:solidFill>
          <a:srgbClr val="FFFFFF"/>
        </a:solidFill>
        <a:ln w="38100" cmpd="sng">
          <a:solidFill>
            <a:srgbClr val="0ECC00"/>
          </a:solidFill>
        </a:ln>
        <a:effectLst/>
      </dgm:spPr>
      <dgm:t>
        <a:bodyPr/>
        <a:lstStyle/>
        <a:p>
          <a:endParaRPr lang="en-GB" sz="2000"/>
        </a:p>
      </dgm:t>
    </dgm:pt>
    <dgm:pt modelId="{D8FC48C4-469B-40DC-950F-ABA168836D34}">
      <dgm:prSet custT="1"/>
      <dgm:spPr>
        <a:solidFill>
          <a:srgbClr val="FFFFFF"/>
        </a:solidFill>
        <a:ln w="38100" cmpd="sng">
          <a:solidFill>
            <a:srgbClr val="0ECC00"/>
          </a:solidFill>
        </a:ln>
        <a:effectLst/>
      </dgm:spPr>
      <dgm:t>
        <a:bodyPr/>
        <a:lstStyle/>
        <a:p>
          <a:r>
            <a:rPr lang="en-US" sz="2400" dirty="0">
              <a:solidFill>
                <a:srgbClr val="000000"/>
              </a:solidFill>
            </a:rPr>
            <a:t>Run tests and debug </a:t>
          </a:r>
          <a:br>
            <a:rPr lang="en-US" sz="2400" dirty="0">
              <a:solidFill>
                <a:srgbClr val="000000"/>
              </a:solidFill>
            </a:rPr>
          </a:br>
          <a:r>
            <a:rPr lang="en-US" sz="2000" dirty="0">
              <a:solidFill>
                <a:srgbClr val="000000"/>
              </a:solidFill>
            </a:rPr>
            <a:t>until </a:t>
          </a:r>
          <a:r>
            <a:rPr lang="en-US" sz="2000" i="1" dirty="0">
              <a:solidFill>
                <a:srgbClr val="000000"/>
              </a:solidFill>
            </a:rPr>
            <a:t>all</a:t>
          </a:r>
          <a:r>
            <a:rPr lang="en-US" sz="2000" dirty="0">
              <a:solidFill>
                <a:srgbClr val="000000"/>
              </a:solidFill>
            </a:rPr>
            <a:t> tests pass</a:t>
          </a:r>
        </a:p>
      </dgm:t>
    </dgm:pt>
    <dgm:pt modelId="{3B29C759-9861-4F5A-9C39-84993FBBD849}" type="parTrans" cxnId="{165AE32A-34E6-4032-86AF-87A045F8F59C}">
      <dgm:prSet/>
      <dgm:spPr/>
      <dgm:t>
        <a:bodyPr/>
        <a:lstStyle/>
        <a:p>
          <a:endParaRPr lang="en-GB" sz="2000"/>
        </a:p>
      </dgm:t>
    </dgm:pt>
    <dgm:pt modelId="{CB49FD0C-9B39-4860-B781-669D9FC3FB40}" type="sibTrans" cxnId="{165AE32A-34E6-4032-86AF-87A045F8F59C}">
      <dgm:prSet custT="1"/>
      <dgm:spPr>
        <a:solidFill>
          <a:srgbClr val="FFFFFF"/>
        </a:solidFill>
        <a:ln w="38100" cmpd="sng">
          <a:solidFill>
            <a:srgbClr val="0ECC00"/>
          </a:solidFill>
        </a:ln>
        <a:effectLst/>
      </dgm:spPr>
      <dgm:t>
        <a:bodyPr/>
        <a:lstStyle/>
        <a:p>
          <a:endParaRPr lang="en-GB" sz="2000"/>
        </a:p>
      </dgm:t>
    </dgm:pt>
    <dgm:pt modelId="{96BC0EEB-57F0-4267-86F0-4EA98B40D230}">
      <dgm:prSet custT="1"/>
      <dgm:spPr>
        <a:solidFill>
          <a:srgbClr val="FFFFFF"/>
        </a:solidFill>
        <a:ln w="38100" cmpd="sng">
          <a:solidFill>
            <a:srgbClr val="0ECC00"/>
          </a:solidFill>
        </a:ln>
        <a:effectLst/>
      </dgm:spPr>
      <dgm:t>
        <a:bodyPr/>
        <a:lstStyle/>
        <a:p>
          <a:r>
            <a:rPr lang="en-US" sz="2400" dirty="0">
              <a:solidFill>
                <a:srgbClr val="000000"/>
              </a:solidFill>
            </a:rPr>
            <a:t>Refactor and optimize </a:t>
          </a:r>
          <a:br>
            <a:rPr lang="en-US" sz="2400" dirty="0">
              <a:solidFill>
                <a:srgbClr val="000000"/>
              </a:solidFill>
            </a:rPr>
          </a:br>
          <a:r>
            <a:rPr lang="en-US" sz="2000" dirty="0">
              <a:solidFill>
                <a:srgbClr val="000000"/>
              </a:solidFill>
            </a:rPr>
            <a:t>only if necessary</a:t>
          </a:r>
        </a:p>
      </dgm:t>
    </dgm:pt>
    <dgm:pt modelId="{A57BE1BC-E807-47AE-8640-A3F276768BED}" type="parTrans" cxnId="{B9FDB916-0E3A-45DF-B817-B4FF0DF0DD0F}">
      <dgm:prSet/>
      <dgm:spPr/>
      <dgm:t>
        <a:bodyPr/>
        <a:lstStyle/>
        <a:p>
          <a:endParaRPr lang="en-GB" sz="2000"/>
        </a:p>
      </dgm:t>
    </dgm:pt>
    <dgm:pt modelId="{062036D4-7094-47BF-9BE9-A58B2E6A4D41}" type="sibTrans" cxnId="{B9FDB916-0E3A-45DF-B817-B4FF0DF0DD0F}">
      <dgm:prSet/>
      <dgm:spPr/>
      <dgm:t>
        <a:bodyPr/>
        <a:lstStyle/>
        <a:p>
          <a:endParaRPr lang="en-GB" sz="2000"/>
        </a:p>
      </dgm:t>
    </dgm:pt>
    <dgm:pt modelId="{E188BD28-8BF3-DF4E-89B0-D0D9BDDAD858}">
      <dgm:prSet phldrT="[Text]" custT="1"/>
      <dgm:spPr>
        <a:solidFill>
          <a:schemeClr val="bg1"/>
        </a:solidFill>
        <a:ln w="38100" cmpd="sng">
          <a:solidFill>
            <a:srgbClr val="FF0000"/>
          </a:solidFill>
        </a:ln>
        <a:effectLst/>
      </dgm:spPr>
      <dgm:t>
        <a:bodyPr/>
        <a:lstStyle/>
        <a:p>
          <a:r>
            <a:rPr lang="en-GB" sz="2400" dirty="0">
              <a:solidFill>
                <a:schemeClr val="tx1"/>
              </a:solidFill>
            </a:rPr>
            <a:t>Pick your next feature</a:t>
          </a:r>
        </a:p>
      </dgm:t>
    </dgm:pt>
    <dgm:pt modelId="{36E39B49-FFE1-4141-AC7D-DEC0690E85F8}" type="parTrans" cxnId="{0F95B477-3571-3442-BE80-0888F825957B}">
      <dgm:prSet/>
      <dgm:spPr/>
      <dgm:t>
        <a:bodyPr/>
        <a:lstStyle/>
        <a:p>
          <a:endParaRPr lang="en-US" sz="1600"/>
        </a:p>
      </dgm:t>
    </dgm:pt>
    <dgm:pt modelId="{7764EA43-B182-BC4F-BCDA-333200F918B8}" type="sibTrans" cxnId="{0F95B477-3571-3442-BE80-0888F825957B}">
      <dgm:prSet custT="1"/>
      <dgm:spPr>
        <a:solidFill>
          <a:srgbClr val="FFFFFF"/>
        </a:solidFill>
        <a:ln w="38100" cmpd="sng">
          <a:solidFill>
            <a:srgbClr val="FF0000"/>
          </a:solidFill>
        </a:ln>
        <a:effectLst/>
      </dgm:spPr>
      <dgm:t>
        <a:bodyPr/>
        <a:lstStyle/>
        <a:p>
          <a:endParaRPr lang="en-US" sz="1100"/>
        </a:p>
      </dgm:t>
    </dgm:pt>
    <dgm:pt modelId="{7A234B30-A436-41B7-96D9-05CCC2F7ADDC}" type="pres">
      <dgm:prSet presAssocID="{47AA4630-B738-4650-913F-7378CC40D312}" presName="linearFlow" presStyleCnt="0">
        <dgm:presLayoutVars>
          <dgm:resizeHandles val="exact"/>
        </dgm:presLayoutVars>
      </dgm:prSet>
      <dgm:spPr/>
    </dgm:pt>
    <dgm:pt modelId="{8B185A30-22C7-6840-8D3E-58B36EE38549}" type="pres">
      <dgm:prSet presAssocID="{E188BD28-8BF3-DF4E-89B0-D0D9BDDAD858}" presName="node" presStyleLbl="node1" presStyleIdx="0" presStyleCnt="5" custScaleX="138432">
        <dgm:presLayoutVars>
          <dgm:bulletEnabled val="1"/>
        </dgm:presLayoutVars>
      </dgm:prSet>
      <dgm:spPr/>
    </dgm:pt>
    <dgm:pt modelId="{66533B70-8731-2345-9B98-5A7A7F80153B}" type="pres">
      <dgm:prSet presAssocID="{7764EA43-B182-BC4F-BCDA-333200F918B8}" presName="sibTrans" presStyleLbl="sibTrans2D1" presStyleIdx="0" presStyleCnt="4"/>
      <dgm:spPr/>
    </dgm:pt>
    <dgm:pt modelId="{5EB7E61C-215B-AD45-8738-514EF8F5F4E5}" type="pres">
      <dgm:prSet presAssocID="{7764EA43-B182-BC4F-BCDA-333200F918B8}" presName="connectorText" presStyleLbl="sibTrans2D1" presStyleIdx="0" presStyleCnt="4"/>
      <dgm:spPr/>
    </dgm:pt>
    <dgm:pt modelId="{87C32DCB-D7CA-425A-A14D-DC1B34BAA990}" type="pres">
      <dgm:prSet presAssocID="{97DB59AD-8506-4A74-BB78-BA533F4FB10F}" presName="node" presStyleLbl="node1" presStyleIdx="1" presStyleCnt="5" custScaleX="140984">
        <dgm:presLayoutVars>
          <dgm:bulletEnabled val="1"/>
        </dgm:presLayoutVars>
      </dgm:prSet>
      <dgm:spPr/>
    </dgm:pt>
    <dgm:pt modelId="{143F6140-E7F1-4CCF-A9B1-524762512517}" type="pres">
      <dgm:prSet presAssocID="{EFB1699C-C280-416C-B6B3-B9CB2E52EAA1}" presName="sibTrans" presStyleLbl="sibTrans2D1" presStyleIdx="1" presStyleCnt="4"/>
      <dgm:spPr/>
    </dgm:pt>
    <dgm:pt modelId="{B2BEE0C4-D8B2-432A-8CB1-C2162205DCA3}" type="pres">
      <dgm:prSet presAssocID="{EFB1699C-C280-416C-B6B3-B9CB2E52EAA1}" presName="connectorText" presStyleLbl="sibTrans2D1" presStyleIdx="1" presStyleCnt="4"/>
      <dgm:spPr/>
    </dgm:pt>
    <dgm:pt modelId="{3FA6B472-D1F3-409B-BF18-F1310278CB78}" type="pres">
      <dgm:prSet presAssocID="{6CD60870-D228-4E7C-AB37-75604251742A}" presName="node" presStyleLbl="node1" presStyleIdx="2" presStyleCnt="5" custScaleX="139871">
        <dgm:presLayoutVars>
          <dgm:bulletEnabled val="1"/>
        </dgm:presLayoutVars>
      </dgm:prSet>
      <dgm:spPr/>
    </dgm:pt>
    <dgm:pt modelId="{E202264D-36A3-408A-9050-7FBD30D2645C}" type="pres">
      <dgm:prSet presAssocID="{04BB66AA-DBE2-4BFD-A94E-A31165187E75}" presName="sibTrans" presStyleLbl="sibTrans2D1" presStyleIdx="2" presStyleCnt="4"/>
      <dgm:spPr/>
    </dgm:pt>
    <dgm:pt modelId="{E3B3E849-56D6-49C5-932E-7B5B0F9F195C}" type="pres">
      <dgm:prSet presAssocID="{04BB66AA-DBE2-4BFD-A94E-A31165187E75}" presName="connectorText" presStyleLbl="sibTrans2D1" presStyleIdx="2" presStyleCnt="4"/>
      <dgm:spPr/>
    </dgm:pt>
    <dgm:pt modelId="{3725F2C1-AA1D-49A3-9D73-9D444D08CE71}" type="pres">
      <dgm:prSet presAssocID="{D8FC48C4-469B-40DC-950F-ABA168836D34}" presName="node" presStyleLbl="node1" presStyleIdx="3" presStyleCnt="5" custScaleX="139871">
        <dgm:presLayoutVars>
          <dgm:bulletEnabled val="1"/>
        </dgm:presLayoutVars>
      </dgm:prSet>
      <dgm:spPr/>
    </dgm:pt>
    <dgm:pt modelId="{B4CC5E68-BD20-49EE-86FA-E08541A3FE12}" type="pres">
      <dgm:prSet presAssocID="{CB49FD0C-9B39-4860-B781-669D9FC3FB40}" presName="sibTrans" presStyleLbl="sibTrans2D1" presStyleIdx="3" presStyleCnt="4"/>
      <dgm:spPr/>
    </dgm:pt>
    <dgm:pt modelId="{BD1FA95E-C45B-4671-BBAB-95DCE436E052}" type="pres">
      <dgm:prSet presAssocID="{CB49FD0C-9B39-4860-B781-669D9FC3FB40}" presName="connectorText" presStyleLbl="sibTrans2D1" presStyleIdx="3" presStyleCnt="4"/>
      <dgm:spPr/>
    </dgm:pt>
    <dgm:pt modelId="{C45FEE31-6BF1-4E83-9497-1224D8F07991}" type="pres">
      <dgm:prSet presAssocID="{96BC0EEB-57F0-4267-86F0-4EA98B40D230}" presName="node" presStyleLbl="node1" presStyleIdx="4" presStyleCnt="5" custScaleX="139871">
        <dgm:presLayoutVars>
          <dgm:bulletEnabled val="1"/>
        </dgm:presLayoutVars>
      </dgm:prSet>
      <dgm:spPr/>
    </dgm:pt>
  </dgm:ptLst>
  <dgm:cxnLst>
    <dgm:cxn modelId="{0A22D10B-D71A-5B4D-BEC1-7C41DC85EEB6}" type="presOf" srcId="{97DB59AD-8506-4A74-BB78-BA533F4FB10F}" destId="{87C32DCB-D7CA-425A-A14D-DC1B34BAA990}" srcOrd="0" destOrd="0" presId="urn:microsoft.com/office/officeart/2005/8/layout/process2"/>
    <dgm:cxn modelId="{E66AB70D-B419-8F42-AB07-6CEF773FFD8D}" type="presOf" srcId="{6CD60870-D228-4E7C-AB37-75604251742A}" destId="{3FA6B472-D1F3-409B-BF18-F1310278CB78}" srcOrd="0" destOrd="0" presId="urn:microsoft.com/office/officeart/2005/8/layout/process2"/>
    <dgm:cxn modelId="{55C62713-44FB-4A48-834F-6EE7002CC122}" type="presOf" srcId="{7764EA43-B182-BC4F-BCDA-333200F918B8}" destId="{66533B70-8731-2345-9B98-5A7A7F80153B}" srcOrd="0" destOrd="0" presId="urn:microsoft.com/office/officeart/2005/8/layout/process2"/>
    <dgm:cxn modelId="{B9FDB916-0E3A-45DF-B817-B4FF0DF0DD0F}" srcId="{47AA4630-B738-4650-913F-7378CC40D312}" destId="{96BC0EEB-57F0-4267-86F0-4EA98B40D230}" srcOrd="4" destOrd="0" parTransId="{A57BE1BC-E807-47AE-8640-A3F276768BED}" sibTransId="{062036D4-7094-47BF-9BE9-A58B2E6A4D41}"/>
    <dgm:cxn modelId="{1247801C-BAB9-274C-B7C8-2824B008DED7}" type="presOf" srcId="{D8FC48C4-469B-40DC-950F-ABA168836D34}" destId="{3725F2C1-AA1D-49A3-9D73-9D444D08CE71}" srcOrd="0" destOrd="0" presId="urn:microsoft.com/office/officeart/2005/8/layout/process2"/>
    <dgm:cxn modelId="{E66DC529-1FE0-154A-8673-E77A451680BA}" type="presOf" srcId="{CB49FD0C-9B39-4860-B781-669D9FC3FB40}" destId="{B4CC5E68-BD20-49EE-86FA-E08541A3FE12}" srcOrd="0" destOrd="0" presId="urn:microsoft.com/office/officeart/2005/8/layout/process2"/>
    <dgm:cxn modelId="{165AE32A-34E6-4032-86AF-87A045F8F59C}" srcId="{47AA4630-B738-4650-913F-7378CC40D312}" destId="{D8FC48C4-469B-40DC-950F-ABA168836D34}" srcOrd="3" destOrd="0" parTransId="{3B29C759-9861-4F5A-9C39-84993FBBD849}" sibTransId="{CB49FD0C-9B39-4860-B781-669D9FC3FB40}"/>
    <dgm:cxn modelId="{9DA36E3B-2919-1C46-B2E5-C0B732315014}" type="presOf" srcId="{EFB1699C-C280-416C-B6B3-B9CB2E52EAA1}" destId="{143F6140-E7F1-4CCF-A9B1-524762512517}" srcOrd="0" destOrd="0" presId="urn:microsoft.com/office/officeart/2005/8/layout/process2"/>
    <dgm:cxn modelId="{5C9E335E-5F74-724C-BFB1-DCB6E65EC219}" type="presOf" srcId="{E188BD28-8BF3-DF4E-89B0-D0D9BDDAD858}" destId="{8B185A30-22C7-6840-8D3E-58B36EE38549}" srcOrd="0" destOrd="0" presId="urn:microsoft.com/office/officeart/2005/8/layout/process2"/>
    <dgm:cxn modelId="{8F9C2B67-9886-7441-80DD-429CF8C84185}" type="presOf" srcId="{47AA4630-B738-4650-913F-7378CC40D312}" destId="{7A234B30-A436-41B7-96D9-05CCC2F7ADDC}" srcOrd="0" destOrd="0" presId="urn:microsoft.com/office/officeart/2005/8/layout/process2"/>
    <dgm:cxn modelId="{0F95B477-3571-3442-BE80-0888F825957B}" srcId="{47AA4630-B738-4650-913F-7378CC40D312}" destId="{E188BD28-8BF3-DF4E-89B0-D0D9BDDAD858}" srcOrd="0" destOrd="0" parTransId="{36E39B49-FFE1-4141-AC7D-DEC0690E85F8}" sibTransId="{7764EA43-B182-BC4F-BCDA-333200F918B8}"/>
    <dgm:cxn modelId="{8747F884-7CA4-413D-AFAC-DD5CAE19DDA5}" srcId="{47AA4630-B738-4650-913F-7378CC40D312}" destId="{6CD60870-D228-4E7C-AB37-75604251742A}" srcOrd="2" destOrd="0" parTransId="{75E4D45F-C716-48A2-8E57-584BA67C4566}" sibTransId="{04BB66AA-DBE2-4BFD-A94E-A31165187E75}"/>
    <dgm:cxn modelId="{F134FA8C-3E11-174B-930C-25BE1E162B21}" type="presOf" srcId="{CB49FD0C-9B39-4860-B781-669D9FC3FB40}" destId="{BD1FA95E-C45B-4671-BBAB-95DCE436E052}" srcOrd="1" destOrd="0" presId="urn:microsoft.com/office/officeart/2005/8/layout/process2"/>
    <dgm:cxn modelId="{277817A0-FD66-6947-A053-2F263ED6D8B0}" type="presOf" srcId="{96BC0EEB-57F0-4267-86F0-4EA98B40D230}" destId="{C45FEE31-6BF1-4E83-9497-1224D8F07991}" srcOrd="0" destOrd="0" presId="urn:microsoft.com/office/officeart/2005/8/layout/process2"/>
    <dgm:cxn modelId="{F91E15A7-C24F-4D74-8B1A-D7C0021B8888}" srcId="{47AA4630-B738-4650-913F-7378CC40D312}" destId="{97DB59AD-8506-4A74-BB78-BA533F4FB10F}" srcOrd="1" destOrd="0" parTransId="{E5F038C7-DBC4-490A-AAFB-6D151F9C0538}" sibTransId="{EFB1699C-C280-416C-B6B3-B9CB2E52EAA1}"/>
    <dgm:cxn modelId="{C70C51C3-D987-1448-9289-918857039BFE}" type="presOf" srcId="{7764EA43-B182-BC4F-BCDA-333200F918B8}" destId="{5EB7E61C-215B-AD45-8738-514EF8F5F4E5}" srcOrd="1" destOrd="0" presId="urn:microsoft.com/office/officeart/2005/8/layout/process2"/>
    <dgm:cxn modelId="{F37546EE-15AD-6840-A8A0-12F23749B15E}" type="presOf" srcId="{EFB1699C-C280-416C-B6B3-B9CB2E52EAA1}" destId="{B2BEE0C4-D8B2-432A-8CB1-C2162205DCA3}" srcOrd="1" destOrd="0" presId="urn:microsoft.com/office/officeart/2005/8/layout/process2"/>
    <dgm:cxn modelId="{DE07A1F1-678D-8647-A24E-96BD2CFD47CF}" type="presOf" srcId="{04BB66AA-DBE2-4BFD-A94E-A31165187E75}" destId="{E202264D-36A3-408A-9050-7FBD30D2645C}" srcOrd="0" destOrd="0" presId="urn:microsoft.com/office/officeart/2005/8/layout/process2"/>
    <dgm:cxn modelId="{54D38BF8-1FB5-B247-85A5-258CE2F5B784}" type="presOf" srcId="{04BB66AA-DBE2-4BFD-A94E-A31165187E75}" destId="{E3B3E849-56D6-49C5-932E-7B5B0F9F195C}" srcOrd="1" destOrd="0" presId="urn:microsoft.com/office/officeart/2005/8/layout/process2"/>
    <dgm:cxn modelId="{1860D1C1-1ADB-1F47-9CC7-007C35383655}" type="presParOf" srcId="{7A234B30-A436-41B7-96D9-05CCC2F7ADDC}" destId="{8B185A30-22C7-6840-8D3E-58B36EE38549}" srcOrd="0" destOrd="0" presId="urn:microsoft.com/office/officeart/2005/8/layout/process2"/>
    <dgm:cxn modelId="{35113D87-8350-D44E-97E7-6C77495D1050}" type="presParOf" srcId="{7A234B30-A436-41B7-96D9-05CCC2F7ADDC}" destId="{66533B70-8731-2345-9B98-5A7A7F80153B}" srcOrd="1" destOrd="0" presId="urn:microsoft.com/office/officeart/2005/8/layout/process2"/>
    <dgm:cxn modelId="{40163969-0B66-1B4F-85F9-8C2D15EF9773}" type="presParOf" srcId="{66533B70-8731-2345-9B98-5A7A7F80153B}" destId="{5EB7E61C-215B-AD45-8738-514EF8F5F4E5}" srcOrd="0" destOrd="0" presId="urn:microsoft.com/office/officeart/2005/8/layout/process2"/>
    <dgm:cxn modelId="{11548B34-07D3-F746-BA65-38C64F1C282B}" type="presParOf" srcId="{7A234B30-A436-41B7-96D9-05CCC2F7ADDC}" destId="{87C32DCB-D7CA-425A-A14D-DC1B34BAA990}" srcOrd="2" destOrd="0" presId="urn:microsoft.com/office/officeart/2005/8/layout/process2"/>
    <dgm:cxn modelId="{F03B2783-4055-8542-B419-C5E6817234CF}" type="presParOf" srcId="{7A234B30-A436-41B7-96D9-05CCC2F7ADDC}" destId="{143F6140-E7F1-4CCF-A9B1-524762512517}" srcOrd="3" destOrd="0" presId="urn:microsoft.com/office/officeart/2005/8/layout/process2"/>
    <dgm:cxn modelId="{359D67CC-12B7-B645-9CCE-E5FA3733531F}" type="presParOf" srcId="{143F6140-E7F1-4CCF-A9B1-524762512517}" destId="{B2BEE0C4-D8B2-432A-8CB1-C2162205DCA3}" srcOrd="0" destOrd="0" presId="urn:microsoft.com/office/officeart/2005/8/layout/process2"/>
    <dgm:cxn modelId="{7E7A881D-C53D-004A-8B63-6CE557F974DA}" type="presParOf" srcId="{7A234B30-A436-41B7-96D9-05CCC2F7ADDC}" destId="{3FA6B472-D1F3-409B-BF18-F1310278CB78}" srcOrd="4" destOrd="0" presId="urn:microsoft.com/office/officeart/2005/8/layout/process2"/>
    <dgm:cxn modelId="{C4D13EBE-DD43-EE4D-A2AD-1A000F145052}" type="presParOf" srcId="{7A234B30-A436-41B7-96D9-05CCC2F7ADDC}" destId="{E202264D-36A3-408A-9050-7FBD30D2645C}" srcOrd="5" destOrd="0" presId="urn:microsoft.com/office/officeart/2005/8/layout/process2"/>
    <dgm:cxn modelId="{D502F20C-3F4D-894D-8AE1-803335792043}" type="presParOf" srcId="{E202264D-36A3-408A-9050-7FBD30D2645C}" destId="{E3B3E849-56D6-49C5-932E-7B5B0F9F195C}" srcOrd="0" destOrd="0" presId="urn:microsoft.com/office/officeart/2005/8/layout/process2"/>
    <dgm:cxn modelId="{80F11729-27B3-D247-A558-2DD0EFDF29EF}" type="presParOf" srcId="{7A234B30-A436-41B7-96D9-05CCC2F7ADDC}" destId="{3725F2C1-AA1D-49A3-9D73-9D444D08CE71}" srcOrd="6" destOrd="0" presId="urn:microsoft.com/office/officeart/2005/8/layout/process2"/>
    <dgm:cxn modelId="{7CB088D8-DECF-A243-A85D-B6DBF8FDDB28}" type="presParOf" srcId="{7A234B30-A436-41B7-96D9-05CCC2F7ADDC}" destId="{B4CC5E68-BD20-49EE-86FA-E08541A3FE12}" srcOrd="7" destOrd="0" presId="urn:microsoft.com/office/officeart/2005/8/layout/process2"/>
    <dgm:cxn modelId="{7A6A62AF-D7EF-904C-82FB-4C47238FD90D}" type="presParOf" srcId="{B4CC5E68-BD20-49EE-86FA-E08541A3FE12}" destId="{BD1FA95E-C45B-4671-BBAB-95DCE436E052}" srcOrd="0" destOrd="0" presId="urn:microsoft.com/office/officeart/2005/8/layout/process2"/>
    <dgm:cxn modelId="{27A2D9F2-1B83-3E43-A1EC-13362C594AFC}" type="presParOf" srcId="{7A234B30-A436-41B7-96D9-05CCC2F7ADDC}" destId="{C45FEE31-6BF1-4E83-9497-1224D8F07991}" srcOrd="8" destOrd="0" presId="urn:microsoft.com/office/officeart/2005/8/layout/process2"/>
  </dgm:cxnLst>
  <dgm:bg>
    <a:noFill/>
    <a:effectLst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AA4630-B738-4650-913F-7378CC40D312}" type="doc">
      <dgm:prSet loTypeId="urn:microsoft.com/office/officeart/2005/8/layout/process2" loCatId="process" qsTypeId="urn:microsoft.com/office/officeart/2005/8/quickstyle/simple4" qsCatId="simple" csTypeId="urn:microsoft.com/office/officeart/2005/8/colors/colorful1#2" csCatId="colorful" phldr="1"/>
      <dgm:spPr/>
    </dgm:pt>
    <dgm:pt modelId="{97DB59AD-8506-4A74-BB78-BA533F4FB10F}">
      <dgm:prSet phldrT="[Text]" custT="1"/>
      <dgm:spPr>
        <a:solidFill>
          <a:srgbClr val="FFFFFF"/>
        </a:solidFill>
        <a:ln w="38100" cmpd="sng">
          <a:solidFill>
            <a:srgbClr val="BFBFBF"/>
          </a:solidFill>
        </a:ln>
        <a:effectLst/>
      </dgm:spPr>
      <dgm:t>
        <a:bodyPr/>
        <a:lstStyle/>
        <a:p>
          <a:r>
            <a:rPr lang="en-US" sz="2400" dirty="0">
              <a:solidFill>
                <a:srgbClr val="D9D9D9"/>
              </a:solidFill>
            </a:rPr>
            <a:t>Write tests </a:t>
          </a:r>
          <a:br>
            <a:rPr lang="en-US" sz="2400" dirty="0">
              <a:solidFill>
                <a:srgbClr val="D9D9D9"/>
              </a:solidFill>
            </a:rPr>
          </a:br>
          <a:r>
            <a:rPr lang="en-US" sz="2000" dirty="0">
              <a:solidFill>
                <a:srgbClr val="D9D9D9"/>
              </a:solidFill>
            </a:rPr>
            <a:t>to check that feature works </a:t>
          </a:r>
          <a:endParaRPr lang="en-GB" sz="2400" dirty="0">
            <a:solidFill>
              <a:srgbClr val="D9D9D9"/>
            </a:solidFill>
          </a:endParaRPr>
        </a:p>
      </dgm:t>
    </dgm:pt>
    <dgm:pt modelId="{E5F038C7-DBC4-490A-AAFB-6D151F9C0538}" type="parTrans" cxnId="{F91E15A7-C24F-4D74-8B1A-D7C0021B8888}">
      <dgm:prSet/>
      <dgm:spPr/>
      <dgm:t>
        <a:bodyPr/>
        <a:lstStyle/>
        <a:p>
          <a:endParaRPr lang="en-GB" sz="2000"/>
        </a:p>
      </dgm:t>
    </dgm:pt>
    <dgm:pt modelId="{EFB1699C-C280-416C-B6B3-B9CB2E52EAA1}" type="sibTrans" cxnId="{F91E15A7-C24F-4D74-8B1A-D7C0021B8888}">
      <dgm:prSet custT="1"/>
      <dgm:spPr>
        <a:solidFill>
          <a:srgbClr val="FFFFFF"/>
        </a:solidFill>
        <a:ln w="38100" cmpd="sng">
          <a:solidFill>
            <a:srgbClr val="BFBFBF"/>
          </a:solidFill>
        </a:ln>
        <a:effectLst/>
      </dgm:spPr>
      <dgm:t>
        <a:bodyPr/>
        <a:lstStyle/>
        <a:p>
          <a:endParaRPr lang="en-GB" sz="2000"/>
        </a:p>
      </dgm:t>
    </dgm:pt>
    <dgm:pt modelId="{6CD60870-D228-4E7C-AB37-75604251742A}">
      <dgm:prSet custT="1"/>
      <dgm:spPr>
        <a:solidFill>
          <a:srgbClr val="FFFFFF"/>
        </a:solidFill>
        <a:ln w="38100" cmpd="sng">
          <a:solidFill>
            <a:srgbClr val="0ECC00"/>
          </a:solidFill>
        </a:ln>
        <a:effectLst/>
      </dgm:spPr>
      <dgm:t>
        <a:bodyPr/>
        <a:lstStyle/>
        <a:p>
          <a:r>
            <a:rPr lang="en-US" sz="2400" dirty="0">
              <a:solidFill>
                <a:srgbClr val="000000"/>
              </a:solidFill>
            </a:rPr>
            <a:t>Write simplest code </a:t>
          </a:r>
          <a:br>
            <a:rPr lang="en-US" sz="2400" dirty="0">
              <a:solidFill>
                <a:srgbClr val="000000"/>
              </a:solidFill>
            </a:rPr>
          </a:br>
          <a:r>
            <a:rPr lang="en-US" sz="2000" dirty="0">
              <a:solidFill>
                <a:srgbClr val="000000"/>
              </a:solidFill>
            </a:rPr>
            <a:t>that makes tests pass</a:t>
          </a:r>
        </a:p>
      </dgm:t>
    </dgm:pt>
    <dgm:pt modelId="{75E4D45F-C716-48A2-8E57-584BA67C4566}" type="parTrans" cxnId="{8747F884-7CA4-413D-AFAC-DD5CAE19DDA5}">
      <dgm:prSet/>
      <dgm:spPr/>
      <dgm:t>
        <a:bodyPr/>
        <a:lstStyle/>
        <a:p>
          <a:endParaRPr lang="en-GB" sz="2000"/>
        </a:p>
      </dgm:t>
    </dgm:pt>
    <dgm:pt modelId="{04BB66AA-DBE2-4BFD-A94E-A31165187E75}" type="sibTrans" cxnId="{8747F884-7CA4-413D-AFAC-DD5CAE19DDA5}">
      <dgm:prSet custT="1"/>
      <dgm:spPr>
        <a:solidFill>
          <a:srgbClr val="FFFFFF"/>
        </a:solidFill>
        <a:ln w="38100" cmpd="sng">
          <a:solidFill>
            <a:srgbClr val="BFBFBF"/>
          </a:solidFill>
        </a:ln>
        <a:effectLst/>
      </dgm:spPr>
      <dgm:t>
        <a:bodyPr/>
        <a:lstStyle/>
        <a:p>
          <a:endParaRPr lang="en-GB" sz="2000"/>
        </a:p>
      </dgm:t>
    </dgm:pt>
    <dgm:pt modelId="{D8FC48C4-469B-40DC-950F-ABA168836D34}">
      <dgm:prSet custT="1"/>
      <dgm:spPr>
        <a:solidFill>
          <a:srgbClr val="FFFFFF"/>
        </a:solidFill>
        <a:ln w="38100" cmpd="sng">
          <a:solidFill>
            <a:srgbClr val="0ECC00"/>
          </a:solidFill>
        </a:ln>
        <a:effectLst/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rgbClr r="0" g="0" b="0">
              <a:tint val="100000"/>
              <a:shade val="100000"/>
              <a:hueMod val="100000"/>
              <a:satMod val="100000"/>
            </a:scrgbClr>
          </a:contourClr>
        </a:sp3d>
      </dgm:spPr>
      <dgm:t>
        <a:bodyPr spcFirstLastPara="0" vert="horz" wrap="square" lIns="91440" tIns="91440" rIns="91440" bIns="9144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000000"/>
              </a:solidFill>
              <a:latin typeface="Gill Sans MT"/>
              <a:ea typeface="+mn-ea"/>
              <a:cs typeface="+mn-cs"/>
            </a:rPr>
            <a:t>Run tests and debug </a:t>
          </a:r>
          <a:br>
            <a:rPr lang="en-US" sz="2400" kern="1200" dirty="0">
              <a:solidFill>
                <a:srgbClr val="000000"/>
              </a:solidFill>
              <a:latin typeface="Gill Sans MT"/>
              <a:ea typeface="+mn-ea"/>
              <a:cs typeface="+mn-cs"/>
            </a:rPr>
          </a:br>
          <a:r>
            <a:rPr lang="en-US" sz="2000" kern="1200" dirty="0">
              <a:solidFill>
                <a:srgbClr val="000000"/>
              </a:solidFill>
              <a:latin typeface="Gill Sans MT"/>
              <a:ea typeface="+mn-ea"/>
              <a:cs typeface="+mn-cs"/>
            </a:rPr>
            <a:t>until </a:t>
          </a:r>
          <a:r>
            <a:rPr lang="en-US" sz="2000" i="1" kern="1200" dirty="0">
              <a:solidFill>
                <a:srgbClr val="000000"/>
              </a:solidFill>
              <a:latin typeface="Gill Sans MT"/>
              <a:ea typeface="+mn-ea"/>
              <a:cs typeface="+mn-cs"/>
            </a:rPr>
            <a:t>all</a:t>
          </a:r>
          <a:r>
            <a:rPr lang="en-US" sz="2000" kern="1200" dirty="0">
              <a:solidFill>
                <a:srgbClr val="000000"/>
              </a:solidFill>
              <a:latin typeface="Gill Sans MT"/>
              <a:ea typeface="+mn-ea"/>
              <a:cs typeface="+mn-cs"/>
            </a:rPr>
            <a:t> tests pass</a:t>
          </a:r>
          <a:endParaRPr lang="en-US" sz="2400" kern="1200" dirty="0">
            <a:solidFill>
              <a:srgbClr val="000000"/>
            </a:solidFill>
            <a:latin typeface="Gill Sans MT"/>
            <a:ea typeface="+mn-ea"/>
            <a:cs typeface="+mn-cs"/>
          </a:endParaRPr>
        </a:p>
      </dgm:t>
    </dgm:pt>
    <dgm:pt modelId="{3B29C759-9861-4F5A-9C39-84993FBBD849}" type="parTrans" cxnId="{165AE32A-34E6-4032-86AF-87A045F8F59C}">
      <dgm:prSet/>
      <dgm:spPr/>
      <dgm:t>
        <a:bodyPr/>
        <a:lstStyle/>
        <a:p>
          <a:endParaRPr lang="en-GB" sz="2000"/>
        </a:p>
      </dgm:t>
    </dgm:pt>
    <dgm:pt modelId="{CB49FD0C-9B39-4860-B781-669D9FC3FB40}" type="sibTrans" cxnId="{165AE32A-34E6-4032-86AF-87A045F8F59C}">
      <dgm:prSet custT="1"/>
      <dgm:spPr>
        <a:solidFill>
          <a:srgbClr val="FFFFFF"/>
        </a:solidFill>
        <a:ln w="38100" cmpd="sng">
          <a:solidFill>
            <a:srgbClr val="BFBFBF"/>
          </a:solidFill>
        </a:ln>
        <a:effectLst/>
      </dgm:spPr>
      <dgm:t>
        <a:bodyPr/>
        <a:lstStyle/>
        <a:p>
          <a:endParaRPr lang="en-GB" sz="2000"/>
        </a:p>
      </dgm:t>
    </dgm:pt>
    <dgm:pt modelId="{96BC0EEB-57F0-4267-86F0-4EA98B40D230}">
      <dgm:prSet custT="1"/>
      <dgm:spPr>
        <a:solidFill>
          <a:srgbClr val="FFFFFF"/>
        </a:solidFill>
        <a:ln w="38100" cmpd="sng">
          <a:solidFill>
            <a:srgbClr val="0ECC00"/>
          </a:solidFill>
        </a:ln>
        <a:effectLst/>
      </dgm:spPr>
      <dgm:t>
        <a:bodyPr/>
        <a:lstStyle/>
        <a:p>
          <a:r>
            <a:rPr lang="en-US" sz="2400" dirty="0">
              <a:solidFill>
                <a:srgbClr val="000000"/>
              </a:solidFill>
            </a:rPr>
            <a:t>Refactor and optimize </a:t>
          </a:r>
          <a:br>
            <a:rPr lang="en-US" sz="2400" dirty="0">
              <a:solidFill>
                <a:srgbClr val="000000"/>
              </a:solidFill>
            </a:rPr>
          </a:br>
          <a:r>
            <a:rPr lang="en-US" sz="2000" dirty="0">
              <a:solidFill>
                <a:srgbClr val="000000"/>
              </a:solidFill>
            </a:rPr>
            <a:t>only if necessary</a:t>
          </a:r>
        </a:p>
      </dgm:t>
    </dgm:pt>
    <dgm:pt modelId="{A57BE1BC-E807-47AE-8640-A3F276768BED}" type="parTrans" cxnId="{B9FDB916-0E3A-45DF-B817-B4FF0DF0DD0F}">
      <dgm:prSet/>
      <dgm:spPr/>
      <dgm:t>
        <a:bodyPr/>
        <a:lstStyle/>
        <a:p>
          <a:endParaRPr lang="en-GB" sz="2000"/>
        </a:p>
      </dgm:t>
    </dgm:pt>
    <dgm:pt modelId="{062036D4-7094-47BF-9BE9-A58B2E6A4D41}" type="sibTrans" cxnId="{B9FDB916-0E3A-45DF-B817-B4FF0DF0DD0F}">
      <dgm:prSet/>
      <dgm:spPr/>
      <dgm:t>
        <a:bodyPr/>
        <a:lstStyle/>
        <a:p>
          <a:endParaRPr lang="en-GB" sz="2000"/>
        </a:p>
      </dgm:t>
    </dgm:pt>
    <dgm:pt modelId="{E188BD28-8BF3-DF4E-89B0-D0D9BDDAD858}">
      <dgm:prSet phldrT="[Text]" custT="1"/>
      <dgm:spPr>
        <a:solidFill>
          <a:schemeClr val="bg1"/>
        </a:solidFill>
        <a:ln w="38100" cmpd="sng">
          <a:solidFill>
            <a:srgbClr val="BFBFBF"/>
          </a:solidFill>
        </a:ln>
        <a:effectLst/>
      </dgm:spPr>
      <dgm:t>
        <a:bodyPr/>
        <a:lstStyle/>
        <a:p>
          <a:r>
            <a:rPr lang="en-GB" sz="2400" dirty="0">
              <a:solidFill>
                <a:srgbClr val="D9D9D9"/>
              </a:solidFill>
            </a:rPr>
            <a:t>Pick your next feature</a:t>
          </a:r>
        </a:p>
      </dgm:t>
    </dgm:pt>
    <dgm:pt modelId="{36E39B49-FFE1-4141-AC7D-DEC0690E85F8}" type="parTrans" cxnId="{0F95B477-3571-3442-BE80-0888F825957B}">
      <dgm:prSet/>
      <dgm:spPr/>
      <dgm:t>
        <a:bodyPr/>
        <a:lstStyle/>
        <a:p>
          <a:endParaRPr lang="en-US" sz="1600"/>
        </a:p>
      </dgm:t>
    </dgm:pt>
    <dgm:pt modelId="{7764EA43-B182-BC4F-BCDA-333200F918B8}" type="sibTrans" cxnId="{0F95B477-3571-3442-BE80-0888F825957B}">
      <dgm:prSet custT="1"/>
      <dgm:spPr>
        <a:solidFill>
          <a:srgbClr val="FFFFFF"/>
        </a:solidFill>
        <a:ln w="38100" cmpd="sng">
          <a:solidFill>
            <a:srgbClr val="BFBFBF"/>
          </a:solidFill>
        </a:ln>
        <a:effectLst/>
      </dgm:spPr>
      <dgm:t>
        <a:bodyPr/>
        <a:lstStyle/>
        <a:p>
          <a:endParaRPr lang="en-US" sz="1100"/>
        </a:p>
      </dgm:t>
    </dgm:pt>
    <dgm:pt modelId="{7A234B30-A436-41B7-96D9-05CCC2F7ADDC}" type="pres">
      <dgm:prSet presAssocID="{47AA4630-B738-4650-913F-7378CC40D312}" presName="linearFlow" presStyleCnt="0">
        <dgm:presLayoutVars>
          <dgm:resizeHandles val="exact"/>
        </dgm:presLayoutVars>
      </dgm:prSet>
      <dgm:spPr/>
    </dgm:pt>
    <dgm:pt modelId="{8B185A30-22C7-6840-8D3E-58B36EE38549}" type="pres">
      <dgm:prSet presAssocID="{E188BD28-8BF3-DF4E-89B0-D0D9BDDAD858}" presName="node" presStyleLbl="node1" presStyleIdx="0" presStyleCnt="5" custScaleX="138432">
        <dgm:presLayoutVars>
          <dgm:bulletEnabled val="1"/>
        </dgm:presLayoutVars>
      </dgm:prSet>
      <dgm:spPr/>
    </dgm:pt>
    <dgm:pt modelId="{66533B70-8731-2345-9B98-5A7A7F80153B}" type="pres">
      <dgm:prSet presAssocID="{7764EA43-B182-BC4F-BCDA-333200F918B8}" presName="sibTrans" presStyleLbl="sibTrans2D1" presStyleIdx="0" presStyleCnt="4"/>
      <dgm:spPr/>
    </dgm:pt>
    <dgm:pt modelId="{5EB7E61C-215B-AD45-8738-514EF8F5F4E5}" type="pres">
      <dgm:prSet presAssocID="{7764EA43-B182-BC4F-BCDA-333200F918B8}" presName="connectorText" presStyleLbl="sibTrans2D1" presStyleIdx="0" presStyleCnt="4"/>
      <dgm:spPr/>
    </dgm:pt>
    <dgm:pt modelId="{87C32DCB-D7CA-425A-A14D-DC1B34BAA990}" type="pres">
      <dgm:prSet presAssocID="{97DB59AD-8506-4A74-BB78-BA533F4FB10F}" presName="node" presStyleLbl="node1" presStyleIdx="1" presStyleCnt="5" custScaleX="140984">
        <dgm:presLayoutVars>
          <dgm:bulletEnabled val="1"/>
        </dgm:presLayoutVars>
      </dgm:prSet>
      <dgm:spPr/>
    </dgm:pt>
    <dgm:pt modelId="{143F6140-E7F1-4CCF-A9B1-524762512517}" type="pres">
      <dgm:prSet presAssocID="{EFB1699C-C280-416C-B6B3-B9CB2E52EAA1}" presName="sibTrans" presStyleLbl="sibTrans2D1" presStyleIdx="1" presStyleCnt="4"/>
      <dgm:spPr/>
    </dgm:pt>
    <dgm:pt modelId="{B2BEE0C4-D8B2-432A-8CB1-C2162205DCA3}" type="pres">
      <dgm:prSet presAssocID="{EFB1699C-C280-416C-B6B3-B9CB2E52EAA1}" presName="connectorText" presStyleLbl="sibTrans2D1" presStyleIdx="1" presStyleCnt="4"/>
      <dgm:spPr/>
    </dgm:pt>
    <dgm:pt modelId="{3FA6B472-D1F3-409B-BF18-F1310278CB78}" type="pres">
      <dgm:prSet presAssocID="{6CD60870-D228-4E7C-AB37-75604251742A}" presName="node" presStyleLbl="node1" presStyleIdx="2" presStyleCnt="5" custScaleX="139871">
        <dgm:presLayoutVars>
          <dgm:bulletEnabled val="1"/>
        </dgm:presLayoutVars>
      </dgm:prSet>
      <dgm:spPr/>
    </dgm:pt>
    <dgm:pt modelId="{E202264D-36A3-408A-9050-7FBD30D2645C}" type="pres">
      <dgm:prSet presAssocID="{04BB66AA-DBE2-4BFD-A94E-A31165187E75}" presName="sibTrans" presStyleLbl="sibTrans2D1" presStyleIdx="2" presStyleCnt="4"/>
      <dgm:spPr/>
    </dgm:pt>
    <dgm:pt modelId="{E3B3E849-56D6-49C5-932E-7B5B0F9F195C}" type="pres">
      <dgm:prSet presAssocID="{04BB66AA-DBE2-4BFD-A94E-A31165187E75}" presName="connectorText" presStyleLbl="sibTrans2D1" presStyleIdx="2" presStyleCnt="4"/>
      <dgm:spPr/>
    </dgm:pt>
    <dgm:pt modelId="{3725F2C1-AA1D-49A3-9D73-9D444D08CE71}" type="pres">
      <dgm:prSet presAssocID="{D8FC48C4-469B-40DC-950F-ABA168836D34}" presName="node" presStyleLbl="node1" presStyleIdx="3" presStyleCnt="5" custScaleX="139871">
        <dgm:presLayoutVars>
          <dgm:bulletEnabled val="1"/>
        </dgm:presLayoutVars>
      </dgm:prSet>
      <dgm:spPr>
        <a:xfrm>
          <a:off x="1697179" y="3076102"/>
          <a:ext cx="3820879" cy="682929"/>
        </a:xfrm>
        <a:prstGeom prst="roundRect">
          <a:avLst>
            <a:gd name="adj" fmla="val 10000"/>
          </a:avLst>
        </a:prstGeom>
      </dgm:spPr>
    </dgm:pt>
    <dgm:pt modelId="{B4CC5E68-BD20-49EE-86FA-E08541A3FE12}" type="pres">
      <dgm:prSet presAssocID="{CB49FD0C-9B39-4860-B781-669D9FC3FB40}" presName="sibTrans" presStyleLbl="sibTrans2D1" presStyleIdx="3" presStyleCnt="4"/>
      <dgm:spPr/>
    </dgm:pt>
    <dgm:pt modelId="{BD1FA95E-C45B-4671-BBAB-95DCE436E052}" type="pres">
      <dgm:prSet presAssocID="{CB49FD0C-9B39-4860-B781-669D9FC3FB40}" presName="connectorText" presStyleLbl="sibTrans2D1" presStyleIdx="3" presStyleCnt="4"/>
      <dgm:spPr/>
    </dgm:pt>
    <dgm:pt modelId="{C45FEE31-6BF1-4E83-9497-1224D8F07991}" type="pres">
      <dgm:prSet presAssocID="{96BC0EEB-57F0-4267-86F0-4EA98B40D230}" presName="node" presStyleLbl="node1" presStyleIdx="4" presStyleCnt="5" custScaleX="139871">
        <dgm:presLayoutVars>
          <dgm:bulletEnabled val="1"/>
        </dgm:presLayoutVars>
      </dgm:prSet>
      <dgm:spPr/>
    </dgm:pt>
  </dgm:ptLst>
  <dgm:cxnLst>
    <dgm:cxn modelId="{26575D07-F418-0F47-847E-EB1CD13E562B}" type="presOf" srcId="{96BC0EEB-57F0-4267-86F0-4EA98B40D230}" destId="{C45FEE31-6BF1-4E83-9497-1224D8F07991}" srcOrd="0" destOrd="0" presId="urn:microsoft.com/office/officeart/2005/8/layout/process2"/>
    <dgm:cxn modelId="{B9FDB916-0E3A-45DF-B817-B4FF0DF0DD0F}" srcId="{47AA4630-B738-4650-913F-7378CC40D312}" destId="{96BC0EEB-57F0-4267-86F0-4EA98B40D230}" srcOrd="4" destOrd="0" parTransId="{A57BE1BC-E807-47AE-8640-A3F276768BED}" sibTransId="{062036D4-7094-47BF-9BE9-A58B2E6A4D41}"/>
    <dgm:cxn modelId="{165AE32A-34E6-4032-86AF-87A045F8F59C}" srcId="{47AA4630-B738-4650-913F-7378CC40D312}" destId="{D8FC48C4-469B-40DC-950F-ABA168836D34}" srcOrd="3" destOrd="0" parTransId="{3B29C759-9861-4F5A-9C39-84993FBBD849}" sibTransId="{CB49FD0C-9B39-4860-B781-669D9FC3FB40}"/>
    <dgm:cxn modelId="{0F95B477-3571-3442-BE80-0888F825957B}" srcId="{47AA4630-B738-4650-913F-7378CC40D312}" destId="{E188BD28-8BF3-DF4E-89B0-D0D9BDDAD858}" srcOrd="0" destOrd="0" parTransId="{36E39B49-FFE1-4141-AC7D-DEC0690E85F8}" sibTransId="{7764EA43-B182-BC4F-BCDA-333200F918B8}"/>
    <dgm:cxn modelId="{9DF0477C-A764-8B4F-B772-DEA08EF5B2B1}" type="presOf" srcId="{D8FC48C4-469B-40DC-950F-ABA168836D34}" destId="{3725F2C1-AA1D-49A3-9D73-9D444D08CE71}" srcOrd="0" destOrd="0" presId="urn:microsoft.com/office/officeart/2005/8/layout/process2"/>
    <dgm:cxn modelId="{8747F884-7CA4-413D-AFAC-DD5CAE19DDA5}" srcId="{47AA4630-B738-4650-913F-7378CC40D312}" destId="{6CD60870-D228-4E7C-AB37-75604251742A}" srcOrd="2" destOrd="0" parTransId="{75E4D45F-C716-48A2-8E57-584BA67C4566}" sibTransId="{04BB66AA-DBE2-4BFD-A94E-A31165187E75}"/>
    <dgm:cxn modelId="{0E210A85-09CF-AA45-A9A9-05D250FD2536}" type="presOf" srcId="{E188BD28-8BF3-DF4E-89B0-D0D9BDDAD858}" destId="{8B185A30-22C7-6840-8D3E-58B36EE38549}" srcOrd="0" destOrd="0" presId="urn:microsoft.com/office/officeart/2005/8/layout/process2"/>
    <dgm:cxn modelId="{258E6188-D24E-5243-86FE-FF33A3DEEA39}" type="presOf" srcId="{7764EA43-B182-BC4F-BCDA-333200F918B8}" destId="{5EB7E61C-215B-AD45-8738-514EF8F5F4E5}" srcOrd="1" destOrd="0" presId="urn:microsoft.com/office/officeart/2005/8/layout/process2"/>
    <dgm:cxn modelId="{53D6E192-6B91-4748-A7C9-998CF3DA9B64}" type="presOf" srcId="{CB49FD0C-9B39-4860-B781-669D9FC3FB40}" destId="{B4CC5E68-BD20-49EE-86FA-E08541A3FE12}" srcOrd="0" destOrd="0" presId="urn:microsoft.com/office/officeart/2005/8/layout/process2"/>
    <dgm:cxn modelId="{33D39394-D06E-3C45-A948-C1FD1F42BE5D}" type="presOf" srcId="{6CD60870-D228-4E7C-AB37-75604251742A}" destId="{3FA6B472-D1F3-409B-BF18-F1310278CB78}" srcOrd="0" destOrd="0" presId="urn:microsoft.com/office/officeart/2005/8/layout/process2"/>
    <dgm:cxn modelId="{D365E894-A5EB-1247-B4AA-97AE89C3B6F1}" type="presOf" srcId="{EFB1699C-C280-416C-B6B3-B9CB2E52EAA1}" destId="{143F6140-E7F1-4CCF-A9B1-524762512517}" srcOrd="0" destOrd="0" presId="urn:microsoft.com/office/officeart/2005/8/layout/process2"/>
    <dgm:cxn modelId="{F91E15A7-C24F-4D74-8B1A-D7C0021B8888}" srcId="{47AA4630-B738-4650-913F-7378CC40D312}" destId="{97DB59AD-8506-4A74-BB78-BA533F4FB10F}" srcOrd="1" destOrd="0" parTransId="{E5F038C7-DBC4-490A-AAFB-6D151F9C0538}" sibTransId="{EFB1699C-C280-416C-B6B3-B9CB2E52EAA1}"/>
    <dgm:cxn modelId="{EB39C2AD-FD57-5049-B098-258DD88E7496}" type="presOf" srcId="{04BB66AA-DBE2-4BFD-A94E-A31165187E75}" destId="{E202264D-36A3-408A-9050-7FBD30D2645C}" srcOrd="0" destOrd="0" presId="urn:microsoft.com/office/officeart/2005/8/layout/process2"/>
    <dgm:cxn modelId="{9DCAD1AE-AE8F-C542-993A-46832AD7E3F7}" type="presOf" srcId="{04BB66AA-DBE2-4BFD-A94E-A31165187E75}" destId="{E3B3E849-56D6-49C5-932E-7B5B0F9F195C}" srcOrd="1" destOrd="0" presId="urn:microsoft.com/office/officeart/2005/8/layout/process2"/>
    <dgm:cxn modelId="{6689F0B5-F6D2-6146-A3CC-16A7F09ECD95}" type="presOf" srcId="{97DB59AD-8506-4A74-BB78-BA533F4FB10F}" destId="{87C32DCB-D7CA-425A-A14D-DC1B34BAA990}" srcOrd="0" destOrd="0" presId="urn:microsoft.com/office/officeart/2005/8/layout/process2"/>
    <dgm:cxn modelId="{E40B25C4-5FF1-D246-9715-8E798430839E}" type="presOf" srcId="{7764EA43-B182-BC4F-BCDA-333200F918B8}" destId="{66533B70-8731-2345-9B98-5A7A7F80153B}" srcOrd="0" destOrd="0" presId="urn:microsoft.com/office/officeart/2005/8/layout/process2"/>
    <dgm:cxn modelId="{2D0ABAC6-DA91-8D46-B554-E9457DCF3A92}" type="presOf" srcId="{47AA4630-B738-4650-913F-7378CC40D312}" destId="{7A234B30-A436-41B7-96D9-05CCC2F7ADDC}" srcOrd="0" destOrd="0" presId="urn:microsoft.com/office/officeart/2005/8/layout/process2"/>
    <dgm:cxn modelId="{3E1261D4-078C-EE4B-AFC6-897F3D5D71BD}" type="presOf" srcId="{EFB1699C-C280-416C-B6B3-B9CB2E52EAA1}" destId="{B2BEE0C4-D8B2-432A-8CB1-C2162205DCA3}" srcOrd="1" destOrd="0" presId="urn:microsoft.com/office/officeart/2005/8/layout/process2"/>
    <dgm:cxn modelId="{F4F8E3FF-6FD5-6745-A94E-2A3A6F209DFF}" type="presOf" srcId="{CB49FD0C-9B39-4860-B781-669D9FC3FB40}" destId="{BD1FA95E-C45B-4671-BBAB-95DCE436E052}" srcOrd="1" destOrd="0" presId="urn:microsoft.com/office/officeart/2005/8/layout/process2"/>
    <dgm:cxn modelId="{15EAEB83-C41B-5C48-9F6E-3898263890BB}" type="presParOf" srcId="{7A234B30-A436-41B7-96D9-05CCC2F7ADDC}" destId="{8B185A30-22C7-6840-8D3E-58B36EE38549}" srcOrd="0" destOrd="0" presId="urn:microsoft.com/office/officeart/2005/8/layout/process2"/>
    <dgm:cxn modelId="{D84D3A96-F045-B440-B21D-D8AE917A4A87}" type="presParOf" srcId="{7A234B30-A436-41B7-96D9-05CCC2F7ADDC}" destId="{66533B70-8731-2345-9B98-5A7A7F80153B}" srcOrd="1" destOrd="0" presId="urn:microsoft.com/office/officeart/2005/8/layout/process2"/>
    <dgm:cxn modelId="{7AFF4E44-A8A0-B346-A202-3F879C6FDA04}" type="presParOf" srcId="{66533B70-8731-2345-9B98-5A7A7F80153B}" destId="{5EB7E61C-215B-AD45-8738-514EF8F5F4E5}" srcOrd="0" destOrd="0" presId="urn:microsoft.com/office/officeart/2005/8/layout/process2"/>
    <dgm:cxn modelId="{8E93B219-CCC2-7E44-A420-44EDB8FC4E10}" type="presParOf" srcId="{7A234B30-A436-41B7-96D9-05CCC2F7ADDC}" destId="{87C32DCB-D7CA-425A-A14D-DC1B34BAA990}" srcOrd="2" destOrd="0" presId="urn:microsoft.com/office/officeart/2005/8/layout/process2"/>
    <dgm:cxn modelId="{A367BF7B-A7E0-D546-8BDE-787C45CC85C3}" type="presParOf" srcId="{7A234B30-A436-41B7-96D9-05CCC2F7ADDC}" destId="{143F6140-E7F1-4CCF-A9B1-524762512517}" srcOrd="3" destOrd="0" presId="urn:microsoft.com/office/officeart/2005/8/layout/process2"/>
    <dgm:cxn modelId="{A9CD0C05-5A2E-644A-BEC9-EE151BE93582}" type="presParOf" srcId="{143F6140-E7F1-4CCF-A9B1-524762512517}" destId="{B2BEE0C4-D8B2-432A-8CB1-C2162205DCA3}" srcOrd="0" destOrd="0" presId="urn:microsoft.com/office/officeart/2005/8/layout/process2"/>
    <dgm:cxn modelId="{54B7497E-96C8-2042-81C1-3A1ED7F51AC5}" type="presParOf" srcId="{7A234B30-A436-41B7-96D9-05CCC2F7ADDC}" destId="{3FA6B472-D1F3-409B-BF18-F1310278CB78}" srcOrd="4" destOrd="0" presId="urn:microsoft.com/office/officeart/2005/8/layout/process2"/>
    <dgm:cxn modelId="{10781D63-30EC-A24C-B220-D4E8433EFD29}" type="presParOf" srcId="{7A234B30-A436-41B7-96D9-05CCC2F7ADDC}" destId="{E202264D-36A3-408A-9050-7FBD30D2645C}" srcOrd="5" destOrd="0" presId="urn:microsoft.com/office/officeart/2005/8/layout/process2"/>
    <dgm:cxn modelId="{B1C34B87-A084-B44B-82AF-906161892897}" type="presParOf" srcId="{E202264D-36A3-408A-9050-7FBD30D2645C}" destId="{E3B3E849-56D6-49C5-932E-7B5B0F9F195C}" srcOrd="0" destOrd="0" presId="urn:microsoft.com/office/officeart/2005/8/layout/process2"/>
    <dgm:cxn modelId="{CC9CF17A-7BB4-A745-AF16-7D348EDB8023}" type="presParOf" srcId="{7A234B30-A436-41B7-96D9-05CCC2F7ADDC}" destId="{3725F2C1-AA1D-49A3-9D73-9D444D08CE71}" srcOrd="6" destOrd="0" presId="urn:microsoft.com/office/officeart/2005/8/layout/process2"/>
    <dgm:cxn modelId="{7FD70C51-586C-9944-9619-637107A4AF71}" type="presParOf" srcId="{7A234B30-A436-41B7-96D9-05CCC2F7ADDC}" destId="{B4CC5E68-BD20-49EE-86FA-E08541A3FE12}" srcOrd="7" destOrd="0" presId="urn:microsoft.com/office/officeart/2005/8/layout/process2"/>
    <dgm:cxn modelId="{D57858CD-D0E7-B140-B629-0E2024B5290E}" type="presParOf" srcId="{B4CC5E68-BD20-49EE-86FA-E08541A3FE12}" destId="{BD1FA95E-C45B-4671-BBAB-95DCE436E052}" srcOrd="0" destOrd="0" presId="urn:microsoft.com/office/officeart/2005/8/layout/process2"/>
    <dgm:cxn modelId="{275723D0-5218-E34E-9498-4D4A3526B569}" type="presParOf" srcId="{7A234B30-A436-41B7-96D9-05CCC2F7ADDC}" destId="{C45FEE31-6BF1-4E83-9497-1224D8F07991}" srcOrd="8" destOrd="0" presId="urn:microsoft.com/office/officeart/2005/8/layout/process2"/>
  </dgm:cxnLst>
  <dgm:bg>
    <a:noFill/>
    <a:effectLst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185A30-22C7-6840-8D3E-58B36EE38549}">
      <dsp:nvSpPr>
        <dsp:cNvPr id="0" name=""/>
        <dsp:cNvSpPr/>
      </dsp:nvSpPr>
      <dsp:spPr>
        <a:xfrm>
          <a:off x="1716833" y="2920"/>
          <a:ext cx="3781570" cy="682929"/>
        </a:xfrm>
        <a:prstGeom prst="roundRect">
          <a:avLst>
            <a:gd name="adj" fmla="val 10000"/>
          </a:avLst>
        </a:prstGeom>
        <a:solidFill>
          <a:schemeClr val="bg1"/>
        </a:solidFill>
        <a:ln w="38100" cmpd="sng">
          <a:solidFill>
            <a:srgbClr val="FF0000"/>
          </a:solidFill>
        </a:ln>
        <a:effectLst/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rgbClr r="0" g="0" b="0">
              <a:tint val="100000"/>
              <a:shade val="100000"/>
              <a:hueMod val="100000"/>
              <a:satMod val="100000"/>
            </a:scrgb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solidFill>
                <a:schemeClr val="tx1"/>
              </a:solidFill>
            </a:rPr>
            <a:t>Pick your next feature</a:t>
          </a:r>
        </a:p>
      </dsp:txBody>
      <dsp:txXfrm>
        <a:off x="1736835" y="22922"/>
        <a:ext cx="3741566" cy="642925"/>
      </dsp:txXfrm>
    </dsp:sp>
    <dsp:sp modelId="{66533B70-8731-2345-9B98-5A7A7F80153B}">
      <dsp:nvSpPr>
        <dsp:cNvPr id="0" name=""/>
        <dsp:cNvSpPr/>
      </dsp:nvSpPr>
      <dsp:spPr>
        <a:xfrm rot="5400000">
          <a:off x="3479569" y="702923"/>
          <a:ext cx="256098" cy="307318"/>
        </a:xfrm>
        <a:prstGeom prst="rightArrow">
          <a:avLst>
            <a:gd name="adj1" fmla="val 60000"/>
            <a:gd name="adj2" fmla="val 50000"/>
          </a:avLst>
        </a:prstGeom>
        <a:solidFill>
          <a:srgbClr val="FFFFFF"/>
        </a:solidFill>
        <a:ln w="38100" cmpd="sng">
          <a:solidFill>
            <a:srgbClr val="FF0000"/>
          </a:solidFill>
        </a:ln>
        <a:effectLst/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rgbClr r="0" g="0" b="0">
              <a:tint val="100000"/>
              <a:shade val="100000"/>
              <a:hueMod val="100000"/>
              <a:satMod val="100000"/>
            </a:scrgb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 rot="-5400000">
        <a:off x="3515424" y="728533"/>
        <a:ext cx="184390" cy="179269"/>
      </dsp:txXfrm>
    </dsp:sp>
    <dsp:sp modelId="{87C32DCB-D7CA-425A-A14D-DC1B34BAA990}">
      <dsp:nvSpPr>
        <dsp:cNvPr id="0" name=""/>
        <dsp:cNvSpPr/>
      </dsp:nvSpPr>
      <dsp:spPr>
        <a:xfrm>
          <a:off x="1681977" y="1027314"/>
          <a:ext cx="3851283" cy="682929"/>
        </a:xfrm>
        <a:prstGeom prst="roundRect">
          <a:avLst>
            <a:gd name="adj" fmla="val 10000"/>
          </a:avLst>
        </a:prstGeom>
        <a:solidFill>
          <a:srgbClr val="FFFFFF"/>
        </a:solidFill>
        <a:ln w="38100" cmpd="sng">
          <a:solidFill>
            <a:srgbClr val="0ECC00"/>
          </a:solidFill>
        </a:ln>
        <a:effectLst/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rgbClr r="0" g="0" b="0">
              <a:tint val="100000"/>
              <a:shade val="100000"/>
              <a:hueMod val="100000"/>
              <a:satMod val="100000"/>
            </a:scrgb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000000"/>
              </a:solidFill>
            </a:rPr>
            <a:t>Write tests </a:t>
          </a:r>
          <a:br>
            <a:rPr lang="en-US" sz="2400" kern="1200" dirty="0">
              <a:solidFill>
                <a:srgbClr val="000000"/>
              </a:solidFill>
            </a:rPr>
          </a:br>
          <a:r>
            <a:rPr lang="en-US" sz="2000" kern="1200" dirty="0">
              <a:solidFill>
                <a:srgbClr val="000000"/>
              </a:solidFill>
            </a:rPr>
            <a:t>to check that feature works </a:t>
          </a:r>
          <a:endParaRPr lang="en-GB" sz="2400" kern="1200" dirty="0">
            <a:solidFill>
              <a:srgbClr val="000000"/>
            </a:solidFill>
          </a:endParaRPr>
        </a:p>
      </dsp:txBody>
      <dsp:txXfrm>
        <a:off x="1701979" y="1047316"/>
        <a:ext cx="3811279" cy="642925"/>
      </dsp:txXfrm>
    </dsp:sp>
    <dsp:sp modelId="{143F6140-E7F1-4CCF-A9B1-524762512517}">
      <dsp:nvSpPr>
        <dsp:cNvPr id="0" name=""/>
        <dsp:cNvSpPr/>
      </dsp:nvSpPr>
      <dsp:spPr>
        <a:xfrm rot="5400000">
          <a:off x="3479569" y="1727317"/>
          <a:ext cx="256098" cy="307318"/>
        </a:xfrm>
        <a:prstGeom prst="rightArrow">
          <a:avLst>
            <a:gd name="adj1" fmla="val 60000"/>
            <a:gd name="adj2" fmla="val 50000"/>
          </a:avLst>
        </a:prstGeom>
        <a:solidFill>
          <a:srgbClr val="FFFFFF"/>
        </a:solidFill>
        <a:ln w="38100" cmpd="sng">
          <a:solidFill>
            <a:srgbClr val="0ECC00"/>
          </a:solidFill>
        </a:ln>
        <a:effectLst/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rgbClr r="0" g="0" b="0">
              <a:tint val="100000"/>
              <a:shade val="100000"/>
              <a:hueMod val="100000"/>
              <a:satMod val="100000"/>
            </a:scrgb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kern="1200"/>
        </a:p>
      </dsp:txBody>
      <dsp:txXfrm rot="-5400000">
        <a:off x="3515424" y="1752927"/>
        <a:ext cx="184390" cy="179269"/>
      </dsp:txXfrm>
    </dsp:sp>
    <dsp:sp modelId="{3FA6B472-D1F3-409B-BF18-F1310278CB78}">
      <dsp:nvSpPr>
        <dsp:cNvPr id="0" name=""/>
        <dsp:cNvSpPr/>
      </dsp:nvSpPr>
      <dsp:spPr>
        <a:xfrm>
          <a:off x="1697179" y="2051708"/>
          <a:ext cx="3820879" cy="682929"/>
        </a:xfrm>
        <a:prstGeom prst="roundRect">
          <a:avLst>
            <a:gd name="adj" fmla="val 10000"/>
          </a:avLst>
        </a:prstGeom>
        <a:solidFill>
          <a:srgbClr val="FFFFFF"/>
        </a:solidFill>
        <a:ln w="38100" cmpd="sng">
          <a:solidFill>
            <a:srgbClr val="0ECC00"/>
          </a:solidFill>
        </a:ln>
        <a:effectLst/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rgbClr r="0" g="0" b="0">
              <a:tint val="100000"/>
              <a:shade val="100000"/>
              <a:hueMod val="100000"/>
              <a:satMod val="100000"/>
            </a:scrgb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000000"/>
              </a:solidFill>
            </a:rPr>
            <a:t>Write simplest code </a:t>
          </a:r>
          <a:br>
            <a:rPr lang="en-US" sz="2400" kern="1200" dirty="0">
              <a:solidFill>
                <a:srgbClr val="000000"/>
              </a:solidFill>
            </a:rPr>
          </a:br>
          <a:r>
            <a:rPr lang="en-US" sz="2000" kern="1200" dirty="0">
              <a:solidFill>
                <a:srgbClr val="000000"/>
              </a:solidFill>
            </a:rPr>
            <a:t>that makes tests pass</a:t>
          </a:r>
        </a:p>
      </dsp:txBody>
      <dsp:txXfrm>
        <a:off x="1717181" y="2071710"/>
        <a:ext cx="3780875" cy="642925"/>
      </dsp:txXfrm>
    </dsp:sp>
    <dsp:sp modelId="{E202264D-36A3-408A-9050-7FBD30D2645C}">
      <dsp:nvSpPr>
        <dsp:cNvPr id="0" name=""/>
        <dsp:cNvSpPr/>
      </dsp:nvSpPr>
      <dsp:spPr>
        <a:xfrm rot="5400000">
          <a:off x="3479569" y="2751710"/>
          <a:ext cx="256098" cy="307318"/>
        </a:xfrm>
        <a:prstGeom prst="rightArrow">
          <a:avLst>
            <a:gd name="adj1" fmla="val 60000"/>
            <a:gd name="adj2" fmla="val 50000"/>
          </a:avLst>
        </a:prstGeom>
        <a:solidFill>
          <a:srgbClr val="FFFFFF"/>
        </a:solidFill>
        <a:ln w="38100" cmpd="sng">
          <a:solidFill>
            <a:srgbClr val="0ECC00"/>
          </a:solidFill>
        </a:ln>
        <a:effectLst/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rgbClr r="0" g="0" b="0">
              <a:tint val="100000"/>
              <a:shade val="100000"/>
              <a:hueMod val="100000"/>
              <a:satMod val="100000"/>
            </a:scrgb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kern="1200"/>
        </a:p>
      </dsp:txBody>
      <dsp:txXfrm rot="-5400000">
        <a:off x="3515424" y="2777320"/>
        <a:ext cx="184390" cy="179269"/>
      </dsp:txXfrm>
    </dsp:sp>
    <dsp:sp modelId="{3725F2C1-AA1D-49A3-9D73-9D444D08CE71}">
      <dsp:nvSpPr>
        <dsp:cNvPr id="0" name=""/>
        <dsp:cNvSpPr/>
      </dsp:nvSpPr>
      <dsp:spPr>
        <a:xfrm>
          <a:off x="1697179" y="3076102"/>
          <a:ext cx="3820879" cy="682929"/>
        </a:xfrm>
        <a:prstGeom prst="roundRect">
          <a:avLst>
            <a:gd name="adj" fmla="val 10000"/>
          </a:avLst>
        </a:prstGeom>
        <a:solidFill>
          <a:srgbClr val="FFFFFF"/>
        </a:solidFill>
        <a:ln w="38100" cmpd="sng">
          <a:solidFill>
            <a:srgbClr val="0ECC00"/>
          </a:solidFill>
        </a:ln>
        <a:effectLst/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rgbClr r="0" g="0" b="0">
              <a:tint val="100000"/>
              <a:shade val="100000"/>
              <a:hueMod val="100000"/>
              <a:satMod val="100000"/>
            </a:scrgb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000000"/>
              </a:solidFill>
            </a:rPr>
            <a:t>Run tests and debug </a:t>
          </a:r>
          <a:br>
            <a:rPr lang="en-US" sz="2400" kern="1200" dirty="0">
              <a:solidFill>
                <a:srgbClr val="000000"/>
              </a:solidFill>
            </a:rPr>
          </a:br>
          <a:r>
            <a:rPr lang="en-US" sz="2000" kern="1200" dirty="0">
              <a:solidFill>
                <a:srgbClr val="000000"/>
              </a:solidFill>
            </a:rPr>
            <a:t>until </a:t>
          </a:r>
          <a:r>
            <a:rPr lang="en-US" sz="2000" i="1" kern="1200" dirty="0">
              <a:solidFill>
                <a:srgbClr val="000000"/>
              </a:solidFill>
            </a:rPr>
            <a:t>all</a:t>
          </a:r>
          <a:r>
            <a:rPr lang="en-US" sz="2000" kern="1200" dirty="0">
              <a:solidFill>
                <a:srgbClr val="000000"/>
              </a:solidFill>
            </a:rPr>
            <a:t> tests pass</a:t>
          </a:r>
        </a:p>
      </dsp:txBody>
      <dsp:txXfrm>
        <a:off x="1717181" y="3096104"/>
        <a:ext cx="3780875" cy="642925"/>
      </dsp:txXfrm>
    </dsp:sp>
    <dsp:sp modelId="{B4CC5E68-BD20-49EE-86FA-E08541A3FE12}">
      <dsp:nvSpPr>
        <dsp:cNvPr id="0" name=""/>
        <dsp:cNvSpPr/>
      </dsp:nvSpPr>
      <dsp:spPr>
        <a:xfrm rot="5400000">
          <a:off x="3479569" y="3776104"/>
          <a:ext cx="256098" cy="307318"/>
        </a:xfrm>
        <a:prstGeom prst="rightArrow">
          <a:avLst>
            <a:gd name="adj1" fmla="val 60000"/>
            <a:gd name="adj2" fmla="val 50000"/>
          </a:avLst>
        </a:prstGeom>
        <a:solidFill>
          <a:srgbClr val="FFFFFF"/>
        </a:solidFill>
        <a:ln w="38100" cmpd="sng">
          <a:solidFill>
            <a:srgbClr val="0ECC00"/>
          </a:solidFill>
        </a:ln>
        <a:effectLst/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rgbClr r="0" g="0" b="0">
              <a:tint val="100000"/>
              <a:shade val="100000"/>
              <a:hueMod val="100000"/>
              <a:satMod val="100000"/>
            </a:scrgb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kern="1200"/>
        </a:p>
      </dsp:txBody>
      <dsp:txXfrm rot="-5400000">
        <a:off x="3515424" y="3801714"/>
        <a:ext cx="184390" cy="179269"/>
      </dsp:txXfrm>
    </dsp:sp>
    <dsp:sp modelId="{C45FEE31-6BF1-4E83-9497-1224D8F07991}">
      <dsp:nvSpPr>
        <dsp:cNvPr id="0" name=""/>
        <dsp:cNvSpPr/>
      </dsp:nvSpPr>
      <dsp:spPr>
        <a:xfrm>
          <a:off x="1697179" y="4100496"/>
          <a:ext cx="3820879" cy="682929"/>
        </a:xfrm>
        <a:prstGeom prst="roundRect">
          <a:avLst>
            <a:gd name="adj" fmla="val 10000"/>
          </a:avLst>
        </a:prstGeom>
        <a:solidFill>
          <a:srgbClr val="FFFFFF"/>
        </a:solidFill>
        <a:ln w="38100" cmpd="sng">
          <a:solidFill>
            <a:srgbClr val="0ECC00"/>
          </a:solidFill>
        </a:ln>
        <a:effectLst/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rgbClr r="0" g="0" b="0">
              <a:tint val="100000"/>
              <a:shade val="100000"/>
              <a:hueMod val="100000"/>
              <a:satMod val="100000"/>
            </a:scrgb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000000"/>
              </a:solidFill>
            </a:rPr>
            <a:t>Refactor and optimize </a:t>
          </a:r>
          <a:br>
            <a:rPr lang="en-US" sz="2400" kern="1200" dirty="0">
              <a:solidFill>
                <a:srgbClr val="000000"/>
              </a:solidFill>
            </a:rPr>
          </a:br>
          <a:r>
            <a:rPr lang="en-US" sz="2000" kern="1200" dirty="0">
              <a:solidFill>
                <a:srgbClr val="000000"/>
              </a:solidFill>
            </a:rPr>
            <a:t>only if necessary</a:t>
          </a:r>
        </a:p>
      </dsp:txBody>
      <dsp:txXfrm>
        <a:off x="1717181" y="4120498"/>
        <a:ext cx="3780875" cy="6429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185A30-22C7-6840-8D3E-58B36EE38549}">
      <dsp:nvSpPr>
        <dsp:cNvPr id="0" name=""/>
        <dsp:cNvSpPr/>
      </dsp:nvSpPr>
      <dsp:spPr>
        <a:xfrm>
          <a:off x="1716833" y="2920"/>
          <a:ext cx="3781570" cy="682929"/>
        </a:xfrm>
        <a:prstGeom prst="roundRect">
          <a:avLst>
            <a:gd name="adj" fmla="val 10000"/>
          </a:avLst>
        </a:prstGeom>
        <a:solidFill>
          <a:schemeClr val="bg1"/>
        </a:solidFill>
        <a:ln w="38100" cmpd="sng">
          <a:solidFill>
            <a:srgbClr val="BFBFBF"/>
          </a:solidFill>
        </a:ln>
        <a:effectLst/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rgbClr r="0" g="0" b="0">
              <a:tint val="100000"/>
              <a:shade val="100000"/>
              <a:hueMod val="100000"/>
              <a:satMod val="100000"/>
            </a:scrgb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solidFill>
                <a:srgbClr val="D9D9D9"/>
              </a:solidFill>
            </a:rPr>
            <a:t>Pick your next feature</a:t>
          </a:r>
        </a:p>
      </dsp:txBody>
      <dsp:txXfrm>
        <a:off x="1736835" y="22922"/>
        <a:ext cx="3741566" cy="642925"/>
      </dsp:txXfrm>
    </dsp:sp>
    <dsp:sp modelId="{66533B70-8731-2345-9B98-5A7A7F80153B}">
      <dsp:nvSpPr>
        <dsp:cNvPr id="0" name=""/>
        <dsp:cNvSpPr/>
      </dsp:nvSpPr>
      <dsp:spPr>
        <a:xfrm rot="5400000">
          <a:off x="3479569" y="702923"/>
          <a:ext cx="256098" cy="307318"/>
        </a:xfrm>
        <a:prstGeom prst="rightArrow">
          <a:avLst>
            <a:gd name="adj1" fmla="val 60000"/>
            <a:gd name="adj2" fmla="val 50000"/>
          </a:avLst>
        </a:prstGeom>
        <a:solidFill>
          <a:srgbClr val="FFFFFF"/>
        </a:solidFill>
        <a:ln w="38100" cmpd="sng">
          <a:solidFill>
            <a:srgbClr val="BFBFBF"/>
          </a:solidFill>
        </a:ln>
        <a:effectLst/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rgbClr r="0" g="0" b="0">
              <a:tint val="100000"/>
              <a:shade val="100000"/>
              <a:hueMod val="100000"/>
              <a:satMod val="100000"/>
            </a:scrgb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 rot="-5400000">
        <a:off x="3515424" y="728533"/>
        <a:ext cx="184390" cy="179269"/>
      </dsp:txXfrm>
    </dsp:sp>
    <dsp:sp modelId="{87C32DCB-D7CA-425A-A14D-DC1B34BAA990}">
      <dsp:nvSpPr>
        <dsp:cNvPr id="0" name=""/>
        <dsp:cNvSpPr/>
      </dsp:nvSpPr>
      <dsp:spPr>
        <a:xfrm>
          <a:off x="1681977" y="1027314"/>
          <a:ext cx="3851283" cy="682929"/>
        </a:xfrm>
        <a:prstGeom prst="roundRect">
          <a:avLst>
            <a:gd name="adj" fmla="val 10000"/>
          </a:avLst>
        </a:prstGeom>
        <a:solidFill>
          <a:srgbClr val="FFFFFF"/>
        </a:solidFill>
        <a:ln w="38100" cmpd="sng">
          <a:solidFill>
            <a:srgbClr val="BFBFBF"/>
          </a:solidFill>
        </a:ln>
        <a:effectLst/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rgbClr r="0" g="0" b="0">
              <a:tint val="100000"/>
              <a:shade val="100000"/>
              <a:hueMod val="100000"/>
              <a:satMod val="100000"/>
            </a:scrgb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D9D9D9"/>
              </a:solidFill>
            </a:rPr>
            <a:t>Write tests </a:t>
          </a:r>
          <a:br>
            <a:rPr lang="en-US" sz="2400" kern="1200" dirty="0">
              <a:solidFill>
                <a:srgbClr val="D9D9D9"/>
              </a:solidFill>
            </a:rPr>
          </a:br>
          <a:r>
            <a:rPr lang="en-US" sz="2000" kern="1200" dirty="0">
              <a:solidFill>
                <a:srgbClr val="D9D9D9"/>
              </a:solidFill>
            </a:rPr>
            <a:t>to check that feature works </a:t>
          </a:r>
          <a:endParaRPr lang="en-GB" sz="2400" kern="1200" dirty="0">
            <a:solidFill>
              <a:srgbClr val="D9D9D9"/>
            </a:solidFill>
          </a:endParaRPr>
        </a:p>
      </dsp:txBody>
      <dsp:txXfrm>
        <a:off x="1701979" y="1047316"/>
        <a:ext cx="3811279" cy="642925"/>
      </dsp:txXfrm>
    </dsp:sp>
    <dsp:sp modelId="{143F6140-E7F1-4CCF-A9B1-524762512517}">
      <dsp:nvSpPr>
        <dsp:cNvPr id="0" name=""/>
        <dsp:cNvSpPr/>
      </dsp:nvSpPr>
      <dsp:spPr>
        <a:xfrm rot="5400000">
          <a:off x="3479569" y="1727317"/>
          <a:ext cx="256098" cy="307318"/>
        </a:xfrm>
        <a:prstGeom prst="rightArrow">
          <a:avLst>
            <a:gd name="adj1" fmla="val 60000"/>
            <a:gd name="adj2" fmla="val 50000"/>
          </a:avLst>
        </a:prstGeom>
        <a:solidFill>
          <a:srgbClr val="FFFFFF"/>
        </a:solidFill>
        <a:ln w="38100" cmpd="sng">
          <a:solidFill>
            <a:srgbClr val="BFBFBF"/>
          </a:solidFill>
        </a:ln>
        <a:effectLst/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rgbClr r="0" g="0" b="0">
              <a:tint val="100000"/>
              <a:shade val="100000"/>
              <a:hueMod val="100000"/>
              <a:satMod val="100000"/>
            </a:scrgb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kern="1200"/>
        </a:p>
      </dsp:txBody>
      <dsp:txXfrm rot="-5400000">
        <a:off x="3515424" y="1752927"/>
        <a:ext cx="184390" cy="179269"/>
      </dsp:txXfrm>
    </dsp:sp>
    <dsp:sp modelId="{3FA6B472-D1F3-409B-BF18-F1310278CB78}">
      <dsp:nvSpPr>
        <dsp:cNvPr id="0" name=""/>
        <dsp:cNvSpPr/>
      </dsp:nvSpPr>
      <dsp:spPr>
        <a:xfrm>
          <a:off x="1697179" y="2051708"/>
          <a:ext cx="3820879" cy="682929"/>
        </a:xfrm>
        <a:prstGeom prst="roundRect">
          <a:avLst>
            <a:gd name="adj" fmla="val 10000"/>
          </a:avLst>
        </a:prstGeom>
        <a:solidFill>
          <a:srgbClr val="FFFFFF"/>
        </a:solidFill>
        <a:ln w="38100" cmpd="sng">
          <a:solidFill>
            <a:srgbClr val="0ECC00"/>
          </a:solidFill>
        </a:ln>
        <a:effectLst/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rgbClr r="0" g="0" b="0">
              <a:tint val="100000"/>
              <a:shade val="100000"/>
              <a:hueMod val="100000"/>
              <a:satMod val="100000"/>
            </a:scrgb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000000"/>
              </a:solidFill>
            </a:rPr>
            <a:t>Write simplest code </a:t>
          </a:r>
          <a:br>
            <a:rPr lang="en-US" sz="2400" kern="1200" dirty="0">
              <a:solidFill>
                <a:srgbClr val="000000"/>
              </a:solidFill>
            </a:rPr>
          </a:br>
          <a:r>
            <a:rPr lang="en-US" sz="2000" kern="1200" dirty="0">
              <a:solidFill>
                <a:srgbClr val="000000"/>
              </a:solidFill>
            </a:rPr>
            <a:t>that makes tests pass</a:t>
          </a:r>
        </a:p>
      </dsp:txBody>
      <dsp:txXfrm>
        <a:off x="1717181" y="2071710"/>
        <a:ext cx="3780875" cy="642925"/>
      </dsp:txXfrm>
    </dsp:sp>
    <dsp:sp modelId="{E202264D-36A3-408A-9050-7FBD30D2645C}">
      <dsp:nvSpPr>
        <dsp:cNvPr id="0" name=""/>
        <dsp:cNvSpPr/>
      </dsp:nvSpPr>
      <dsp:spPr>
        <a:xfrm rot="5400000">
          <a:off x="3479569" y="2751710"/>
          <a:ext cx="256098" cy="307318"/>
        </a:xfrm>
        <a:prstGeom prst="rightArrow">
          <a:avLst>
            <a:gd name="adj1" fmla="val 60000"/>
            <a:gd name="adj2" fmla="val 50000"/>
          </a:avLst>
        </a:prstGeom>
        <a:solidFill>
          <a:srgbClr val="FFFFFF"/>
        </a:solidFill>
        <a:ln w="38100" cmpd="sng">
          <a:solidFill>
            <a:srgbClr val="BFBFBF"/>
          </a:solidFill>
        </a:ln>
        <a:effectLst/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rgbClr r="0" g="0" b="0">
              <a:tint val="100000"/>
              <a:shade val="100000"/>
              <a:hueMod val="100000"/>
              <a:satMod val="100000"/>
            </a:scrgb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kern="1200"/>
        </a:p>
      </dsp:txBody>
      <dsp:txXfrm rot="-5400000">
        <a:off x="3515424" y="2777320"/>
        <a:ext cx="184390" cy="179269"/>
      </dsp:txXfrm>
    </dsp:sp>
    <dsp:sp modelId="{3725F2C1-AA1D-49A3-9D73-9D444D08CE71}">
      <dsp:nvSpPr>
        <dsp:cNvPr id="0" name=""/>
        <dsp:cNvSpPr/>
      </dsp:nvSpPr>
      <dsp:spPr>
        <a:xfrm>
          <a:off x="1697179" y="3076102"/>
          <a:ext cx="3820879" cy="682929"/>
        </a:xfrm>
        <a:prstGeom prst="roundRect">
          <a:avLst>
            <a:gd name="adj" fmla="val 10000"/>
          </a:avLst>
        </a:prstGeom>
        <a:solidFill>
          <a:srgbClr val="FFFFFF"/>
        </a:solidFill>
        <a:ln w="38100" cmpd="sng">
          <a:solidFill>
            <a:srgbClr val="0ECC00"/>
          </a:solidFill>
        </a:ln>
        <a:effectLst/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rgbClr r="0" g="0" b="0">
              <a:tint val="100000"/>
              <a:shade val="100000"/>
              <a:hueMod val="100000"/>
              <a:satMod val="100000"/>
            </a:scrgb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000000"/>
              </a:solidFill>
              <a:latin typeface="Gill Sans MT"/>
              <a:ea typeface="+mn-ea"/>
              <a:cs typeface="+mn-cs"/>
            </a:rPr>
            <a:t>Run tests and debug </a:t>
          </a:r>
          <a:br>
            <a:rPr lang="en-US" sz="2400" kern="1200" dirty="0">
              <a:solidFill>
                <a:srgbClr val="000000"/>
              </a:solidFill>
              <a:latin typeface="Gill Sans MT"/>
              <a:ea typeface="+mn-ea"/>
              <a:cs typeface="+mn-cs"/>
            </a:rPr>
          </a:br>
          <a:r>
            <a:rPr lang="en-US" sz="2000" kern="1200" dirty="0">
              <a:solidFill>
                <a:srgbClr val="000000"/>
              </a:solidFill>
              <a:latin typeface="Gill Sans MT"/>
              <a:ea typeface="+mn-ea"/>
              <a:cs typeface="+mn-cs"/>
            </a:rPr>
            <a:t>until </a:t>
          </a:r>
          <a:r>
            <a:rPr lang="en-US" sz="2000" i="1" kern="1200" dirty="0">
              <a:solidFill>
                <a:srgbClr val="000000"/>
              </a:solidFill>
              <a:latin typeface="Gill Sans MT"/>
              <a:ea typeface="+mn-ea"/>
              <a:cs typeface="+mn-cs"/>
            </a:rPr>
            <a:t>all</a:t>
          </a:r>
          <a:r>
            <a:rPr lang="en-US" sz="2000" kern="1200" dirty="0">
              <a:solidFill>
                <a:srgbClr val="000000"/>
              </a:solidFill>
              <a:latin typeface="Gill Sans MT"/>
              <a:ea typeface="+mn-ea"/>
              <a:cs typeface="+mn-cs"/>
            </a:rPr>
            <a:t> tests pass</a:t>
          </a:r>
          <a:endParaRPr lang="en-US" sz="2400" kern="1200" dirty="0">
            <a:solidFill>
              <a:srgbClr val="000000"/>
            </a:solidFill>
            <a:latin typeface="Gill Sans MT"/>
            <a:ea typeface="+mn-ea"/>
            <a:cs typeface="+mn-cs"/>
          </a:endParaRPr>
        </a:p>
      </dsp:txBody>
      <dsp:txXfrm>
        <a:off x="1717181" y="3096104"/>
        <a:ext cx="3780875" cy="642925"/>
      </dsp:txXfrm>
    </dsp:sp>
    <dsp:sp modelId="{B4CC5E68-BD20-49EE-86FA-E08541A3FE12}">
      <dsp:nvSpPr>
        <dsp:cNvPr id="0" name=""/>
        <dsp:cNvSpPr/>
      </dsp:nvSpPr>
      <dsp:spPr>
        <a:xfrm rot="5400000">
          <a:off x="3479569" y="3776104"/>
          <a:ext cx="256098" cy="307318"/>
        </a:xfrm>
        <a:prstGeom prst="rightArrow">
          <a:avLst>
            <a:gd name="adj1" fmla="val 60000"/>
            <a:gd name="adj2" fmla="val 50000"/>
          </a:avLst>
        </a:prstGeom>
        <a:solidFill>
          <a:srgbClr val="FFFFFF"/>
        </a:solidFill>
        <a:ln w="38100" cmpd="sng">
          <a:solidFill>
            <a:srgbClr val="BFBFBF"/>
          </a:solidFill>
        </a:ln>
        <a:effectLst/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rgbClr r="0" g="0" b="0">
              <a:tint val="100000"/>
              <a:shade val="100000"/>
              <a:hueMod val="100000"/>
              <a:satMod val="100000"/>
            </a:scrgb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kern="1200"/>
        </a:p>
      </dsp:txBody>
      <dsp:txXfrm rot="-5400000">
        <a:off x="3515424" y="3801714"/>
        <a:ext cx="184390" cy="179269"/>
      </dsp:txXfrm>
    </dsp:sp>
    <dsp:sp modelId="{C45FEE31-6BF1-4E83-9497-1224D8F07991}">
      <dsp:nvSpPr>
        <dsp:cNvPr id="0" name=""/>
        <dsp:cNvSpPr/>
      </dsp:nvSpPr>
      <dsp:spPr>
        <a:xfrm>
          <a:off x="1697179" y="4100496"/>
          <a:ext cx="3820879" cy="682929"/>
        </a:xfrm>
        <a:prstGeom prst="roundRect">
          <a:avLst>
            <a:gd name="adj" fmla="val 10000"/>
          </a:avLst>
        </a:prstGeom>
        <a:solidFill>
          <a:srgbClr val="FFFFFF"/>
        </a:solidFill>
        <a:ln w="38100" cmpd="sng">
          <a:solidFill>
            <a:srgbClr val="0ECC00"/>
          </a:solidFill>
        </a:ln>
        <a:effectLst/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rgbClr r="0" g="0" b="0">
              <a:tint val="100000"/>
              <a:shade val="100000"/>
              <a:hueMod val="100000"/>
              <a:satMod val="100000"/>
            </a:scrgb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000000"/>
              </a:solidFill>
            </a:rPr>
            <a:t>Refactor and optimize </a:t>
          </a:r>
          <a:br>
            <a:rPr lang="en-US" sz="2400" kern="1200" dirty="0">
              <a:solidFill>
                <a:srgbClr val="000000"/>
              </a:solidFill>
            </a:rPr>
          </a:br>
          <a:r>
            <a:rPr lang="en-US" sz="2000" kern="1200" dirty="0">
              <a:solidFill>
                <a:srgbClr val="000000"/>
              </a:solidFill>
            </a:rPr>
            <a:t>only if necessary</a:t>
          </a:r>
        </a:p>
      </dsp:txBody>
      <dsp:txXfrm>
        <a:off x="1717181" y="4120498"/>
        <a:ext cx="3780875" cy="6429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AC11AF-147E-0A48-A5B0-8DA858D84551}" type="datetimeFigureOut">
              <a:rPr lang="en-US" smtClean="0"/>
              <a:pPr/>
              <a:t>9/1/18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06F090-DD87-7740-9678-0E1C7887DC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2514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9B30722-7DAA-4E93-8206-71F83E27528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34042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As opposed</a:t>
            </a:r>
            <a:r>
              <a:rPr lang="en-GB" baseline="0" dirty="0"/>
              <a:t> to waterfall model</a:t>
            </a:r>
            <a:endParaRPr lang="en-GB" dirty="0"/>
          </a:p>
          <a:p>
            <a:endParaRPr lang="en-GB" dirty="0"/>
          </a:p>
          <a:p>
            <a:r>
              <a:rPr lang="en-GB" dirty="0"/>
              <a:t>Reminder</a:t>
            </a:r>
          </a:p>
          <a:p>
            <a:r>
              <a:rPr lang="en-GB" dirty="0"/>
              <a:t> 1) describe cycle</a:t>
            </a:r>
          </a:p>
          <a:p>
            <a:r>
              <a:rPr lang="en-GB" dirty="0"/>
              <a:t> 2) short development cycles: granularity of chosen feature is important</a:t>
            </a:r>
          </a:p>
          <a:p>
            <a:r>
              <a:rPr lang="en-GB" dirty="0"/>
              <a:t> 3) for</a:t>
            </a:r>
            <a:r>
              <a:rPr lang="en-GB" baseline="0" dirty="0"/>
              <a:t> all of these steps there are python tools to help you; there’s no tool yet for writing the code, unfortunately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378627-E3FE-44FD-B5FA-4582AC800163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7891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378627-E3FE-44FD-B5FA-4582AC800163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53EA59-0E76-47F3-BAE3-1CF23EB8E42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arenR"/>
            </a:pPr>
            <a:r>
              <a:rPr lang="en-US" baseline="0" dirty="0"/>
              <a:t>what it is</a:t>
            </a:r>
          </a:p>
          <a:p>
            <a:pPr marL="228600" indent="-228600">
              <a:buAutoNum type="arabicParenR"/>
            </a:pPr>
            <a:r>
              <a:rPr lang="en-US" baseline="0" dirty="0"/>
              <a:t>first, you need to have the profiler collect information while your program is running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arenR"/>
            </a:pPr>
            <a:r>
              <a:rPr lang="en-US" baseline="0" dirty="0"/>
              <a:t>what it is</a:t>
            </a:r>
          </a:p>
          <a:p>
            <a:pPr marL="228600" indent="-228600">
              <a:buAutoNum type="arabicParenR"/>
            </a:pPr>
            <a:r>
              <a:rPr lang="en-US" baseline="0" dirty="0"/>
              <a:t>first, you need to have the profiler collect information while your program is running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How to properly open qcachegrind</a:t>
            </a:r>
            <a:r>
              <a:rPr lang="en-US" baseline="0"/>
              <a:t> on my Mac: </a:t>
            </a:r>
            <a:r>
              <a:rPr lang="en-US" sz="1200" kern="1200">
                <a:solidFill>
                  <a:schemeClr val="tx1"/>
                </a:solidFill>
                <a:latin typeface="Arial" charset="0"/>
                <a:ea typeface="ＭＳ Ｐゴシック" pitchFamily="80" charset="-128"/>
                <a:cs typeface="+mn-cs"/>
              </a:rPr>
              <a:t>open ~/Applications/qcachegrind.app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30722-7DAA-4E93-8206-71F83E275281}" type="slidenum">
              <a:rPr lang="en-US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6652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30722-7DAA-4E93-8206-71F83E275281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115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 hasCustomPrompt="1"/>
          </p:nvPr>
        </p:nvSpPr>
        <p:spPr>
          <a:xfrm>
            <a:off x="1219200" y="2370981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Software Carpentry, Part II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3609231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04875" y="2132856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3533031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2132856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3533031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F5347-8FB3-ED4C-BA03-C57A0A4669E9}" type="datetime3">
              <a:rPr lang="en-US" smtClean="0"/>
              <a:t>1 September 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Optimizing and profiling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>
              <a:lnSpc>
                <a:spcPct val="100000"/>
              </a:lnSpc>
              <a:spcBef>
                <a:spcPts val="1200"/>
              </a:spcBef>
              <a:defRPr sz="2400"/>
            </a:lvl1pPr>
            <a:lvl2pPr>
              <a:defRPr sz="2200"/>
            </a:lvl2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E131B-DC84-3347-B643-2B8F7525AD9B}" type="datetime3">
              <a:rPr lang="en-US" smtClean="0"/>
              <a:t>1 September 2018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Optimizing and profiling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F8EA-53CF-2145-A82F-DA50B25B5FEC}" type="datetime3">
              <a:rPr lang="en-US" smtClean="0"/>
              <a:t>1 September 2018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Optimizing and profiling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989AB-72DB-8546-9669-2CAAF6BC3DC3}" type="datetime3">
              <a:rPr lang="en-US" smtClean="0"/>
              <a:t>1 September 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Optimizing and profiling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FC465-804A-7E4B-993E-EC983464ADD1}" type="datetime3">
              <a:rPr lang="en-US" smtClean="0"/>
              <a:t>1 September 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Optimizing and profiling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AE78A-AD1A-8246-A934-F993DF5F3A88}" type="datetime3">
              <a:rPr lang="en-US" smtClean="0"/>
              <a:t>1 September 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Optimizing and profiling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3E8C9-64C5-124A-8A36-AF4D7BE62FE7}" type="datetime3">
              <a:rPr lang="en-US" smtClean="0"/>
              <a:t>1 September 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Optimizing and profiling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6CEB-BBF8-2647-A17A-98CD0D34208C}" type="datetime3">
              <a:rPr lang="en-US" smtClean="0"/>
              <a:t>1 September 2018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Optimizing and profiling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C98E6-9992-6041-A968-ED108F7A8284}" type="datetime3">
              <a:rPr lang="en-US" smtClean="0"/>
              <a:t>1 September 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Optimizing and profiling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AB8C0-1AFE-4AD2-A399-FC2954A194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A05F4-8663-8641-938C-34A3D0CE2413}" type="datetime3">
              <a:rPr lang="en-US" smtClean="0"/>
              <a:t>1 September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Optimizing and profiling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5A131-7E6B-4BFA-A2D4-3B708019D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094A4-5F84-2A42-877A-E2B1935FA535}" type="datetime3">
              <a:rPr lang="en-US" smtClean="0"/>
              <a:t>1 September 2018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Optimizing and profiling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7728646-3DE4-A644-8A2C-3A2A5C60793B}" type="datetime3">
              <a:rPr lang="en-US" smtClean="0"/>
              <a:t>1 September 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ct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/>
              <a:t>Optimizing and profiling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F79ADEA-B933-47CC-A4E9-04E6298B91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xkcd.com/1205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7624" y="2204864"/>
            <a:ext cx="6858000" cy="1162048"/>
          </a:xfrm>
        </p:spPr>
        <p:txBody>
          <a:bodyPr>
            <a:noAutofit/>
          </a:bodyPr>
          <a:lstStyle/>
          <a:p>
            <a:r>
              <a:rPr lang="en-US" dirty="0"/>
              <a:t>Need for Speed</a:t>
            </a:r>
            <a:br>
              <a:rPr lang="en-US" dirty="0"/>
            </a:b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Optimization and profiling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7624" y="3609231"/>
            <a:ext cx="6120680" cy="533400"/>
          </a:xfrm>
        </p:spPr>
        <p:txBody>
          <a:bodyPr>
            <a:normAutofit/>
          </a:bodyPr>
          <a:lstStyle/>
          <a:p>
            <a:r>
              <a:rPr lang="en-GB" sz="2800" dirty="0"/>
              <a:t>Pietro Berkes, NAGRA </a:t>
            </a:r>
            <a:r>
              <a:rPr lang="en-GB" sz="2800" dirty="0" err="1"/>
              <a:t>Insight</a:t>
            </a: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312" y="3428999"/>
            <a:ext cx="864096" cy="9461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/>
              <a:t>The agile development cycle</a:t>
            </a:r>
          </a:p>
        </p:txBody>
      </p:sp>
      <p:grpSp>
        <p:nvGrpSpPr>
          <p:cNvPr id="16" name="Group 6"/>
          <p:cNvGrpSpPr/>
          <p:nvPr/>
        </p:nvGrpSpPr>
        <p:grpSpPr>
          <a:xfrm>
            <a:off x="-457200" y="1295400"/>
            <a:ext cx="7215238" cy="4786346"/>
            <a:chOff x="-457200" y="1295400"/>
            <a:chExt cx="7215238" cy="4786346"/>
          </a:xfrm>
          <a:effectLst/>
        </p:grpSpPr>
        <p:graphicFrame>
          <p:nvGraphicFramePr>
            <p:cNvPr id="17" name="Diagram 16"/>
            <p:cNvGraphicFramePr/>
            <p:nvPr>
              <p:extLst/>
            </p:nvPr>
          </p:nvGraphicFramePr>
          <p:xfrm>
            <a:off x="-457200" y="1295400"/>
            <a:ext cx="7215238" cy="478634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18" name="U-Turn Arrow 17"/>
            <p:cNvSpPr/>
            <p:nvPr/>
          </p:nvSpPr>
          <p:spPr>
            <a:xfrm rot="16200000">
              <a:off x="-1404665" y="3212976"/>
              <a:ext cx="4392488" cy="792088"/>
            </a:xfrm>
            <a:prstGeom prst="uturnArrow">
              <a:avLst>
                <a:gd name="adj1" fmla="val 25000"/>
                <a:gd name="adj2" fmla="val 24258"/>
                <a:gd name="adj3" fmla="val 25000"/>
                <a:gd name="adj4" fmla="val 43750"/>
                <a:gd name="adj5" fmla="val 100000"/>
              </a:avLst>
            </a:prstGeom>
            <a:solidFill>
              <a:schemeClr val="bg1"/>
            </a:solidFill>
            <a:ln w="38100" cmpd="sng">
              <a:solidFill>
                <a:srgbClr val="FF0000"/>
              </a:solidFill>
            </a:ln>
            <a:effectLst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>
                <a:solidFill>
                  <a:schemeClr val="tx1"/>
                </a:solidFill>
              </a:endParaRPr>
            </a:p>
          </p:txBody>
        </p:sp>
      </p:grpSp>
      <p:sp>
        <p:nvSpPr>
          <p:cNvPr id="19" name="U-Turn Arrow 18"/>
          <p:cNvSpPr/>
          <p:nvPr/>
        </p:nvSpPr>
        <p:spPr>
          <a:xfrm rot="16200000" flipV="1">
            <a:off x="4788024" y="4869160"/>
            <a:ext cx="1296144" cy="576064"/>
          </a:xfrm>
          <a:prstGeom prst="uturnArrow">
            <a:avLst>
              <a:gd name="adj1" fmla="val 30443"/>
              <a:gd name="adj2" fmla="val 25000"/>
              <a:gd name="adj3" fmla="val 30183"/>
              <a:gd name="adj4" fmla="val 60079"/>
              <a:gd name="adj5" fmla="val 100000"/>
            </a:avLst>
          </a:prstGeom>
          <a:solidFill>
            <a:srgbClr val="FFFFFF"/>
          </a:solidFill>
          <a:ln w="38100" cmpd="sng">
            <a:solidFill>
              <a:srgbClr val="0ECC00"/>
            </a:solidFill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>
              <a:solidFill>
                <a:schemeClr val="tx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Pietro Berkes, Sept 2018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Testing scientific code</a:t>
            </a:r>
          </a:p>
        </p:txBody>
      </p:sp>
    </p:spTree>
    <p:extLst>
      <p:ext uri="{BB962C8B-B14F-4D97-AF65-F5344CB8AC3E}">
        <p14:creationId xmlns:p14="http://schemas.microsoft.com/office/powerpoint/2010/main" val="4120572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Testing makes you efficient, too!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 additional big bonus of testing is that your code is ready for improvements</a:t>
            </a:r>
          </a:p>
          <a:p>
            <a:r>
              <a:rPr lang="en-US" dirty="0"/>
              <a:t>Code can change, and correctness is assured by tests</a:t>
            </a:r>
          </a:p>
          <a:p>
            <a:r>
              <a:rPr lang="en-US" b="1" dirty="0"/>
              <a:t>Happily scale your code up!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966B7-8108-C447-AA6D-A03462851C3F}" type="datetime3">
              <a:rPr lang="en-US" smtClean="0"/>
              <a:t>1 September 2018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Optimizing and profiling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39BE15-A395-5145-A73E-160224369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320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/>
              <a:t>The agile development cycle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12160" y="5175483"/>
            <a:ext cx="273630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err="1">
                <a:latin typeface="Courier New" pitchFamily="49" charset="0"/>
                <a:cs typeface="Courier New" pitchFamily="49" charset="0"/>
              </a:rPr>
              <a:t>timeit</a:t>
            </a:r>
            <a:endParaRPr lang="en-US" sz="21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2100" dirty="0" err="1">
                <a:latin typeface="Courier New" pitchFamily="49" charset="0"/>
                <a:cs typeface="Courier New" pitchFamily="49" charset="0"/>
              </a:rPr>
              <a:t>cProfile</a:t>
            </a:r>
          </a:p>
          <a:p>
            <a:r>
              <a:rPr lang="en-US" sz="2100" dirty="0" err="1">
                <a:latin typeface="Courier New" pitchFamily="49" charset="0"/>
                <a:cs typeface="Courier New" pitchFamily="49" charset="0"/>
              </a:rPr>
              <a:t>line_profiler</a:t>
            </a:r>
            <a:endParaRPr lang="en-US" sz="2100" dirty="0">
              <a:latin typeface="Courier New" pitchFamily="49" charset="0"/>
              <a:cs typeface="Courier New" pitchFamily="49" charset="0"/>
            </a:endParaRPr>
          </a:p>
        </p:txBody>
      </p:sp>
      <p:grpSp>
        <p:nvGrpSpPr>
          <p:cNvPr id="16" name="Group 6"/>
          <p:cNvGrpSpPr/>
          <p:nvPr/>
        </p:nvGrpSpPr>
        <p:grpSpPr>
          <a:xfrm>
            <a:off x="-457200" y="1295400"/>
            <a:ext cx="7215238" cy="4786346"/>
            <a:chOff x="-457200" y="1295400"/>
            <a:chExt cx="7215238" cy="4786346"/>
          </a:xfrm>
          <a:effectLst/>
        </p:grpSpPr>
        <p:graphicFrame>
          <p:nvGraphicFramePr>
            <p:cNvPr id="17" name="Diagram 16"/>
            <p:cNvGraphicFramePr/>
            <p:nvPr>
              <p:extLst>
                <p:ext uri="{D42A27DB-BD31-4B8C-83A1-F6EECF244321}">
                  <p14:modId xmlns:p14="http://schemas.microsoft.com/office/powerpoint/2010/main" val="2163948767"/>
                </p:ext>
              </p:extLst>
            </p:nvPr>
          </p:nvGraphicFramePr>
          <p:xfrm>
            <a:off x="-457200" y="1295400"/>
            <a:ext cx="7215238" cy="478634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18" name="U-Turn Arrow 17"/>
            <p:cNvSpPr/>
            <p:nvPr/>
          </p:nvSpPr>
          <p:spPr>
            <a:xfrm rot="16200000">
              <a:off x="-1404665" y="3212976"/>
              <a:ext cx="4392488" cy="792088"/>
            </a:xfrm>
            <a:prstGeom prst="uturnArrow">
              <a:avLst>
                <a:gd name="adj1" fmla="val 25000"/>
                <a:gd name="adj2" fmla="val 24258"/>
                <a:gd name="adj3" fmla="val 25000"/>
                <a:gd name="adj4" fmla="val 43750"/>
                <a:gd name="adj5" fmla="val 100000"/>
              </a:avLst>
            </a:prstGeom>
            <a:solidFill>
              <a:schemeClr val="bg1"/>
            </a:solidFill>
            <a:ln w="38100" cmpd="sng">
              <a:solidFill>
                <a:srgbClr val="BFBFBF"/>
              </a:solidFill>
            </a:ln>
            <a:effectLst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>
                <a:solidFill>
                  <a:srgbClr val="D9D9D9"/>
                </a:solidFill>
              </a:endParaRPr>
            </a:p>
          </p:txBody>
        </p:sp>
      </p:grpSp>
      <p:sp>
        <p:nvSpPr>
          <p:cNvPr id="19" name="U-Turn Arrow 18"/>
          <p:cNvSpPr/>
          <p:nvPr/>
        </p:nvSpPr>
        <p:spPr>
          <a:xfrm rot="16200000" flipV="1">
            <a:off x="4788024" y="4869160"/>
            <a:ext cx="1296144" cy="576064"/>
          </a:xfrm>
          <a:prstGeom prst="uturnArrow">
            <a:avLst>
              <a:gd name="adj1" fmla="val 30443"/>
              <a:gd name="adj2" fmla="val 25000"/>
              <a:gd name="adj3" fmla="val 30183"/>
              <a:gd name="adj4" fmla="val 60079"/>
              <a:gd name="adj5" fmla="val 100000"/>
            </a:avLst>
          </a:prstGeom>
          <a:solidFill>
            <a:srgbClr val="FFFFFF"/>
          </a:solidFill>
          <a:ln w="38100" cmpd="sng">
            <a:solidFill>
              <a:srgbClr val="BFBFBF"/>
            </a:solidFill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>
              <a:solidFill>
                <a:schemeClr val="tx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449BB-632F-5A44-9D7B-214A298F2A8B}" type="datetime3">
              <a:rPr lang="en-US" smtClean="0"/>
              <a:t>1 September 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Optimizing and profiling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4A6C64-6D5B-5943-8ACF-A82C6D260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724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Be careful with optimization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Python is slower than C, but not prohibitively so</a:t>
            </a:r>
          </a:p>
          <a:p>
            <a:r>
              <a:rPr lang="en-GB" dirty="0"/>
              <a:t>In scientific applications, this difference is often not noticeable: the costly parts of </a:t>
            </a:r>
            <a:r>
              <a:rPr lang="en-GB" dirty="0" err="1">
                <a:latin typeface="Courier New" pitchFamily="49" charset="0"/>
                <a:cs typeface="Courier New" pitchFamily="49" charset="0"/>
              </a:rPr>
              <a:t>numpy</a:t>
            </a:r>
            <a:r>
              <a:rPr lang="en-GB" dirty="0"/>
              <a:t>, </a:t>
            </a:r>
            <a:r>
              <a:rPr lang="en-GB" dirty="0" err="1">
                <a:latin typeface="Courier New" pitchFamily="49" charset="0"/>
                <a:cs typeface="Courier New" pitchFamily="49" charset="0"/>
              </a:rPr>
              <a:t>scipy</a:t>
            </a:r>
            <a:r>
              <a:rPr lang="en-GB" dirty="0"/>
              <a:t>, … are written in C or Fortran</a:t>
            </a:r>
          </a:p>
          <a:p>
            <a:r>
              <a:rPr lang="en-US" dirty="0"/>
              <a:t>In many cases, researcher time, not computer time is the bottleneck</a:t>
            </a:r>
          </a:p>
          <a:p>
            <a:pPr lvl="1"/>
            <a:r>
              <a:rPr lang="en-US" dirty="0"/>
              <a:t>Researchers need to be able to explore many different ideas</a:t>
            </a:r>
          </a:p>
          <a:p>
            <a:pPr lvl="1"/>
            <a:r>
              <a:rPr lang="en-US" dirty="0"/>
              <a:t>Always weight the time you spend on a task vs benefits</a:t>
            </a:r>
          </a:p>
          <a:p>
            <a:pPr lvl="1"/>
            <a:r>
              <a:rPr lang="en-US" dirty="0"/>
              <a:t>Keep this diagram around: </a:t>
            </a:r>
            <a:r>
              <a:rPr lang="en-US" dirty="0">
                <a:hlinkClick r:id="rId3"/>
              </a:rPr>
              <a:t>https://xkcd.com/1205/</a:t>
            </a:r>
            <a:endParaRPr lang="en-US" dirty="0"/>
          </a:p>
          <a:p>
            <a:pPr marL="27432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marL="274320" lvl="1" indent="0">
              <a:buNone/>
            </a:pPr>
            <a:endParaRPr lang="en-US" strike="sngStrike" dirty="0"/>
          </a:p>
          <a:p>
            <a:pPr marL="274320" lvl="1" indent="0">
              <a:buNone/>
            </a:pPr>
            <a:endParaRPr lang="en-US" strike="sngStrike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A7E46-A1D9-514F-9216-F785A3B03EE6}" type="datetime3">
              <a:rPr lang="en-US" smtClean="0"/>
              <a:t>1 September 2018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Optimizing and profiling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27CFC9-2217-7140-99D3-D5B90B80A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064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Optimization methods hierarchy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(This is mildly controversial)</a:t>
            </a:r>
          </a:p>
          <a:p>
            <a:r>
              <a:rPr lang="en-US" dirty="0"/>
              <a:t>In order of preference:</a:t>
            </a:r>
          </a:p>
          <a:p>
            <a:pPr lvl="1"/>
            <a:r>
              <a:rPr lang="en-US" dirty="0" err="1"/>
              <a:t>Don’t do anything</a:t>
            </a:r>
          </a:p>
          <a:p>
            <a:pPr lvl="1"/>
            <a:r>
              <a:rPr lang="en-US" dirty="0" err="1"/>
              <a:t>Vectorize</a:t>
            </a:r>
            <a:r>
              <a:rPr lang="en-US" dirty="0"/>
              <a:t> your code using </a:t>
            </a:r>
            <a:r>
              <a:rPr lang="en-US" dirty="0" err="1"/>
              <a:t>numpy</a:t>
            </a:r>
            <a:endParaRPr lang="en-US" dirty="0"/>
          </a:p>
          <a:p>
            <a:pPr lvl="1"/>
            <a:r>
              <a:rPr lang="en-US" dirty="0"/>
              <a:t>Spend some money on better hardware (faster machine, SSD), optimized libraries (e.g., Intel’s MKL)</a:t>
            </a:r>
          </a:p>
          <a:p>
            <a:pPr lvl="1"/>
            <a:r>
              <a:rPr lang="en-US" dirty="0"/>
              <a:t>Use a “magic optimization” tool, like </a:t>
            </a:r>
            <a:r>
              <a:rPr lang="en-US" dirty="0" err="1"/>
              <a:t>numexpr, or numba; </a:t>
            </a:r>
            <a:br>
              <a:rPr lang="en-US" dirty="0" err="1"/>
            </a:br>
            <a:r>
              <a:rPr lang="en-US" dirty="0" err="1"/>
              <a:t>or a “magic parallelization” tool, like joblib or dask</a:t>
            </a:r>
          </a:p>
          <a:p>
            <a:pPr lvl="1"/>
            <a:r>
              <a:rPr lang="en-US" dirty="0"/>
              <a:t>Use GPU acceleration</a:t>
            </a:r>
          </a:p>
          <a:p>
            <a:pPr lvl="1"/>
            <a:r>
              <a:rPr lang="en-US" dirty="0"/>
              <a:t>Use </a:t>
            </a:r>
            <a:r>
              <a:rPr lang="en-US" dirty="0" err="1"/>
              <a:t>Cython</a:t>
            </a:r>
            <a:endParaRPr lang="en-US" dirty="0"/>
          </a:p>
          <a:p>
            <a:pPr lvl="1"/>
            <a:r>
              <a:rPr lang="en-US" dirty="0"/>
              <a:t>Parallelize your code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50DC8-0C38-884B-B5DB-821F2B388C5C}" type="datetime3">
              <a:rPr lang="en-US" smtClean="0"/>
              <a:t>1 September 2018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Optimizing and profiling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A1D6FA-56D4-0D4D-82AF-032EA9712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101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optimize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Usually, a small percentage of your code takes up most of the time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Identify time-consuming parts of the code</a:t>
            </a:r>
            <a:br>
              <a:rPr lang="en-US" dirty="0"/>
            </a:br>
            <a:r>
              <a:rPr lang="en-US" dirty="0"/>
              <a:t>Where’s the bottleneck? Computations? Disk I/O? </a:t>
            </a:r>
            <a:br>
              <a:rPr lang="en-US" dirty="0"/>
            </a:br>
            <a:r>
              <a:rPr lang="en-US" dirty="0"/>
              <a:t>Memory I/O? (see also </a:t>
            </a:r>
            <a:r>
              <a:rPr lang="en-US" dirty="0" err="1"/>
              <a:t>Tiziano’s</a:t>
            </a:r>
            <a:r>
              <a:rPr lang="en-US" dirty="0"/>
              <a:t> class)</a:t>
            </a:r>
            <a:br>
              <a:rPr lang="en-US" dirty="0"/>
            </a:br>
            <a:r>
              <a:rPr lang="en-US" dirty="0"/>
              <a:t>Use a profiler!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Only optimize those parts of the code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Keep running the tests to make sure that code is not broken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Stop optimizing as soon as possible</a:t>
            </a:r>
            <a:br>
              <a:rPr lang="en-US" dirty="0"/>
            </a:b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42553-8134-694E-B259-1E40507E9FDE}" type="datetime3">
              <a:rPr lang="en-US" smtClean="0"/>
              <a:t>1 September 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Optimizing and profiling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58F0E5-2A12-0A43-951A-C102C10BC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293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cs typeface="Courier New" pitchFamily="49" charset="0"/>
              </a:rPr>
              <a:t>Measuring time: </a:t>
            </a:r>
            <a:r>
              <a:rPr lang="en-GB" dirty="0" err="1">
                <a:latin typeface="Courier New" pitchFamily="49" charset="0"/>
                <a:cs typeface="Courier New" pitchFamily="49" charset="0"/>
              </a:rPr>
              <a:t>timeit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GB" dirty="0" err="1"/>
              <a:t>Jupyter</a:t>
            </a:r>
            <a:r>
              <a:rPr lang="en-GB" dirty="0"/>
              <a:t>/</a:t>
            </a:r>
            <a:r>
              <a:rPr lang="en-GB" dirty="0" err="1"/>
              <a:t>IPython</a:t>
            </a:r>
            <a:r>
              <a:rPr lang="en-GB" dirty="0"/>
              <a:t> magic command: </a:t>
            </a:r>
            <a:r>
              <a:rPr lang="en-GB" dirty="0">
                <a:latin typeface="Courier New" pitchFamily="49" charset="0"/>
                <a:cs typeface="Courier New" pitchFamily="49" charset="0"/>
              </a:rPr>
              <a:t>%</a:t>
            </a:r>
            <a:r>
              <a:rPr lang="en-GB" dirty="0" err="1">
                <a:latin typeface="Courier New" pitchFamily="49" charset="0"/>
                <a:cs typeface="Courier New" pitchFamily="49" charset="0"/>
              </a:rPr>
              <a:t>timeit</a:t>
            </a:r>
            <a:endParaRPr lang="en-GB" dirty="0"/>
          </a:p>
          <a:p>
            <a:r>
              <a:rPr lang="en-GB" dirty="0"/>
              <a:t>Precise timing of a function/expression</a:t>
            </a:r>
          </a:p>
          <a:p>
            <a:r>
              <a:rPr lang="en-GB" dirty="0"/>
              <a:t>Test different versions of a small amount of code, often used in interactive Python shell</a:t>
            </a:r>
            <a:br>
              <a:rPr lang="en-GB" dirty="0"/>
            </a:br>
            <a:br>
              <a:rPr lang="en-GB" dirty="0"/>
            </a:br>
            <a:r>
              <a:rPr lang="en-GB" sz="2000" dirty="0">
                <a:latin typeface="Courier New"/>
                <a:cs typeface="Courier New"/>
              </a:rPr>
              <a:t>In [6]: %timeit cube(123)</a:t>
            </a:r>
            <a:br>
              <a:rPr lang="en-GB" sz="2000" dirty="0">
                <a:latin typeface="Courier New"/>
                <a:cs typeface="Courier New"/>
              </a:rPr>
            </a:br>
            <a:r>
              <a:rPr lang="en-GB" sz="2000" dirty="0">
                <a:latin typeface="Courier New"/>
                <a:cs typeface="Courier New"/>
              </a:rPr>
              <a:t>10000000 loops, best of 3: 185 ns per loop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1B0F4-7747-9145-A4AB-73B1BCE3355D}" type="datetime3">
              <a:rPr lang="en-US" smtClean="0"/>
              <a:t>1 September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Optimizing and profiling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6ED00E-AD10-814F-A7D1-775919BF2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Hands-on!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Write a dot product function in pure Python (i.e., with a for loop) and time it in </a:t>
            </a:r>
            <a:r>
              <a:rPr lang="en-US" dirty="0" err="1"/>
              <a:t>IPython</a:t>
            </a:r>
            <a:r>
              <a:rPr lang="en-US" dirty="0"/>
              <a:t> using </a:t>
            </a:r>
            <a:r>
              <a:rPr lang="en-US" dirty="0">
                <a:latin typeface="Courier New"/>
                <a:cs typeface="Courier New"/>
              </a:rPr>
              <a:t>%</a:t>
            </a:r>
            <a:r>
              <a:rPr lang="en-US" dirty="0" err="1">
                <a:latin typeface="Courier New"/>
                <a:cs typeface="Courier New"/>
              </a:rPr>
              <a:t>timeit</a:t>
            </a:r>
            <a:r>
              <a:rPr lang="en-US" dirty="0"/>
              <a:t>:</a:t>
            </a:r>
            <a:br>
              <a:rPr lang="en-US" dirty="0"/>
            </a:br>
            <a:br>
              <a:rPr lang="en-US" dirty="0"/>
            </a:br>
            <a:r>
              <a:rPr lang="en-US" dirty="0" err="1"/>
              <a:t>dot_product</a:t>
            </a:r>
            <a:r>
              <a:rPr lang="en-US" dirty="0"/>
              <a:t>(x, y) is </a:t>
            </a:r>
            <a:br>
              <a:rPr lang="en-US" dirty="0"/>
            </a:br>
            <a:r>
              <a:rPr lang="en-US" dirty="0"/>
              <a:t>x[1] * y[1] + x[2] * y[2] + … + x[N] * y[N]</a:t>
            </a:r>
          </a:p>
          <a:p>
            <a:endParaRPr lang="en-US" dirty="0"/>
          </a:p>
          <a:p>
            <a:r>
              <a:rPr lang="en-US" dirty="0"/>
              <a:t>Write a version using </a:t>
            </a:r>
            <a:r>
              <a:rPr lang="en-US" dirty="0" err="1"/>
              <a:t>numpy</a:t>
            </a:r>
            <a:r>
              <a:rPr lang="en-US" dirty="0"/>
              <a:t> (vectorized), time it again</a:t>
            </a:r>
          </a:p>
          <a:p>
            <a:r>
              <a:rPr lang="en-US" dirty="0"/>
              <a:t>Write a version using </a:t>
            </a:r>
            <a:r>
              <a:rPr lang="en-US" dirty="0" err="1"/>
              <a:t>numpy.dot</a:t>
            </a:r>
            <a:r>
              <a:rPr lang="en-US" dirty="0"/>
              <a:t>, time it again</a:t>
            </a:r>
          </a:p>
          <a:p>
            <a:r>
              <a:rPr lang="en-US" dirty="0"/>
              <a:t>Try with large (1000 elements) and small vectors (5 elements)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CD4-CF8D-1A48-B302-35A911DB186F}" type="datetime3">
              <a:rPr lang="en-US" smtClean="0"/>
              <a:t>1 September 2018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Optimizing and profiling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6D0F0D-1F96-5E45-B805-6C9499ACA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339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rved Up Ribbon 1"/>
          <p:cNvSpPr/>
          <p:nvPr/>
        </p:nvSpPr>
        <p:spPr>
          <a:xfrm>
            <a:off x="2000232" y="1285860"/>
            <a:ext cx="5143536" cy="1928826"/>
          </a:xfrm>
          <a:prstGeom prst="ellipseRibbon2">
            <a:avLst>
              <a:gd name="adj1" fmla="val 37115"/>
              <a:gd name="adj2" fmla="val 68903"/>
              <a:gd name="adj3" fmla="val 12500"/>
            </a:avLst>
          </a:prstGeom>
          <a:solidFill>
            <a:schemeClr val="accent1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/>
              <a:t>factorial</a:t>
            </a:r>
          </a:p>
        </p:txBody>
      </p:sp>
      <p:sp>
        <p:nvSpPr>
          <p:cNvPr id="3" name="Rectangle 2"/>
          <p:cNvSpPr/>
          <p:nvPr/>
        </p:nvSpPr>
        <p:spPr>
          <a:xfrm>
            <a:off x="1475656" y="4005064"/>
            <a:ext cx="66064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>
                <a:latin typeface="+mn-lt"/>
              </a:rPr>
              <a:t>Follow with me while we profile the file</a:t>
            </a:r>
            <a:br>
              <a:rPr lang="en-US">
                <a:latin typeface="+mn-lt"/>
              </a:rPr>
            </a:br>
            <a:r>
              <a:rPr lang="en-US">
                <a:latin typeface="Courier New"/>
                <a:cs typeface="Courier New"/>
              </a:rPr>
              <a:t>hands_on/factorial/factorial.py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7D922-CF79-D342-9411-7DD0DDB579BB}" type="datetime3">
              <a:rPr lang="en-US" smtClean="0"/>
              <a:t>1 September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Optimizing and profiling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D7A8B8-A9B0-9E46-887C-B190826C3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544293"/>
      </p:ext>
    </p:extLst>
  </p:cSld>
  <p:clrMapOvr>
    <a:masterClrMapping/>
  </p:clrMapOvr>
  <p:transition>
    <p:sndAc>
      <p:stSnd>
        <p:snd r:embed="rId2" name="drumroll.wav"/>
      </p:stSnd>
    </p:sndAc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cs typeface="Courier New" pitchFamily="49" charset="0"/>
              </a:rPr>
              <a:t>Measuring time: </a:t>
            </a:r>
            <a:r>
              <a:rPr lang="en-GB" dirty="0" err="1">
                <a:latin typeface="Courier New" pitchFamily="49" charset="0"/>
                <a:cs typeface="Courier New" pitchFamily="49" charset="0"/>
              </a:rPr>
              <a:t>time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GB" dirty="0"/>
              <a:t>On *nix systems, the command </a:t>
            </a:r>
            <a:r>
              <a:rPr lang="en-GB" dirty="0">
                <a:latin typeface="Courier New"/>
                <a:cs typeface="Courier New"/>
              </a:rPr>
              <a:t>time</a:t>
            </a:r>
            <a:r>
              <a:rPr lang="en-GB" dirty="0"/>
              <a:t> gives a quick way of measuring time: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“real” is wall clock time</a:t>
            </a:r>
          </a:p>
          <a:p>
            <a:r>
              <a:rPr lang="en-GB" dirty="0"/>
              <a:t>“user” is CPU time executing the script</a:t>
            </a:r>
          </a:p>
          <a:p>
            <a:r>
              <a:rPr lang="en-GB" dirty="0"/>
              <a:t>“sys” is CPU time spent in system calls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5576" y="2348880"/>
            <a:ext cx="8001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err="1">
                <a:solidFill>
                  <a:srgbClr val="000000"/>
                </a:solidFill>
                <a:latin typeface="Courier New" pitchFamily="49" charset="0"/>
              </a:rPr>
              <a:t>$ time python your_script.py</a:t>
            </a:r>
          </a:p>
          <a:p>
            <a:endParaRPr lang="en-GB" sz="1600" dirty="0" err="1">
              <a:solidFill>
                <a:srgbClr val="000000"/>
              </a:solidFill>
              <a:latin typeface="Courier New" pitchFamily="49" charset="0"/>
            </a:endParaRPr>
          </a:p>
          <a:p>
            <a:r>
              <a:rPr lang="en-GB" sz="1600" dirty="0">
                <a:solidFill>
                  <a:srgbClr val="000000"/>
                </a:solidFill>
                <a:latin typeface="Courier New" pitchFamily="49" charset="0"/>
              </a:rPr>
              <a:t>real	0m0.135s</a:t>
            </a:r>
          </a:p>
          <a:p>
            <a:r>
              <a:rPr lang="en-GB" sz="1600" dirty="0">
                <a:solidFill>
                  <a:srgbClr val="000000"/>
                </a:solidFill>
                <a:latin typeface="Courier New" pitchFamily="49" charset="0"/>
              </a:rPr>
              <a:t>user	0m0.125s</a:t>
            </a:r>
          </a:p>
          <a:p>
            <a:r>
              <a:rPr lang="en-GB" sz="1600" dirty="0">
                <a:solidFill>
                  <a:srgbClr val="000000"/>
                </a:solidFill>
                <a:latin typeface="Courier New" pitchFamily="49" charset="0"/>
              </a:rPr>
              <a:t>sys	0m0.009s</a:t>
            </a:r>
          </a:p>
          <a:p>
            <a:endParaRPr lang="en-GB" sz="16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55288-B156-C549-95B1-3889E02A2E4E}" type="datetime3">
              <a:rPr lang="en-US" smtClean="0"/>
              <a:t>1 September 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Optimizing and profiling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49B3A-8799-C94B-9FA4-0E078A5F9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6971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latin typeface="Courier New" pitchFamily="49" charset="0"/>
                <a:cs typeface="Courier New" pitchFamily="49" charset="0"/>
              </a:rPr>
              <a:t>cProfile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57158" y="1219200"/>
            <a:ext cx="8572560" cy="4937760"/>
          </a:xfrm>
        </p:spPr>
        <p:txBody>
          <a:bodyPr/>
          <a:lstStyle/>
          <a:p>
            <a:r>
              <a:rPr lang="en-GB" dirty="0"/>
              <a:t>standard Python module to profile an entire application</a:t>
            </a:r>
            <a:br>
              <a:rPr lang="en-GB" dirty="0"/>
            </a:br>
            <a:r>
              <a:rPr lang="en-GB" dirty="0"/>
              <a:t>(</a:t>
            </a:r>
            <a:r>
              <a:rPr lang="en-GB" sz="2400" dirty="0">
                <a:latin typeface="Courier New" pitchFamily="49" charset="0"/>
                <a:cs typeface="Courier New" pitchFamily="49" charset="0"/>
              </a:rPr>
              <a:t>profile </a:t>
            </a:r>
            <a:r>
              <a:rPr lang="en-GB" dirty="0"/>
              <a:t>is an old, slow profiling module)</a:t>
            </a:r>
          </a:p>
          <a:p>
            <a:r>
              <a:rPr lang="en-GB" dirty="0"/>
              <a:t>Running the profiler from command line:</a:t>
            </a:r>
            <a:br>
              <a:rPr lang="en-GB" dirty="0"/>
            </a:br>
            <a:br>
              <a:rPr lang="en-GB" dirty="0"/>
            </a:br>
            <a:endParaRPr lang="en-GB" dirty="0"/>
          </a:p>
          <a:p>
            <a:r>
              <a:rPr lang="en-GB" dirty="0"/>
              <a:t>Sorting options: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55576" y="2564904"/>
            <a:ext cx="81078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Courier New" pitchFamily="49" charset="0"/>
                <a:cs typeface="Courier New" pitchFamily="49" charset="0"/>
              </a:rPr>
              <a:t>python -m </a:t>
            </a:r>
            <a:r>
              <a:rPr lang="en-GB" sz="2000" dirty="0" err="1">
                <a:latin typeface="Courier New" pitchFamily="49" charset="0"/>
                <a:cs typeface="Courier New" pitchFamily="49" charset="0"/>
              </a:rPr>
              <a:t>cProfile</a:t>
            </a:r>
            <a:r>
              <a:rPr lang="en-GB" sz="2000" dirty="0">
                <a:latin typeface="Courier New" pitchFamily="49" charset="0"/>
                <a:cs typeface="Courier New" pitchFamily="49" charset="0"/>
              </a:rPr>
              <a:t> –s </a:t>
            </a:r>
            <a:r>
              <a:rPr lang="en-GB" sz="2000" dirty="0" err="1">
                <a:latin typeface="Courier New" pitchFamily="49" charset="0"/>
                <a:cs typeface="Courier New" pitchFamily="49" charset="0"/>
              </a:rPr>
              <a:t>cumtime</a:t>
            </a:r>
            <a:r>
              <a:rPr lang="en-GB" sz="2000" dirty="0">
                <a:latin typeface="Courier New" pitchFamily="49" charset="0"/>
                <a:cs typeface="Courier New" pitchFamily="49" charset="0"/>
              </a:rPr>
              <a:t> myscript.py</a:t>
            </a:r>
            <a:endParaRPr lang="en-GB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683568" y="3789040"/>
            <a:ext cx="8280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Courier New" pitchFamily="49" charset="0"/>
                <a:cs typeface="Courier New" pitchFamily="49" charset="0"/>
              </a:rPr>
              <a:t>tottime : </a:t>
            </a:r>
            <a:r>
              <a:rPr lang="en-GB" sz="2000" dirty="0">
                <a:latin typeface="+mn-lt"/>
                <a:cs typeface="Courier New" pitchFamily="49" charset="0"/>
              </a:rPr>
              <a:t>time spent in function only</a:t>
            </a:r>
          </a:p>
          <a:p>
            <a:r>
              <a:rPr lang="en-GB" sz="2000" dirty="0">
                <a:latin typeface="Courier New" pitchFamily="49" charset="0"/>
                <a:cs typeface="Courier New" pitchFamily="49" charset="0"/>
              </a:rPr>
              <a:t>cumtime : </a:t>
            </a:r>
            <a:r>
              <a:rPr lang="en-GB" sz="2000" dirty="0">
                <a:latin typeface="+mn-lt"/>
                <a:cs typeface="Courier New" pitchFamily="49" charset="0"/>
              </a:rPr>
              <a:t>time spent in function and sub-calls</a:t>
            </a:r>
          </a:p>
          <a:p>
            <a:r>
              <a:rPr lang="en-GB" sz="2000" dirty="0">
                <a:latin typeface="Courier New" pitchFamily="49" charset="0"/>
                <a:cs typeface="Courier New" pitchFamily="49" charset="0"/>
              </a:rPr>
              <a:t>calls   : </a:t>
            </a:r>
            <a:r>
              <a:rPr lang="en-GB" sz="2000" dirty="0">
                <a:latin typeface="+mn-lt"/>
                <a:cs typeface="Courier New" pitchFamily="49" charset="0"/>
              </a:rPr>
              <a:t>number of calls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AB421-1AE0-544D-973E-BEDE8EBA75AE}" type="datetime3">
              <a:rPr lang="en-US" smtClean="0"/>
              <a:t>1 September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Optimizing and profiling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BDA46C-8537-C843-B5AA-8E86424F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latin typeface="Courier New" pitchFamily="49" charset="0"/>
                <a:cs typeface="Courier New" pitchFamily="49" charset="0"/>
              </a:rPr>
              <a:t>cProfile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57158" y="1219200"/>
            <a:ext cx="8572560" cy="4937760"/>
          </a:xfrm>
        </p:spPr>
        <p:txBody>
          <a:bodyPr/>
          <a:lstStyle/>
          <a:p>
            <a:r>
              <a:rPr lang="en-GB" dirty="0"/>
              <a:t>Or save results to disk for later inspection:</a:t>
            </a:r>
            <a:br>
              <a:rPr lang="en-GB" dirty="0"/>
            </a:br>
            <a:br>
              <a:rPr lang="en-GB" dirty="0"/>
            </a:br>
            <a:endParaRPr lang="en-GB" dirty="0"/>
          </a:p>
          <a:p>
            <a:r>
              <a:rPr lang="en-GB" dirty="0"/>
              <a:t>Explore with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55576" y="1700808"/>
            <a:ext cx="81078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Courier New" pitchFamily="49" charset="0"/>
                <a:cs typeface="Courier New" pitchFamily="49" charset="0"/>
              </a:rPr>
              <a:t>python -m </a:t>
            </a:r>
            <a:r>
              <a:rPr lang="en-GB" sz="2000" dirty="0" err="1">
                <a:latin typeface="Courier New" pitchFamily="49" charset="0"/>
                <a:cs typeface="Courier New" pitchFamily="49" charset="0"/>
              </a:rPr>
              <a:t>cProfile </a:t>
            </a:r>
            <a:r>
              <a:rPr lang="en-GB" sz="2000" dirty="0">
                <a:latin typeface="Courier New" pitchFamily="49" charset="0"/>
                <a:cs typeface="Courier New" pitchFamily="49" charset="0"/>
              </a:rPr>
              <a:t>–o filename.prof myscript.py</a:t>
            </a:r>
            <a:endParaRPr lang="en-GB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755576" y="2996952"/>
            <a:ext cx="81369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Courier New" pitchFamily="49" charset="0"/>
                <a:cs typeface="Courier New" pitchFamily="49" charset="0"/>
              </a:rPr>
              <a:t>python –m </a:t>
            </a:r>
            <a:r>
              <a:rPr lang="en-GB" sz="2000" dirty="0" err="1">
                <a:latin typeface="Courier New" pitchFamily="49" charset="0"/>
                <a:cs typeface="Courier New" pitchFamily="49" charset="0"/>
              </a:rPr>
              <a:t>pstats </a:t>
            </a:r>
            <a:r>
              <a:rPr lang="en-GB" sz="2000" dirty="0">
                <a:latin typeface="Courier New" pitchFamily="49" charset="0"/>
                <a:cs typeface="Courier New" pitchFamily="49" charset="0"/>
              </a:rPr>
              <a:t>filename.prof</a:t>
            </a:r>
          </a:p>
          <a:p>
            <a:endParaRPr lang="en-GB" sz="2000" dirty="0">
              <a:latin typeface="Courier New" pitchFamily="49" charset="0"/>
              <a:cs typeface="Courier New" pitchFamily="49" charset="0"/>
            </a:endParaRPr>
          </a:p>
          <a:p>
            <a:r>
              <a:rPr lang="en-GB" sz="2000" dirty="0">
                <a:latin typeface="Courier New" pitchFamily="49" charset="0"/>
                <a:cs typeface="Courier New" pitchFamily="49" charset="0"/>
              </a:rPr>
              <a:t>stats [n | regexp]: </a:t>
            </a:r>
            <a:r>
              <a:rPr lang="en-GB" sz="2000" dirty="0">
                <a:latin typeface="+mn-lt"/>
                <a:cs typeface="Courier New" pitchFamily="49" charset="0"/>
              </a:rPr>
              <a:t>print statistics</a:t>
            </a:r>
          </a:p>
          <a:p>
            <a:r>
              <a:rPr lang="en-GB" sz="2000" dirty="0">
                <a:latin typeface="Courier New" pitchFamily="49" charset="0"/>
                <a:cs typeface="Courier New" pitchFamily="49" charset="0"/>
              </a:rPr>
              <a:t>sort [cumulative, time, ...] : </a:t>
            </a:r>
            <a:r>
              <a:rPr lang="en-GB" sz="2000" dirty="0">
                <a:latin typeface="+mn-lt"/>
                <a:cs typeface="Courier New" pitchFamily="49" charset="0"/>
              </a:rPr>
              <a:t>change sort order</a:t>
            </a:r>
            <a:br>
              <a:rPr lang="en-GB" sz="2000" dirty="0">
                <a:latin typeface="Courier New" pitchFamily="49" charset="0"/>
                <a:cs typeface="Courier New" pitchFamily="49" charset="0"/>
              </a:rPr>
            </a:br>
            <a:r>
              <a:rPr lang="en-GB" sz="2000" dirty="0">
                <a:latin typeface="Courier New" pitchFamily="49" charset="0"/>
                <a:cs typeface="Courier New" pitchFamily="49" charset="0"/>
              </a:rPr>
              <a:t>callers [n | regexp]: </a:t>
            </a:r>
            <a:r>
              <a:rPr lang="en-GB" sz="2000" dirty="0">
                <a:latin typeface="+mn-lt"/>
                <a:cs typeface="Courier New" pitchFamily="49" charset="0"/>
              </a:rPr>
              <a:t>show callers of functions</a:t>
            </a:r>
          </a:p>
          <a:p>
            <a:r>
              <a:rPr lang="en-GB" sz="2000" dirty="0">
                <a:latin typeface="Courier New" pitchFamily="49" charset="0"/>
                <a:cs typeface="Courier New" pitchFamily="49" charset="0"/>
              </a:rPr>
              <a:t>callees [n | regexp]: </a:t>
            </a:r>
            <a:r>
              <a:rPr lang="en-GB" sz="2000" dirty="0">
                <a:latin typeface="+mn-lt"/>
                <a:cs typeface="Courier New" pitchFamily="49" charset="0"/>
              </a:rPr>
              <a:t>show callees of functions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7087B-A5FB-574D-92A0-69DF296797FA}" type="datetime3">
              <a:rPr lang="en-US" smtClean="0"/>
              <a:t>1 September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Optimizing and profiling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F67309-D494-8444-9311-D977F298C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644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RunSnakeRun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39C5B-896C-7D43-8016-FF23C4AD11F3}" type="datetime3">
              <a:rPr lang="en-US" smtClean="0"/>
              <a:t>1 September 2018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Optimizing and profiling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83AD42-0C56-2D47-A354-01D54524D2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412776"/>
            <a:ext cx="7776864" cy="441563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963129-3CAD-124F-97F8-10E8233C8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883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</a:t>
            </a:r>
            <a:r>
              <a:rPr lang="en-US" dirty="0" err="1"/>
              <a:t>RunSnakeRun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1219200"/>
            <a:ext cx="8496944" cy="49377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RunSnakeRun</a:t>
            </a:r>
            <a:r>
              <a:rPr lang="en-US" dirty="0"/>
              <a:t> gives a graphical representation of profiling results:</a:t>
            </a:r>
          </a:p>
          <a:p>
            <a:r>
              <a:rPr lang="en-US" dirty="0"/>
              <a:t>Run profiler:</a:t>
            </a:r>
            <a:br>
              <a:rPr lang="en-US" dirty="0"/>
            </a:br>
            <a:r>
              <a:rPr lang="en-US" sz="2000" dirty="0">
                <a:latin typeface="Courier New"/>
                <a:cs typeface="Courier New"/>
              </a:rPr>
              <a:t>python -m </a:t>
            </a:r>
            <a:r>
              <a:rPr lang="en-US" sz="2000" dirty="0" err="1">
                <a:latin typeface="Courier New"/>
                <a:cs typeface="Courier New"/>
              </a:rPr>
              <a:t>cProfile</a:t>
            </a:r>
            <a:r>
              <a:rPr lang="en-US" sz="2000" dirty="0">
                <a:latin typeface="Courier New"/>
                <a:cs typeface="Courier New"/>
              </a:rPr>
              <a:t> -o factorial.prof3 </a:t>
            </a:r>
            <a:r>
              <a:rPr lang="en-US" sz="2000" dirty="0" err="1">
                <a:latin typeface="Courier New"/>
                <a:cs typeface="Courier New"/>
              </a:rPr>
              <a:t>factorial.py</a:t>
            </a:r>
            <a:r>
              <a:rPr lang="en-US" sz="2000" dirty="0">
                <a:latin typeface="Courier New"/>
                <a:cs typeface="Courier New"/>
              </a:rPr>
              <a:t> </a:t>
            </a:r>
          </a:p>
          <a:p>
            <a:r>
              <a:rPr lang="en-US" dirty="0"/>
              <a:t>Convert Python3 profile format to Python2:</a:t>
            </a:r>
            <a:br>
              <a:rPr lang="en-US" dirty="0"/>
            </a:b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prof3to2 factorial.prof3 factorial.prof2</a:t>
            </a:r>
            <a:endParaRPr lang="en-US" sz="2000" dirty="0"/>
          </a:p>
          <a:p>
            <a:r>
              <a:rPr lang="en-US" dirty="0"/>
              <a:t>Run </a:t>
            </a:r>
            <a:r>
              <a:rPr lang="en-US" dirty="0" err="1"/>
              <a:t>RunSnakeRun</a:t>
            </a:r>
            <a:r>
              <a:rPr lang="en-US" dirty="0"/>
              <a:t>: </a:t>
            </a:r>
            <a:r>
              <a:rPr lang="en-US" sz="2000" dirty="0">
                <a:latin typeface="Courier New"/>
                <a:cs typeface="Courier New"/>
              </a:rPr>
              <a:t>.</a:t>
            </a:r>
            <a:br>
              <a:rPr lang="en-US" sz="2000" dirty="0">
                <a:latin typeface="Courier New"/>
                <a:cs typeface="Courier New"/>
              </a:rPr>
            </a:b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runsnake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>
                <a:latin typeface="Courier New"/>
                <a:cs typeface="Courier New"/>
              </a:rPr>
              <a:t>factorial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.prof2</a:t>
            </a:r>
          </a:p>
          <a:p>
            <a:pPr marL="0" indent="0">
              <a:buNone/>
            </a:pPr>
            <a:endParaRPr lang="en-US" sz="2000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41848-F6EB-C74F-A8D6-CBBD13848CF2}" type="datetime3">
              <a:rPr lang="en-US" smtClean="0"/>
              <a:t>1 September 2018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Optimizing and profiling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B000B2-3599-9C48-8132-29B95F534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7062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Hands-on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Make sure you can profile </a:t>
            </a:r>
            <a:r>
              <a:rPr lang="en-US" dirty="0">
                <a:latin typeface="Courier New"/>
                <a:cs typeface="Courier New"/>
              </a:rPr>
              <a:t>factorial </a:t>
            </a:r>
            <a:r>
              <a:rPr lang="en-US" dirty="0"/>
              <a:t>and run </a:t>
            </a:r>
            <a:r>
              <a:rPr lang="en-US" dirty="0" err="1"/>
              <a:t>RunSnakeRun</a:t>
            </a:r>
            <a:r>
              <a:rPr lang="en-US" dirty="0"/>
              <a:t> on the result</a:t>
            </a:r>
          </a:p>
          <a:p>
            <a:r>
              <a:rPr lang="en-US" dirty="0"/>
              <a:t>Optimize the </a:t>
            </a:r>
            <a:r>
              <a:rPr lang="en-US" dirty="0">
                <a:latin typeface="Courier New"/>
                <a:cs typeface="Courier New"/>
              </a:rPr>
              <a:t>factorial</a:t>
            </a:r>
            <a:r>
              <a:rPr lang="en-US" dirty="0"/>
              <a:t> function</a:t>
            </a:r>
          </a:p>
          <a:p>
            <a:pPr lvl="1"/>
            <a:r>
              <a:rPr lang="en-US" dirty="0"/>
              <a:t>Modify the code</a:t>
            </a:r>
          </a:p>
          <a:p>
            <a:pPr lvl="1"/>
            <a:r>
              <a:rPr lang="en-US" dirty="0"/>
              <a:t>Run tests to make sure it still works</a:t>
            </a:r>
          </a:p>
          <a:p>
            <a:pPr lvl="1"/>
            <a:r>
              <a:rPr lang="en-US" dirty="0"/>
              <a:t>Profile and measure progress</a:t>
            </a:r>
          </a:p>
          <a:p>
            <a:pPr marL="274320" lvl="1" indent="0">
              <a:buNone/>
            </a:pP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010E1-36E3-FB44-B652-7EC8E0792939}" type="datetime3">
              <a:rPr lang="en-US" smtClean="0"/>
              <a:t>1 September 2018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Optimizing and profiling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D85BE2-F930-CA4C-9197-B2FE31C46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5684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Fine-grained profiling: kernprof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You can profile a subset of all functions by decorating them with </a:t>
            </a:r>
            <a:r>
              <a:rPr lang="en-US" dirty="0">
                <a:latin typeface="Courier New"/>
                <a:cs typeface="Courier New"/>
              </a:rPr>
              <a:t>@profile</a:t>
            </a:r>
            <a:br>
              <a:rPr lang="en-US" dirty="0"/>
            </a:br>
            <a:r>
              <a:rPr lang="en-US" dirty="0" err="1">
                <a:latin typeface="Courier New"/>
                <a:cs typeface="Courier New"/>
              </a:rPr>
              <a:t>kernprof</a:t>
            </a:r>
            <a:r>
              <a:rPr lang="en-US" dirty="0">
                <a:latin typeface="Courier New"/>
                <a:cs typeface="Courier New"/>
              </a:rPr>
              <a:t> –b -v </a:t>
            </a:r>
            <a:r>
              <a:rPr lang="en-US" dirty="0" err="1">
                <a:latin typeface="Courier New"/>
                <a:cs typeface="Courier New"/>
              </a:rPr>
              <a:t>factorial.py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/>
              <a:t>Line-by-line profiling</a:t>
            </a:r>
            <a:br>
              <a:rPr lang="en-US" dirty="0"/>
            </a:br>
            <a:r>
              <a:rPr lang="en-US" dirty="0" err="1">
                <a:latin typeface="Courier New"/>
                <a:cs typeface="Courier New"/>
              </a:rPr>
              <a:t>kernprof</a:t>
            </a:r>
            <a:r>
              <a:rPr lang="en-US" dirty="0">
                <a:latin typeface="Courier New"/>
                <a:cs typeface="Courier New"/>
              </a:rPr>
              <a:t> -b -l -v </a:t>
            </a:r>
            <a:r>
              <a:rPr lang="en-US" dirty="0" err="1">
                <a:latin typeface="Courier New"/>
                <a:cs typeface="Courier New"/>
              </a:rPr>
              <a:t>factorial.py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860F8-1B81-684F-B51C-602552DFF6EC}" type="datetime3">
              <a:rPr lang="en-US" smtClean="0"/>
              <a:t>1 September 2018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Optimizing and profiling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7A6894-60A7-FF49-A18E-115E6D99D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2841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Hands-on: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Optimize an object counter for microscopic images</a:t>
            </a:r>
            <a:br>
              <a:rPr lang="en-US" dirty="0"/>
            </a:b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hands_on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/micro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15FF6-898C-CD45-B47B-A398848BBBF4}" type="datetime3">
              <a:rPr lang="en-US" smtClean="0"/>
              <a:t>1 September 2018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Optimizing and profiling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39C601-C43A-9E42-BEC7-ABD84C1F7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5214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Keep your options open by optimizing only as needed!</a:t>
            </a:r>
          </a:p>
          <a:p>
            <a:r>
              <a:rPr lang="en-GB" dirty="0"/>
              <a:t>Optimizing without tests is irresponsible and punishable in some labs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AE651-5F45-F144-8A5B-11988996C0FE}" type="datetime3">
              <a:rPr lang="en-US" smtClean="0"/>
              <a:t>1 September 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Optimizing and profiling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5F58C2-627B-BE41-9B69-1740FC646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7389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End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Thank you!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1EB80-78D4-6A4A-976F-5A0B4182BF93}" type="datetime3">
              <a:rPr lang="en-US" smtClean="0"/>
              <a:t>1 September 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Optimizing and profiling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A77899-F7D6-AF4E-B542-FB852AB3A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8C46C-6265-B94E-8F2B-475E306DFEAD}" type="datetime3">
              <a:rPr lang="en-US" smtClean="0"/>
              <a:t>1 September 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Optimizing and profiling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5E3FB3-CB4C-3345-AF1F-7A4599786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ADEA-B933-47CC-A4E9-04E6298B917C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36736</TotalTime>
  <Words>788</Words>
  <Application>Microsoft Macintosh PowerPoint</Application>
  <PresentationFormat>On-screen Show (4:3)</PresentationFormat>
  <Paragraphs>192</Paragraphs>
  <Slides>21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ＭＳ Ｐゴシック</vt:lpstr>
      <vt:lpstr>Arial</vt:lpstr>
      <vt:lpstr>Courier New</vt:lpstr>
      <vt:lpstr>Gill Sans MT</vt:lpstr>
      <vt:lpstr>Wingdings</vt:lpstr>
      <vt:lpstr>Wingdings 3</vt:lpstr>
      <vt:lpstr>Origin</vt:lpstr>
      <vt:lpstr>Need for Speed Optimization and profiling</vt:lpstr>
      <vt:lpstr>The agile development cycle</vt:lpstr>
      <vt:lpstr>Testing makes you efficient, too! </vt:lpstr>
      <vt:lpstr>The agile development cycle</vt:lpstr>
      <vt:lpstr>Be careful with optimization</vt:lpstr>
      <vt:lpstr>Optimization methods hierarchy</vt:lpstr>
      <vt:lpstr>How to optimize</vt:lpstr>
      <vt:lpstr>Measuring time: timeit</vt:lpstr>
      <vt:lpstr>Hands-on!</vt:lpstr>
      <vt:lpstr>PowerPoint Presentation</vt:lpstr>
      <vt:lpstr>Measuring time: time</vt:lpstr>
      <vt:lpstr>cProfile</vt:lpstr>
      <vt:lpstr>cProfile</vt:lpstr>
      <vt:lpstr>RunSnakeRun</vt:lpstr>
      <vt:lpstr>Using RunSnakeRun</vt:lpstr>
      <vt:lpstr>Hands-on</vt:lpstr>
      <vt:lpstr>Fine-grained profiling: kernprof</vt:lpstr>
      <vt:lpstr>Hands-on: </vt:lpstr>
      <vt:lpstr>Recap</vt:lpstr>
      <vt:lpstr>The End</vt:lpstr>
      <vt:lpstr>PowerPoint Presentation</vt:lpstr>
    </vt:vector>
  </TitlesOfParts>
  <Company>University of Pennsylvania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Pietro Berkes</dc:creator>
  <cp:lastModifiedBy>Berkes Pietro</cp:lastModifiedBy>
  <cp:revision>877</cp:revision>
  <cp:lastPrinted>2017-08-28T05:46:03Z</cp:lastPrinted>
  <dcterms:created xsi:type="dcterms:W3CDTF">2010-10-01T16:09:12Z</dcterms:created>
  <dcterms:modified xsi:type="dcterms:W3CDTF">2018-09-01T10:39:42Z</dcterms:modified>
</cp:coreProperties>
</file>